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343" r:id="rId4"/>
    <p:sldId id="344" r:id="rId5"/>
    <p:sldId id="305" r:id="rId6"/>
    <p:sldId id="331" r:id="rId7"/>
    <p:sldId id="332" r:id="rId8"/>
    <p:sldId id="333" r:id="rId9"/>
    <p:sldId id="311" r:id="rId10"/>
    <p:sldId id="345" r:id="rId11"/>
    <p:sldId id="352" r:id="rId12"/>
    <p:sldId id="335" r:id="rId13"/>
    <p:sldId id="336" r:id="rId14"/>
    <p:sldId id="346" r:id="rId15"/>
    <p:sldId id="347" r:id="rId16"/>
    <p:sldId id="337" r:id="rId17"/>
    <p:sldId id="350" r:id="rId18"/>
    <p:sldId id="338" r:id="rId19"/>
    <p:sldId id="326" r:id="rId20"/>
    <p:sldId id="315" r:id="rId21"/>
    <p:sldId id="348" r:id="rId22"/>
    <p:sldId id="349" r:id="rId23"/>
    <p:sldId id="327" r:id="rId24"/>
    <p:sldId id="317" r:id="rId25"/>
    <p:sldId id="319" r:id="rId26"/>
    <p:sldId id="320" r:id="rId27"/>
    <p:sldId id="328" r:id="rId28"/>
    <p:sldId id="321" r:id="rId29"/>
    <p:sldId id="322" r:id="rId30"/>
    <p:sldId id="323" r:id="rId31"/>
    <p:sldId id="318" r:id="rId32"/>
    <p:sldId id="353" r:id="rId33"/>
    <p:sldId id="339" r:id="rId34"/>
    <p:sldId id="330" r:id="rId35"/>
  </p:sldIdLst>
  <p:sldSz cx="9144000" cy="6858000" type="screen4x3"/>
  <p:notesSz cx="6735763" cy="98663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56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9BD1DE86-9E81-49A6-ABF9-1AD05B2B0009}" type="datetimeFigureOut">
              <a:rPr lang="zh-TW" altLang="en-US" smtClean="0"/>
              <a:pPr/>
              <a:t>2025/3/26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4" tIns="45322" rIns="90644" bIns="45322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644" tIns="45322" rIns="90644" bIns="45322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5869CFB6-F553-4DDC-96AE-740F200808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69CFB6-F553-4DDC-96AE-740F20080882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741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E7D8-D963-49A4-9BAA-A984D2C97D10}" type="datetime1">
              <a:rPr lang="zh-TW" altLang="en-US" smtClean="0"/>
              <a:pPr/>
              <a:t>2025/3/26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1A89-961B-4381-8A2C-5D6C5D95A50A}" type="datetime1">
              <a:rPr lang="zh-TW" altLang="en-US" smtClean="0"/>
              <a:pPr/>
              <a:t>2025/3/26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B3DC-7FC5-49CF-9045-E578274C3C62}" type="datetime1">
              <a:rPr lang="zh-TW" altLang="en-US" smtClean="0"/>
              <a:pPr/>
              <a:t>2025/3/26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3D4F-90E4-49C4-963A-02D117D3075B}" type="datetime1">
              <a:rPr lang="zh-TW" altLang="en-US" smtClean="0"/>
              <a:pPr/>
              <a:t>2025/3/26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DEF4-8F16-4B1F-A430-BDC62DF44A9A}" type="datetime1">
              <a:rPr lang="zh-TW" altLang="en-US" smtClean="0"/>
              <a:pPr/>
              <a:t>2025/3/26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AE1A-A74F-40C6-A354-0EAD6BC681B8}" type="datetime1">
              <a:rPr lang="zh-TW" altLang="en-US" smtClean="0"/>
              <a:pPr/>
              <a:t>2025/3/26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2570-3934-472F-A681-D5C61AA5A985}" type="datetime1">
              <a:rPr lang="zh-TW" altLang="en-US" smtClean="0"/>
              <a:pPr/>
              <a:t>2025/3/26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801B-C009-41C1-9641-E97AC299FBEC}" type="datetime1">
              <a:rPr lang="zh-TW" altLang="en-US" smtClean="0"/>
              <a:pPr/>
              <a:t>2025/3/26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6D81-DA2A-4A5D-BDC8-D53533C5DB32}" type="datetime1">
              <a:rPr lang="zh-TW" altLang="en-US" smtClean="0"/>
              <a:pPr/>
              <a:t>2025/3/26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999B-770D-4FE0-9B0A-2D032657E5EE}" type="datetime1">
              <a:rPr lang="zh-TW" altLang="en-US" smtClean="0"/>
              <a:pPr/>
              <a:t>2025/3/26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FD19-DE64-4AD4-B294-E324A50438CD}" type="datetime1">
              <a:rPr lang="zh-TW" altLang="en-US" smtClean="0"/>
              <a:pPr/>
              <a:t>2025/3/26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258694" y="2132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4DDAA-E607-4D78-B3F7-20663E0C34FA}" type="datetime1">
              <a:rPr lang="zh-TW" altLang="en-US" smtClean="0"/>
              <a:pPr/>
              <a:t>2025/3/26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43408-B5FC-4643-8740-4B3D1EA5A6C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1F9C1E99-4CB1-4682-8F61-FFEB300A83D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58694" y="946150"/>
            <a:ext cx="8626613" cy="71513"/>
            <a:chOff x="611" y="384"/>
            <a:chExt cx="4450" cy="106"/>
          </a:xfrm>
        </p:grpSpPr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9B2DCCFC-4D4F-42F6-B3DC-FDE7476F03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" y="384"/>
              <a:ext cx="2197" cy="10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28629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華康隸書體" charset="-120"/>
                <a:cs typeface="+mn-cs"/>
              </a:endParaRPr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3A11D0ED-84C6-46C2-AF36-30BCD892AC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08" y="384"/>
              <a:ext cx="2253" cy="106"/>
            </a:xfrm>
            <a:prstGeom prst="rect">
              <a:avLst/>
            </a:prstGeom>
            <a:gradFill rotWithShape="0">
              <a:gsLst>
                <a:gs pos="0">
                  <a:srgbClr val="2FBCB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華康隸書體" charset="-120"/>
                <a:cs typeface="+mn-cs"/>
              </a:endParaRPr>
            </a:p>
          </p:txBody>
        </p:sp>
      </p:grpSp>
      <p:pic>
        <p:nvPicPr>
          <p:cNvPr id="15" name="圖片 14">
            <a:extLst>
              <a:ext uri="{FF2B5EF4-FFF2-40B4-BE49-F238E27FC236}">
                <a16:creationId xmlns:a16="http://schemas.microsoft.com/office/drawing/2014/main" id="{9DB817E1-BF53-4082-9273-6DE7305590B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4553" y="19473"/>
            <a:ext cx="1461594" cy="4529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14821" y="1734638"/>
            <a:ext cx="8714358" cy="14700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lnSpc>
                <a:spcPct val="140000"/>
              </a:lnSpc>
              <a:defRPr/>
            </a:pPr>
            <a:r>
              <a:rPr lang="zh-TW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經濟部產業發展署</a:t>
            </a:r>
            <a:b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b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智慧機械</a:t>
            </a:r>
            <a:r>
              <a:rPr lang="en-US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產業聚落供應鏈數位串流暨</a:t>
            </a:r>
            <a:r>
              <a:rPr lang="en-US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AI</a:t>
            </a:r>
            <a:r>
              <a:rPr lang="zh-TW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應用</a:t>
            </a:r>
            <a:br>
              <a:rPr lang="en-US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系統建置導入 </a:t>
            </a:r>
            <a:r>
              <a:rPr lang="zh-TW" altLang="zh-TW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說明簡報</a:t>
            </a:r>
            <a:b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endParaRPr lang="en-US" altLang="zh-TW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78002" y="5351462"/>
            <a:ext cx="234038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zh-TW" altLang="en-US" sz="24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報告人：</a:t>
            </a:r>
            <a:r>
              <a:rPr lang="en-US" altLang="zh-TW" sz="240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○○○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63798" y="3429000"/>
            <a:ext cx="326371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zh-TW" altLang="en-US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計畫名稱：</a:t>
            </a:r>
            <a:r>
              <a:rPr lang="en-US" altLang="zh-TW" sz="2400" dirty="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○○○○○</a:t>
            </a:r>
            <a:endParaRPr lang="zh-TW" altLang="en-US" sz="2400" dirty="0">
              <a:solidFill>
                <a:srgbClr val="011C5F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55861" y="4019550"/>
            <a:ext cx="818813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zh-TW" altLang="en-US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計畫期間：自</a:t>
            </a:r>
            <a:r>
              <a:rPr lang="en-US" altLang="zh-TW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○○</a:t>
            </a:r>
            <a:r>
              <a:rPr lang="zh-TW" altLang="en-US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dirty="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</a:t>
            </a:r>
            <a:r>
              <a:rPr lang="zh-TW" altLang="en-US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dirty="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</a:t>
            </a:r>
            <a:r>
              <a:rPr lang="zh-TW" altLang="en-US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日 至 </a:t>
            </a:r>
            <a:r>
              <a:rPr lang="en-US" altLang="zh-TW" sz="2400" dirty="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</a:t>
            </a:r>
            <a:r>
              <a:rPr lang="zh-TW" altLang="en-US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dirty="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</a:t>
            </a:r>
            <a:r>
              <a:rPr lang="zh-TW" altLang="en-US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dirty="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</a:t>
            </a:r>
            <a:r>
              <a:rPr lang="zh-TW" altLang="en-US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日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057177" y="4749800"/>
            <a:ext cx="4891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/>
            <a:r>
              <a:rPr lang="en-US" altLang="zh-TW" sz="2400" dirty="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○○○○○</a:t>
            </a:r>
            <a:r>
              <a:rPr lang="zh-TW" altLang="en-US" sz="2400" dirty="0">
                <a:solidFill>
                  <a:srgbClr val="011C5F"/>
                </a:solidFill>
                <a:latin typeface="標楷體" pitchFamily="65" charset="-120"/>
                <a:ea typeface="標楷體" pitchFamily="65" charset="-120"/>
              </a:rPr>
              <a:t>股份有限公司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915816" y="6196600"/>
            <a:ext cx="390491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中華民國 </a:t>
            </a:r>
            <a:r>
              <a:rPr lang="en-US" altLang="zh-TW" sz="200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○○○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000">
                <a:solidFill>
                  <a:srgbClr val="011C5F"/>
                </a:solidFill>
                <a:latin typeface="Times New Roman" pitchFamily="18" charset="0"/>
                <a:ea typeface="標楷體" pitchFamily="65" charset="-120"/>
              </a:rPr>
              <a:t>○○</a:t>
            </a: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日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壹、公司簡介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457200" y="1268760"/>
            <a:ext cx="8136904" cy="107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>
              <a:lnSpc>
                <a:spcPts val="2600"/>
              </a:lnSpc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九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過去實績：具體描述系統整合之執行經驗與經典案例。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indent="271463">
              <a:lnSpc>
                <a:spcPts val="2600"/>
              </a:lnSpc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近三年營業額：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0" indent="271463">
              <a:lnSpc>
                <a:spcPts val="2600"/>
              </a:lnSpc>
              <a:spcAft>
                <a:spcPts val="0"/>
              </a:spcAft>
              <a:buSzPts val="2200"/>
            </a:pPr>
            <a:endParaRPr lang="zh-TW" altLang="en-US" sz="20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10</a:t>
            </a:fld>
            <a:endParaRPr lang="zh-TW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F2136078-D47E-418E-95D8-E88E1F03F7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371918"/>
              </p:ext>
            </p:extLst>
          </p:nvPr>
        </p:nvGraphicFramePr>
        <p:xfrm>
          <a:off x="875012" y="2411282"/>
          <a:ext cx="6755130" cy="1233742"/>
        </p:xfrm>
        <a:graphic>
          <a:graphicData uri="http://schemas.openxmlformats.org/drawingml/2006/table">
            <a:tbl>
              <a:tblPr/>
              <a:tblGrid>
                <a:gridCol w="1534795">
                  <a:extLst>
                    <a:ext uri="{9D8B030D-6E8A-4147-A177-3AD203B41FA5}">
                      <a16:colId xmlns:a16="http://schemas.microsoft.com/office/drawing/2014/main" val="2750865519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51271288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3899170721"/>
                    </a:ext>
                  </a:extLst>
                </a:gridCol>
                <a:gridCol w="1753870">
                  <a:extLst>
                    <a:ext uri="{9D8B030D-6E8A-4147-A177-3AD203B41FA5}">
                      <a16:colId xmlns:a16="http://schemas.microsoft.com/office/drawing/2014/main" val="2606811266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產品項目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89045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6138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51298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066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營業額合計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4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429416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8741C15C-73BC-4EB9-A144-FE6965C58D10}"/>
              </a:ext>
            </a:extLst>
          </p:cNvPr>
          <p:cNvSpPr/>
          <p:nvPr/>
        </p:nvSpPr>
        <p:spPr>
          <a:xfrm>
            <a:off x="457200" y="4221088"/>
            <a:ext cx="8435280" cy="730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>
              <a:lnSpc>
                <a:spcPts val="2600"/>
              </a:lnSpc>
            </a:pP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十一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執行本計畫之專案負責人及執行團隊成員之背景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需含簡要學經歷、證照等背景資料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1004858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壹、公司簡介</a:t>
            </a:r>
            <a:endParaRPr lang="zh-TW" altLang="en-US" sz="4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1520" y="1112981"/>
            <a:ext cx="8712968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○○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公司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資安業者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簡介</a:t>
            </a:r>
            <a:endParaRPr lang="en-US" altLang="zh-TW" sz="2000" dirty="0">
              <a:latin typeface="Times New Roman" panose="02020603050405020304" pitchFamily="18" charset="0"/>
              <a:ea typeface="細明體" panose="02020509000000000000" pitchFamily="49" charset="-12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創立日期：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________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年實收資本額：新台幣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仟元 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員工人數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執行本計畫之人數：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/ 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四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上市上櫃狀況：□上市　□上櫃　□公開發行　□非公開發行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五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營業項目：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六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主要客戶：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七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服務能量說明：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 indent="438150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(1)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資安服務能量說明：具體描述資訊安全之執行經驗與經典案例。</a:t>
            </a:r>
          </a:p>
          <a:p>
            <a:pPr lvl="1" indent="438150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(2)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資安業者的產業領域能力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(Domain Know-How)</a:t>
            </a:r>
          </a:p>
          <a:p>
            <a:pPr marL="260350" lvl="1" indent="185738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八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專長產業别：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914400" lvl="1" indent="-195263">
              <a:buSzPts val="2200"/>
              <a:buFont typeface="+mj-lt"/>
              <a:buAutoNum type="arabicPeriod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2257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壹、公司簡介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457200" y="1268760"/>
            <a:ext cx="8136904" cy="107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>
              <a:lnSpc>
                <a:spcPts val="2600"/>
              </a:lnSpc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九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過去實績：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indent="269875">
              <a:lnSpc>
                <a:spcPts val="2600"/>
              </a:lnSpc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十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近三年營業額：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269875">
              <a:lnSpc>
                <a:spcPts val="2600"/>
              </a:lnSpc>
            </a:pP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12</a:t>
            </a:fld>
            <a:endParaRPr lang="zh-TW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3A39AC58-46F2-43FB-80EF-9A7432523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471383"/>
              </p:ext>
            </p:extLst>
          </p:nvPr>
        </p:nvGraphicFramePr>
        <p:xfrm>
          <a:off x="888399" y="2490624"/>
          <a:ext cx="6755130" cy="1233742"/>
        </p:xfrm>
        <a:graphic>
          <a:graphicData uri="http://schemas.openxmlformats.org/drawingml/2006/table">
            <a:tbl>
              <a:tblPr/>
              <a:tblGrid>
                <a:gridCol w="1534795">
                  <a:extLst>
                    <a:ext uri="{9D8B030D-6E8A-4147-A177-3AD203B41FA5}">
                      <a16:colId xmlns:a16="http://schemas.microsoft.com/office/drawing/2014/main" val="2750865519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51271288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3899170721"/>
                    </a:ext>
                  </a:extLst>
                </a:gridCol>
                <a:gridCol w="1753870">
                  <a:extLst>
                    <a:ext uri="{9D8B030D-6E8A-4147-A177-3AD203B41FA5}">
                      <a16:colId xmlns:a16="http://schemas.microsoft.com/office/drawing/2014/main" val="2606811266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產品項目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89045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6138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51298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066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營業額合計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4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429416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5C760057-61CA-4410-9407-72B7020E86DB}"/>
              </a:ext>
            </a:extLst>
          </p:cNvPr>
          <p:cNvSpPr/>
          <p:nvPr/>
        </p:nvSpPr>
        <p:spPr>
          <a:xfrm>
            <a:off x="457200" y="4221088"/>
            <a:ext cx="8435280" cy="730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>
              <a:lnSpc>
                <a:spcPts val="2600"/>
              </a:lnSpc>
            </a:pP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十一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執行本計畫之專案負責人及執行團隊成員之背景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需含簡要學經歷、證照等背景資料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1922506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貳、計畫內容</a:t>
            </a:r>
            <a:endParaRPr lang="zh-TW" altLang="en-US" sz="4000" dirty="0"/>
          </a:p>
        </p:txBody>
      </p:sp>
      <p:sp>
        <p:nvSpPr>
          <p:cNvPr id="3" name="矩形 2"/>
          <p:cNvSpPr/>
          <p:nvPr/>
        </p:nvSpPr>
        <p:spPr>
          <a:xfrm>
            <a:off x="444526" y="1268760"/>
            <a:ext cx="85919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問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題分析及效益設定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現況盤點：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目標產業之國際發展趨勢。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國內產業現況。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2"/>
            <a:endParaRPr lang="zh-TW" altLang="zh-TW" sz="2000" kern="100" dirty="0">
              <a:latin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9756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貳、計畫內容</a:t>
            </a:r>
            <a:endParaRPr lang="zh-TW" altLang="en-US" sz="4000" dirty="0"/>
          </a:p>
        </p:txBody>
      </p:sp>
      <p:sp>
        <p:nvSpPr>
          <p:cNvPr id="3" name="矩形 2"/>
          <p:cNvSpPr/>
          <p:nvPr/>
        </p:nvSpPr>
        <p:spPr>
          <a:xfrm>
            <a:off x="444526" y="1268760"/>
            <a:ext cx="859197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問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題分析及效益設定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現況盤點：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2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提案廠商及其供應鏈、客戶運作之現況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(A)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提案廠商現況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/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– 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目前使用之系統說明：</a:t>
            </a:r>
          </a:p>
          <a:p>
            <a:pPr lvl="2"/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– 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目前使用之系統畫面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截圖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</a:p>
          <a:p>
            <a:pPr lvl="2"/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– 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請以本提案欲投入之範疇，說明提案廠商目前所處之智慧化程度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聯網化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(Connectivity)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、可視化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(Visibility)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、透明化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(Transparency)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、可預測化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(Predictive capacity)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或自適化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(Adaptability))</a:t>
            </a:r>
            <a:endParaRPr lang="zh-TW" altLang="zh-TW" sz="1600" kern="100" dirty="0">
              <a:latin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11399" y="6471468"/>
            <a:ext cx="2133600" cy="365125"/>
          </a:xfrm>
        </p:spPr>
        <p:txBody>
          <a:bodyPr/>
          <a:lstStyle/>
          <a:p>
            <a:fld id="{E4F43408-B5FC-4643-8740-4B3D1EA5A6C0}" type="slidenum">
              <a:rPr lang="zh-TW" altLang="en-US" smtClean="0"/>
              <a:pPr/>
              <a:t>14</a:t>
            </a:fld>
            <a:endParaRPr lang="zh-TW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2D1EE05-6308-4DB2-870B-28B71E289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200615"/>
              </p:ext>
            </p:extLst>
          </p:nvPr>
        </p:nvGraphicFramePr>
        <p:xfrm>
          <a:off x="263341" y="3884861"/>
          <a:ext cx="8773154" cy="2471489"/>
        </p:xfrm>
        <a:graphic>
          <a:graphicData uri="http://schemas.openxmlformats.org/drawingml/2006/table">
            <a:tbl>
              <a:tblPr firstRow="1" firstCol="1" bandRow="1"/>
              <a:tblGrid>
                <a:gridCol w="1731821">
                  <a:extLst>
                    <a:ext uri="{9D8B030D-6E8A-4147-A177-3AD203B41FA5}">
                      <a16:colId xmlns:a16="http://schemas.microsoft.com/office/drawing/2014/main" val="1449657516"/>
                    </a:ext>
                  </a:extLst>
                </a:gridCol>
                <a:gridCol w="1198413">
                  <a:extLst>
                    <a:ext uri="{9D8B030D-6E8A-4147-A177-3AD203B41FA5}">
                      <a16:colId xmlns:a16="http://schemas.microsoft.com/office/drawing/2014/main" val="1691429615"/>
                    </a:ext>
                  </a:extLst>
                </a:gridCol>
                <a:gridCol w="1466871">
                  <a:extLst>
                    <a:ext uri="{9D8B030D-6E8A-4147-A177-3AD203B41FA5}">
                      <a16:colId xmlns:a16="http://schemas.microsoft.com/office/drawing/2014/main" val="1894637076"/>
                    </a:ext>
                  </a:extLst>
                </a:gridCol>
                <a:gridCol w="1466871">
                  <a:extLst>
                    <a:ext uri="{9D8B030D-6E8A-4147-A177-3AD203B41FA5}">
                      <a16:colId xmlns:a16="http://schemas.microsoft.com/office/drawing/2014/main" val="4099565087"/>
                    </a:ext>
                  </a:extLst>
                </a:gridCol>
                <a:gridCol w="1466871">
                  <a:extLst>
                    <a:ext uri="{9D8B030D-6E8A-4147-A177-3AD203B41FA5}">
                      <a16:colId xmlns:a16="http://schemas.microsoft.com/office/drawing/2014/main" val="4218055248"/>
                    </a:ext>
                  </a:extLst>
                </a:gridCol>
                <a:gridCol w="1442307">
                  <a:extLst>
                    <a:ext uri="{9D8B030D-6E8A-4147-A177-3AD203B41FA5}">
                      <a16:colId xmlns:a16="http://schemas.microsoft.com/office/drawing/2014/main" val="276950384"/>
                    </a:ext>
                  </a:extLst>
                </a:gridCol>
              </a:tblGrid>
              <a:tr h="282605">
                <a:tc>
                  <a:txBody>
                    <a:bodyPr/>
                    <a:lstStyle/>
                    <a:p>
                      <a:pPr algn="just" eaLnBrk="0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459740" algn="l"/>
                        </a:tabLst>
                      </a:pPr>
                      <a:r>
                        <a:rPr lang="zh-TW" sz="1200" ker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智慧化程度現況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eaLnBrk="0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459740" algn="l"/>
                        </a:tabLst>
                      </a:pPr>
                      <a:r>
                        <a:rPr lang="zh-TW" sz="1200" ker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智慧化層次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168392"/>
                  </a:ext>
                </a:extLst>
              </a:tr>
              <a:tr h="1231352">
                <a:tc>
                  <a:txBody>
                    <a:bodyPr/>
                    <a:lstStyle/>
                    <a:p>
                      <a:pPr algn="just" eaLnBrk="0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459740" algn="l"/>
                        </a:tabLs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請填寫提案廠商目前現況</a:t>
                      </a: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L1</a:t>
                      </a:r>
                      <a:r>
                        <a:rPr lang="zh-TW" sz="12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聯網化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核心</a:t>
                      </a: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zh-TW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系統互聯，並具有結構化資料處理流程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L2</a:t>
                      </a:r>
                      <a:r>
                        <a:rPr lang="zh-TW" sz="12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可視化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利用資料掌握流程的狀態，依據數據進行決策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L3</a:t>
                      </a:r>
                      <a:r>
                        <a:rPr lang="zh-TW" sz="12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透明化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利用資料了解事件發生的原因，累積處理知識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L4</a:t>
                      </a:r>
                      <a:r>
                        <a:rPr lang="zh-TW" sz="12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可預測化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利用資料預測可能發生的事件，並進行企業生產決策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L5</a:t>
                      </a:r>
                      <a:r>
                        <a:rPr lang="zh-TW" sz="12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自適化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依據發生的事件自動進行最有利的策略回應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056370"/>
                  </a:ext>
                </a:extLst>
              </a:tr>
              <a:tr h="957532">
                <a:tc>
                  <a:txBody>
                    <a:bodyPr/>
                    <a:lstStyle/>
                    <a:p>
                      <a:pPr algn="just" eaLnBrk="0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459740" algn="l"/>
                        </a:tabLst>
                      </a:pPr>
                      <a:r>
                        <a:rPr lang="zh-TW" sz="1200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請選擇目前智慧化層次，並說明現況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 eaLnBrk="0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459740" algn="l"/>
                        </a:tabLs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727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365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貳、計畫內容</a:t>
            </a:r>
            <a:endParaRPr lang="zh-TW" altLang="en-US" sz="4000" dirty="0"/>
          </a:p>
        </p:txBody>
      </p:sp>
      <p:sp>
        <p:nvSpPr>
          <p:cNvPr id="3" name="矩形 2"/>
          <p:cNvSpPr/>
          <p:nvPr/>
        </p:nvSpPr>
        <p:spPr>
          <a:xfrm>
            <a:off x="444526" y="1268760"/>
            <a:ext cx="859197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問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題分析及效益設定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marL="358775" lvl="1" indent="-87313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現況盤點：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2" indent="-282575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提案廠商及其供應鏈、客戶運作之現況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 indent="-195263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(B)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提案廠商及其供應鏈、客戶運作之現況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/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 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包含供應鏈廠商數位化程度</a:t>
            </a:r>
          </a:p>
          <a:p>
            <a:pPr lvl="2"/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採購：如供應商評估、原材料運送、需求預測、確認供應商庫存、備援機制</a:t>
            </a:r>
          </a:p>
          <a:p>
            <a:pPr lvl="2"/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生產：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含委外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如生產運作、申請及領取物料、產品製造和測試、包裝出貨等</a:t>
            </a:r>
          </a:p>
          <a:p>
            <a:pPr lvl="2"/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配送：如訂單管理、產品報價、產品庫存管理、運輸管理</a:t>
            </a:r>
          </a:p>
          <a:p>
            <a:pPr lvl="2"/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應至少針對公司現況盤點供應鏈，如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供應商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採購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生產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配送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或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客戶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等流程進行現況說明</a:t>
            </a:r>
            <a:endParaRPr lang="en-US" altLang="zh-TW" sz="12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/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再針對供應鏈串連流程中之串連方式進行盤點，如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供應商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採購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採購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生產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生產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配送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配送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客戶</a:t>
            </a:r>
            <a:r>
              <a:rPr lang="en-US" altLang="zh-TW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等</a:t>
            </a:r>
            <a:endParaRPr lang="zh-TW" altLang="zh-TW" sz="2000" kern="100" dirty="0">
              <a:latin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15</a:t>
            </a:fld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25711" y="5226180"/>
          <a:ext cx="8229600" cy="145046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07936">
                  <a:extLst>
                    <a:ext uri="{9D8B030D-6E8A-4147-A177-3AD203B41FA5}">
                      <a16:colId xmlns:a16="http://schemas.microsoft.com/office/drawing/2014/main" val="4041161749"/>
                    </a:ext>
                  </a:extLst>
                </a:gridCol>
                <a:gridCol w="1805416">
                  <a:extLst>
                    <a:ext uri="{9D8B030D-6E8A-4147-A177-3AD203B41FA5}">
                      <a16:colId xmlns:a16="http://schemas.microsoft.com/office/drawing/2014/main" val="3065302613"/>
                    </a:ext>
                  </a:extLst>
                </a:gridCol>
                <a:gridCol w="1805416">
                  <a:extLst>
                    <a:ext uri="{9D8B030D-6E8A-4147-A177-3AD203B41FA5}">
                      <a16:colId xmlns:a16="http://schemas.microsoft.com/office/drawing/2014/main" val="1350729399"/>
                    </a:ext>
                  </a:extLst>
                </a:gridCol>
                <a:gridCol w="1805416">
                  <a:extLst>
                    <a:ext uri="{9D8B030D-6E8A-4147-A177-3AD203B41FA5}">
                      <a16:colId xmlns:a16="http://schemas.microsoft.com/office/drawing/2014/main" val="1531333667"/>
                    </a:ext>
                  </a:extLst>
                </a:gridCol>
                <a:gridCol w="1805416">
                  <a:extLst>
                    <a:ext uri="{9D8B030D-6E8A-4147-A177-3AD203B41FA5}">
                      <a16:colId xmlns:a16="http://schemas.microsoft.com/office/drawing/2014/main" val="2517160296"/>
                    </a:ext>
                  </a:extLst>
                </a:gridCol>
              </a:tblGrid>
              <a:tr h="147202">
                <a:tc>
                  <a:txBody>
                    <a:bodyPr/>
                    <a:lstStyle/>
                    <a:p>
                      <a:pPr marL="0" algn="ctr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類別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供應商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採購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採購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生產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生產</a:t>
                      </a: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配送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配送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客戶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234551"/>
                  </a:ext>
                </a:extLst>
              </a:tr>
              <a:tr h="228981"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系統</a:t>
                      </a: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工具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範例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)E-mail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790283"/>
                  </a:ext>
                </a:extLst>
              </a:tr>
              <a:tr h="415905"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資訊種類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範例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)1.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報價單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訂單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3.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原料行情表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4.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物性表規格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5.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批號等級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6.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出貨單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7.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預估交期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000812"/>
                  </a:ext>
                </a:extLst>
              </a:tr>
            </a:tbl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12" y="3719562"/>
            <a:ext cx="4608975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70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貳、計畫內容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457200" y="1268760"/>
            <a:ext cx="822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問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題分析及效益設定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 indent="-187325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問題設定：</a:t>
            </a:r>
            <a:endParaRPr lang="en-US" altLang="zh-TW" sz="2000" kern="100" dirty="0">
              <a:latin typeface="Times New Roman" panose="02020603050405020304" pitchFamily="18" charset="0"/>
            </a:endParaRPr>
          </a:p>
          <a:p>
            <a:pPr marL="722313" lvl="1" algn="just"/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以情境式說明提案廠商欲透過本計畫解決之生產製造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與供應鏈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問題，並需佐以量化數字呈現，且該問題需與本補助計畫之推動目的相符。</a:t>
            </a:r>
          </a:p>
          <a:p>
            <a:pPr marL="762000"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 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 indent="-187325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解析成因：</a:t>
            </a:r>
            <a:endParaRPr lang="en-US" altLang="zh-TW" sz="2000" kern="100" dirty="0">
              <a:latin typeface="Times New Roman" panose="02020603050405020304" pitchFamily="18" charset="0"/>
            </a:endParaRPr>
          </a:p>
          <a:p>
            <a:pPr marL="722313" lvl="1" algn="just"/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請依前段之問題，解析主要成因，例如：針對庫存過多問題，經解析後可能的原因為供應鏈物料數據不準確、技術變更問題或是銷售預測不準確等。</a:t>
            </a:r>
            <a:endParaRPr lang="zh-TW" altLang="en-US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820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貳、計畫內容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446856" y="1196752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問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題分析及效益設定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 indent="-187325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四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廠內製程計畫前後示意圖：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625475" lvl="1" indent="-85725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–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請將上述問題及規劃解決作法，針對製程步驟包含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設施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設備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進行描述，繪製計畫導入前後情境示意圖。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625475" lvl="1" indent="-85725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–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文字說明現況與未來的系統架構。</a:t>
            </a:r>
          </a:p>
          <a:p>
            <a:pPr marL="625475" lvl="1" indent="-85725" algn="just"/>
            <a:endParaRPr lang="zh-TW" altLang="en-US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235" y="2780928"/>
            <a:ext cx="4449416" cy="3837621"/>
          </a:xfrm>
          <a:prstGeom prst="rect">
            <a:avLst/>
          </a:prstGeom>
        </p:spPr>
      </p:pic>
      <p:sp>
        <p:nvSpPr>
          <p:cNvPr id="9" name="圓角矩形 8"/>
          <p:cNvSpPr/>
          <p:nvPr/>
        </p:nvSpPr>
        <p:spPr>
          <a:xfrm>
            <a:off x="2743278" y="3623991"/>
            <a:ext cx="3312368" cy="720080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此為範例，請依個案內容以圖示說明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42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貳、計畫內容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446856" y="1196752"/>
            <a:ext cx="8229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問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題分析及效益設定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五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預期效益：</a:t>
            </a:r>
          </a:p>
          <a:p>
            <a:pPr marL="1177200" lvl="1" indent="-360000" algn="just">
              <a:buFont typeface="+mj-lt"/>
              <a:buAutoNum type="arabicPeriod"/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以量化與質化方式敘明導入本計畫之預期效益，並需合於本計畫推動目的且解決提案廠商之問題。</a:t>
            </a:r>
          </a:p>
          <a:p>
            <a:pPr marL="1177200" lvl="1" indent="-360000" algn="just">
              <a:buFont typeface="+mj-lt"/>
              <a:buAutoNum type="arabicPeriod"/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績效指標：如導入計畫前後之整體設備效率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(OEE)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、前置時間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(Lead Time)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、投資報酬率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(ROI)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等導入前後數據，並請提供同業標準或國際標竿之比較。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177200" lvl="1" indent="-360000" algn="just">
              <a:buFont typeface="+mj-lt"/>
              <a:buAutoNum type="arabicPeriod"/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算式參考如下，業者可依自身算法調整，且提供算式及說明。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274400" lvl="2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-ROI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算式：計畫期間總利潤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計畫期間投入成本</a:t>
            </a:r>
          </a:p>
          <a:p>
            <a:pPr marL="1274400" lvl="2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-OEE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算式：稼働率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×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產能效率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×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良率</a:t>
            </a:r>
          </a:p>
          <a:p>
            <a:pPr marL="2646000" lvl="5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(1)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稼働率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= 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實際生產時間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理論生產時間</a:t>
            </a:r>
          </a:p>
          <a:p>
            <a:pPr marL="2646000" lvl="5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(2)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產能效率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=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實際產能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標準產能</a:t>
            </a:r>
          </a:p>
          <a:p>
            <a:pPr marL="2646000" lvl="5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(3)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良率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=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良品數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實際生産數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18</a:t>
            </a:fld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971232" y="5311401"/>
          <a:ext cx="7201535" cy="68312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40815">
                  <a:extLst>
                    <a:ext uri="{9D8B030D-6E8A-4147-A177-3AD203B41FA5}">
                      <a16:colId xmlns:a16="http://schemas.microsoft.com/office/drawing/2014/main" val="1605912956"/>
                    </a:ext>
                  </a:extLst>
                </a:gridCol>
                <a:gridCol w="2606675">
                  <a:extLst>
                    <a:ext uri="{9D8B030D-6E8A-4147-A177-3AD203B41FA5}">
                      <a16:colId xmlns:a16="http://schemas.microsoft.com/office/drawing/2014/main" val="2214885607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485290709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3607690507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3724733794"/>
                    </a:ext>
                  </a:extLst>
                </a:gridCol>
              </a:tblGrid>
              <a:tr h="341564"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工作項目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預期效益</a:t>
                      </a:r>
                      <a:r>
                        <a:rPr 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驗收項目</a:t>
                      </a:r>
                      <a:r>
                        <a:rPr 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算式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現值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目標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036564"/>
                  </a:ext>
                </a:extLst>
              </a:tr>
              <a:tr h="341564"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508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520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貳、計畫內容</a:t>
            </a:r>
            <a:endParaRPr lang="zh-TW" altLang="en-US" sz="40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95594" y="6492875"/>
            <a:ext cx="2133600" cy="365125"/>
          </a:xfrm>
        </p:spPr>
        <p:txBody>
          <a:bodyPr/>
          <a:lstStyle/>
          <a:p>
            <a:fld id="{E4F43408-B5FC-4643-8740-4B3D1EA5A6C0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446856" y="1117112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二、系統建置具體規劃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0" indent="358775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計畫架構說明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A4D9F29-5B6E-4752-9DED-C108753491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1" y="2086759"/>
            <a:ext cx="6912768" cy="3888432"/>
          </a:xfrm>
          <a:prstGeom prst="rect">
            <a:avLst/>
          </a:prstGeom>
          <a:noFill/>
        </p:spPr>
      </p:pic>
      <p:sp>
        <p:nvSpPr>
          <p:cNvPr id="6" name="圓角矩形 8">
            <a:extLst>
              <a:ext uri="{FF2B5EF4-FFF2-40B4-BE49-F238E27FC236}">
                <a16:creationId xmlns:a16="http://schemas.microsoft.com/office/drawing/2014/main" id="{EC574B59-8661-4400-89D4-44DB178D2588}"/>
              </a:ext>
            </a:extLst>
          </p:cNvPr>
          <p:cNvSpPr/>
          <p:nvPr/>
        </p:nvSpPr>
        <p:spPr>
          <a:xfrm>
            <a:off x="2743278" y="3623991"/>
            <a:ext cx="3312368" cy="720080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計畫架構圖</a:t>
            </a:r>
          </a:p>
          <a:p>
            <a:pPr algn="ctr"/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參考範例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755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審查簡報大綱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503001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壹、公司簡介</a:t>
            </a:r>
          </a:p>
          <a:p>
            <a:pPr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貳、計畫內容</a:t>
            </a:r>
          </a:p>
          <a:p>
            <a:pPr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參、實施方法</a:t>
            </a:r>
          </a:p>
          <a:p>
            <a:pPr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肆、團隊組成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伍、計畫經費</a:t>
            </a:r>
            <a:endParaRPr lang="en-US" altLang="zh-TW" sz="2800" dirty="0">
              <a:latin typeface="Times New Roman" pitchFamily="18" charset="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附件、委員書面意見回復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貳、計畫內容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446856" y="1268760"/>
            <a:ext cx="822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二、系統建置具體規劃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供應鏈資訊串流：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896938" lvl="2" indent="-177800">
              <a:buFont typeface="+mj-lt"/>
              <a:buAutoNum type="arabicPeriod"/>
            </a:pPr>
            <a:r>
              <a:rPr lang="zh-TW" altLang="en-US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請說明提案內容與先期成果之差異。 </a:t>
            </a:r>
            <a:endParaRPr lang="en-US" altLang="zh-TW" sz="2000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896938" lvl="2" indent="-177800">
              <a:buFont typeface="+mj-lt"/>
              <a:buAutoNum type="arabicPeriod"/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應考量整體供應鏈流程，如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供應商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採購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採購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生產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生產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配送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配送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客戶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等。 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896938" lvl="2" indent="-177800">
              <a:buFont typeface="+mj-lt"/>
              <a:buAutoNum type="arabicPeriod"/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資訊系統串接之構想，包含所欲串接之資料、資訊系統串接方式及資訊應用方式等，需考量未來之系統相容性與共通性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marL="896938" lvl="2" indent="-177800">
              <a:buFont typeface="+mj-lt"/>
              <a:buAutoNum type="arabicPeriod"/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合作模式之構想，包含提案廠商與其供應鏈業者之合作模式、共同導入資通訊系統，解決問題之說明，並提出系統架構說明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sz="2000" kern="100" dirty="0">
              <a:latin typeface="Times New Roman" panose="02020603050405020304" pitchFamily="18" charset="0"/>
            </a:endParaRPr>
          </a:p>
          <a:p>
            <a:pPr marL="457200" lvl="2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智慧機械元素：</a:t>
            </a:r>
          </a:p>
          <a:p>
            <a:pPr marL="896938" lvl="2" indent="-177800"/>
            <a:r>
              <a:rPr lang="en-US" altLang="zh-TW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zh-TW" altLang="en-US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請說明提案內容與先期成果之差異。 </a:t>
            </a:r>
            <a:endParaRPr lang="en-US" altLang="zh-TW" sz="2000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896938" lvl="2" indent="-177800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包含大數據應用、精實管理、機聯網、網實整合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(CPS)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、數位化供需生產資訊流整合、機器人及自動化智慧系統整合等，</a:t>
            </a:r>
            <a:r>
              <a:rPr lang="zh-TW" altLang="en-US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上述需包含</a:t>
            </a:r>
            <a:r>
              <a:rPr lang="en-US" altLang="zh-TW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zh-TW" altLang="en-US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項以上。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286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貳、計畫內容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446856" y="1340768"/>
            <a:ext cx="8229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二、系統建置具體規劃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四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人工智慧：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719138" lvl="3">
              <a:buFontTx/>
              <a:buAutoNum type="arabicPeriod"/>
              <a:tabLst>
                <a:tab pos="1160463" algn="l"/>
              </a:tabLst>
            </a:pPr>
            <a:r>
              <a:rPr lang="zh-TW" altLang="en-US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請說明提案內容與先期成果之差異。 </a:t>
            </a:r>
            <a:endParaRPr lang="en-US" altLang="zh-TW" sz="2000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719138" lvl="3">
              <a:buAutoNum type="arabicPeriod"/>
              <a:tabLst>
                <a:tab pos="1160463" algn="l"/>
              </a:tabLs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數據蒐集與輔助決策之應用方式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需敘明蒐集多少筆數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163638" lvl="3" indent="-266700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產線：</a:t>
            </a:r>
          </a:p>
          <a:p>
            <a:pPr marL="1163638" lvl="3" indent="-266700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機台：</a:t>
            </a:r>
          </a:p>
          <a:p>
            <a:pPr marL="1163638" lvl="3" indent="-266700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參數：</a:t>
            </a:r>
          </a:p>
          <a:p>
            <a:pPr marL="1163638" lvl="3" indent="-266700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收集方式：</a:t>
            </a:r>
          </a:p>
          <a:p>
            <a:pPr marL="1163638" lvl="3" indent="-266700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收集資料數量：</a:t>
            </a:r>
          </a:p>
          <a:p>
            <a:pPr marL="1163638" lvl="3" indent="-266700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收集時間：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720000" lvl="3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資料標記的具體規劃說明。</a:t>
            </a:r>
          </a:p>
          <a:p>
            <a:pPr marL="914400" lvl="3" indent="-195263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4.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機器學習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深度學習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生成式人工智慧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之應用評估構想。</a:t>
            </a:r>
          </a:p>
          <a:p>
            <a:pPr marL="914400" lvl="3" indent="-195263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5. AI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演算法之評估過程與結果，需包含模型評估指標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如模型準確率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&gt;90%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或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MSE&lt;0.02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等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>
              <a:tabLst>
                <a:tab pos="1160463" algn="l"/>
              </a:tabLs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1144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貳、計畫內容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446856" y="1293728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二、系統建置具體規劃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-101600"/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五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資安防護：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169863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zh-TW" altLang="en-US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請說明提案內容與先期成果之差異。 </a:t>
            </a:r>
            <a:endParaRPr lang="en-US" altLang="zh-TW" sz="2000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804863" lvl="2" indent="-177800">
              <a:tabLst>
                <a:tab pos="11604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說明提案廠商與供應鏈間之資訊安全之現況包含網路、應用及設備層的軟硬體，並提出具體規劃，需含教育訓練、資安架構圖及系統導入及查驗等。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22</a:t>
            </a:fld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1979712" y="3124803"/>
            <a:ext cx="5195614" cy="3184517"/>
            <a:chOff x="2771800" y="3651381"/>
            <a:chExt cx="3827462" cy="2320084"/>
          </a:xfrm>
        </p:grpSpPr>
        <p:pic>
          <p:nvPicPr>
            <p:cNvPr id="7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3909303"/>
              <a:ext cx="3827462" cy="206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字方塊 7"/>
            <p:cNvSpPr txBox="1"/>
            <p:nvPr/>
          </p:nvSpPr>
          <p:spPr>
            <a:xfrm>
              <a:off x="3639521" y="3651381"/>
              <a:ext cx="2954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此為範例，請依照個案填寫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2367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貳、計畫內容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1520" y="980728"/>
            <a:ext cx="871296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二、系統建置具體規劃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/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五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資安防護：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58775" lvl="0" indent="446088" algn="just">
              <a:lnSpc>
                <a:spcPts val="2600"/>
              </a:lnSpc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計畫內資安經費及其算式</a:t>
            </a:r>
          </a:p>
          <a:p>
            <a:pPr marL="358775" lvl="0" indent="446088" algn="just">
              <a:lnSpc>
                <a:spcPts val="2600"/>
              </a:lnSpc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4.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計畫內資安軟硬體來源</a:t>
            </a:r>
          </a:p>
          <a:p>
            <a:pPr marL="358775" lvl="0" indent="446088" algn="just">
              <a:lnSpc>
                <a:spcPts val="2600"/>
              </a:lnSpc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請註明計畫經費所支應之軟硬體產品與其來源及製造商名稱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982663" lvl="0" indent="-177800" algn="just">
              <a:spcAft>
                <a:spcPts val="0"/>
              </a:spcAft>
              <a:tabLst>
                <a:tab pos="982663" algn="l"/>
              </a:tabLs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5.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建置導入案軟硬體系統、服務之建置及導入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35%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以上應為國內業者產品或服務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335606"/>
              </p:ext>
            </p:extLst>
          </p:nvPr>
        </p:nvGraphicFramePr>
        <p:xfrm>
          <a:off x="455229" y="2815206"/>
          <a:ext cx="8229600" cy="829818"/>
        </p:xfrm>
        <a:graphic>
          <a:graphicData uri="http://schemas.openxmlformats.org/drawingml/2006/table">
            <a:tbl>
              <a:tblPr firstRow="1" firstCol="1" bandRow="1"/>
              <a:tblGrid>
                <a:gridCol w="2763975">
                  <a:extLst>
                    <a:ext uri="{9D8B030D-6E8A-4147-A177-3AD203B41FA5}">
                      <a16:colId xmlns:a16="http://schemas.microsoft.com/office/drawing/2014/main" val="909726983"/>
                    </a:ext>
                  </a:extLst>
                </a:gridCol>
                <a:gridCol w="1190135">
                  <a:extLst>
                    <a:ext uri="{9D8B030D-6E8A-4147-A177-3AD203B41FA5}">
                      <a16:colId xmlns:a16="http://schemas.microsoft.com/office/drawing/2014/main" val="2593877604"/>
                    </a:ext>
                  </a:extLst>
                </a:gridCol>
                <a:gridCol w="2958537">
                  <a:extLst>
                    <a:ext uri="{9D8B030D-6E8A-4147-A177-3AD203B41FA5}">
                      <a16:colId xmlns:a16="http://schemas.microsoft.com/office/drawing/2014/main" val="2061483218"/>
                    </a:ext>
                  </a:extLst>
                </a:gridCol>
                <a:gridCol w="1316953">
                  <a:extLst>
                    <a:ext uri="{9D8B030D-6E8A-4147-A177-3AD203B41FA5}">
                      <a16:colId xmlns:a16="http://schemas.microsoft.com/office/drawing/2014/main" val="3313072732"/>
                    </a:ext>
                  </a:extLst>
                </a:gridCol>
              </a:tblGrid>
              <a:tr h="195066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資安軟硬體產品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生產國別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製造商名稱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8520" marR="58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金額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8520" marR="58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856597"/>
                  </a:ext>
                </a:extLst>
              </a:tr>
              <a:tr h="195066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8520" marR="58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8520" marR="58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8520" marR="58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8520" marR="58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807462"/>
                  </a:ext>
                </a:extLst>
              </a:tr>
              <a:tr h="195066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8520" marR="58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8520" marR="58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8520" marR="58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8520" marR="58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205992"/>
                  </a:ext>
                </a:extLst>
              </a:tr>
              <a:tr h="195066">
                <a:tc gridSpan="3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r>
                        <a:rPr lang="zh-TW" altLang="en-US" sz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總計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8520" marR="58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0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8520" marR="58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0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8520" marR="58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8520" marR="58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606356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23</a:t>
            </a:fld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547664" y="4546218"/>
          <a:ext cx="6120680" cy="167446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53643">
                  <a:extLst>
                    <a:ext uri="{9D8B030D-6E8A-4147-A177-3AD203B41FA5}">
                      <a16:colId xmlns:a16="http://schemas.microsoft.com/office/drawing/2014/main" val="1504997150"/>
                    </a:ext>
                  </a:extLst>
                </a:gridCol>
                <a:gridCol w="1965033">
                  <a:extLst>
                    <a:ext uri="{9D8B030D-6E8A-4147-A177-3AD203B41FA5}">
                      <a16:colId xmlns:a16="http://schemas.microsoft.com/office/drawing/2014/main" val="3151020764"/>
                    </a:ext>
                  </a:extLst>
                </a:gridCol>
                <a:gridCol w="1647143">
                  <a:extLst>
                    <a:ext uri="{9D8B030D-6E8A-4147-A177-3AD203B41FA5}">
                      <a16:colId xmlns:a16="http://schemas.microsoft.com/office/drawing/2014/main" val="2661654779"/>
                    </a:ext>
                  </a:extLst>
                </a:gridCol>
                <a:gridCol w="954861">
                  <a:extLst>
                    <a:ext uri="{9D8B030D-6E8A-4147-A177-3AD203B41FA5}">
                      <a16:colId xmlns:a16="http://schemas.microsoft.com/office/drawing/2014/main" val="2319851895"/>
                    </a:ext>
                  </a:extLst>
                </a:gridCol>
              </a:tblGrid>
              <a:tr h="219173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國內</a:t>
                      </a:r>
                      <a:r>
                        <a:rPr lang="en-US" altLang="zh-TW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國外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軟硬體系統、服務</a:t>
                      </a:r>
                      <a:r>
                        <a:rPr lang="zh-TW" alt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名稱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製造商名稱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金額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511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國內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472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國內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224479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國內</a:t>
                      </a:r>
                      <a:r>
                        <a:rPr lang="zh-TW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軟硬體系統、服務</a:t>
                      </a:r>
                      <a:r>
                        <a:rPr lang="zh-TW" alt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alt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63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國外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7484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國外</a:t>
                      </a:r>
                      <a:endParaRPr lang="zh-TW" alt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777539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國外</a:t>
                      </a:r>
                      <a:r>
                        <a:rPr lang="zh-TW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軟硬體系統、服務</a:t>
                      </a:r>
                      <a:r>
                        <a:rPr lang="zh-TW" alt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alt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83670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總計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933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98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參、實施方法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179512" y="1086991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SI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進行系統建置之作法與服務驗證之規劃</a:t>
            </a: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/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)SI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進行系統建置之作法：</a:t>
            </a: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914400" lvl="3"/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簡要說明概念驗證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(POC)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之成果。</a:t>
            </a: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914400" lvl="3">
              <a:tabLst>
                <a:tab pos="1160463" algn="l"/>
              </a:tabLst>
            </a:pP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依據先期概念驗證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(POC)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之成果，展開系統建置細節、提出專案管理流程等。</a:t>
            </a: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>
              <a:tabLst>
                <a:tab pos="1160463" algn="l"/>
              </a:tabLst>
            </a:pP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服務驗證之規劃：</a:t>
            </a: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服務驗證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(POS)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範圍與作法，包含機器設備、產線、效益檢視方式等。</a:t>
            </a: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lvl="2">
              <a:tabLst>
                <a:tab pos="1160463" algn="l"/>
              </a:tabLst>
            </a:pP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lvl="2">
              <a:tabLst>
                <a:tab pos="1160463" algn="l"/>
              </a:tabLst>
            </a:pP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lvl="2">
              <a:tabLst>
                <a:tab pos="1160463" algn="l"/>
              </a:tabLst>
            </a:pP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lvl="2">
              <a:tabLst>
                <a:tab pos="1160463" algn="l"/>
              </a:tabLst>
            </a:pP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lvl="2">
              <a:tabLst>
                <a:tab pos="1160463" algn="l"/>
              </a:tabLst>
            </a:pP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二、合作廠商之分工</a:t>
            </a: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/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提案廠商與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SI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業者：</a:t>
            </a: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914400" lvl="3">
              <a:tabLst>
                <a:tab pos="1160463" algn="l"/>
              </a:tabLst>
            </a:pP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提案廠商應規劃並敘明與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SI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業者的對口人員及承接執行成果作法。</a:t>
            </a: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>
              <a:tabLst>
                <a:tab pos="1160463" algn="l"/>
              </a:tabLst>
            </a:pP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)SI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業者與其分包業者：</a:t>
            </a: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詳述主要承包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SI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業者、資安業者及其他合作單位間的合作模式與解決</a:t>
            </a: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57200" lvl="2" indent="436563">
              <a:tabLst>
                <a:tab pos="1160463" algn="l"/>
              </a:tabLst>
            </a:pP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方案。</a:t>
            </a:r>
            <a:endParaRPr lang="en-US" altLang="zh-TW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24</a:t>
            </a:fld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27843"/>
              </p:ext>
            </p:extLst>
          </p:nvPr>
        </p:nvGraphicFramePr>
        <p:xfrm>
          <a:off x="1691680" y="3068960"/>
          <a:ext cx="5424264" cy="15377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2132">
                  <a:extLst>
                    <a:ext uri="{9D8B030D-6E8A-4147-A177-3AD203B41FA5}">
                      <a16:colId xmlns:a16="http://schemas.microsoft.com/office/drawing/2014/main" val="1025388862"/>
                    </a:ext>
                  </a:extLst>
                </a:gridCol>
                <a:gridCol w="2712132">
                  <a:extLst>
                    <a:ext uri="{9D8B030D-6E8A-4147-A177-3AD203B41FA5}">
                      <a16:colId xmlns:a16="http://schemas.microsoft.com/office/drawing/2014/main" val="1581382662"/>
                    </a:ext>
                  </a:extLst>
                </a:gridCol>
              </a:tblGrid>
              <a:tr h="256293">
                <a:tc>
                  <a:txBody>
                    <a:bodyPr/>
                    <a:lstStyle/>
                    <a:p>
                      <a:pPr marL="3048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驗證場域地址</a:t>
                      </a:r>
                      <a:endParaRPr lang="zh-TW" sz="1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3037959"/>
                  </a:ext>
                </a:extLst>
              </a:tr>
              <a:tr h="256293">
                <a:tc>
                  <a:txBody>
                    <a:bodyPr/>
                    <a:lstStyle/>
                    <a:p>
                      <a:pPr marL="3048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驗證範圍</a:t>
                      </a:r>
                      <a:endParaRPr lang="zh-TW" sz="11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sz="11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廠</a:t>
                      </a:r>
                      <a:r>
                        <a:rPr lang="en-US" sz="11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sz="11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產線</a:t>
                      </a:r>
                      <a:endParaRPr lang="zh-TW" sz="1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399391"/>
                  </a:ext>
                </a:extLst>
              </a:tr>
              <a:tr h="256293">
                <a:tc>
                  <a:txBody>
                    <a:bodyPr/>
                    <a:lstStyle/>
                    <a:p>
                      <a:pPr marL="3048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驗證機台</a:t>
                      </a:r>
                      <a:endParaRPr lang="zh-TW" sz="11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sz="11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機台</a:t>
                      </a:r>
                      <a:r>
                        <a:rPr lang="en-US" sz="11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*1</a:t>
                      </a:r>
                      <a:r>
                        <a:rPr lang="zh-TW" sz="11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1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sz="11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設備</a:t>
                      </a:r>
                      <a:r>
                        <a:rPr lang="en-US" sz="11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*2</a:t>
                      </a:r>
                      <a:endParaRPr lang="zh-TW" sz="1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767959"/>
                  </a:ext>
                </a:extLst>
              </a:tr>
              <a:tr h="256293">
                <a:tc>
                  <a:txBody>
                    <a:bodyPr/>
                    <a:lstStyle/>
                    <a:p>
                      <a:pPr marL="3048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預期</a:t>
                      </a:r>
                      <a:r>
                        <a:rPr lang="zh-TW" altLang="en-US" sz="11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規劃</a:t>
                      </a:r>
                      <a:r>
                        <a:rPr lang="zh-TW" sz="11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效益</a:t>
                      </a:r>
                      <a:endParaRPr lang="zh-TW" sz="1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1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100467"/>
                  </a:ext>
                </a:extLst>
              </a:tr>
              <a:tr h="256293">
                <a:tc>
                  <a:txBody>
                    <a:bodyPr/>
                    <a:lstStyle/>
                    <a:p>
                      <a:pPr marL="3048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可行性分析</a:t>
                      </a:r>
                      <a:endParaRPr lang="zh-TW" sz="1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336595"/>
                  </a:ext>
                </a:extLst>
              </a:tr>
              <a:tr h="256293">
                <a:tc>
                  <a:txBody>
                    <a:bodyPr/>
                    <a:lstStyle/>
                    <a:p>
                      <a:pPr marL="3048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預計驗證期間</a:t>
                      </a:r>
                      <a:endParaRPr lang="zh-TW" sz="1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884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966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參、實施方法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30832" y="1052736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三、時程及查核點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人力規劃：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參與計畫人員簡歷表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451574" y="2207891"/>
          <a:ext cx="8240851" cy="3933819"/>
        </p:xfrm>
        <a:graphic>
          <a:graphicData uri="http://schemas.openxmlformats.org/drawingml/2006/table">
            <a:tbl>
              <a:tblPr firstRow="1" bandRow="1"/>
              <a:tblGrid>
                <a:gridCol w="433432">
                  <a:extLst>
                    <a:ext uri="{9D8B030D-6E8A-4147-A177-3AD203B41FA5}">
                      <a16:colId xmlns:a16="http://schemas.microsoft.com/office/drawing/2014/main" val="4273182131"/>
                    </a:ext>
                  </a:extLst>
                </a:gridCol>
                <a:gridCol w="637001">
                  <a:extLst>
                    <a:ext uri="{9D8B030D-6E8A-4147-A177-3AD203B41FA5}">
                      <a16:colId xmlns:a16="http://schemas.microsoft.com/office/drawing/2014/main" val="2020505131"/>
                    </a:ext>
                  </a:extLst>
                </a:gridCol>
                <a:gridCol w="637001">
                  <a:extLst>
                    <a:ext uri="{9D8B030D-6E8A-4147-A177-3AD203B41FA5}">
                      <a16:colId xmlns:a16="http://schemas.microsoft.com/office/drawing/2014/main" val="2271888821"/>
                    </a:ext>
                  </a:extLst>
                </a:gridCol>
                <a:gridCol w="450163">
                  <a:extLst>
                    <a:ext uri="{9D8B030D-6E8A-4147-A177-3AD203B41FA5}">
                      <a16:colId xmlns:a16="http://schemas.microsoft.com/office/drawing/2014/main" val="3276705494"/>
                    </a:ext>
                  </a:extLst>
                </a:gridCol>
                <a:gridCol w="904311">
                  <a:extLst>
                    <a:ext uri="{9D8B030D-6E8A-4147-A177-3AD203B41FA5}">
                      <a16:colId xmlns:a16="http://schemas.microsoft.com/office/drawing/2014/main" val="162180914"/>
                    </a:ext>
                  </a:extLst>
                </a:gridCol>
                <a:gridCol w="904311">
                  <a:extLst>
                    <a:ext uri="{9D8B030D-6E8A-4147-A177-3AD203B41FA5}">
                      <a16:colId xmlns:a16="http://schemas.microsoft.com/office/drawing/2014/main" val="1709268274"/>
                    </a:ext>
                  </a:extLst>
                </a:gridCol>
                <a:gridCol w="347383">
                  <a:extLst>
                    <a:ext uri="{9D8B030D-6E8A-4147-A177-3AD203B41FA5}">
                      <a16:colId xmlns:a16="http://schemas.microsoft.com/office/drawing/2014/main" val="4079397201"/>
                    </a:ext>
                  </a:extLst>
                </a:gridCol>
                <a:gridCol w="1808622">
                  <a:extLst>
                    <a:ext uri="{9D8B030D-6E8A-4147-A177-3AD203B41FA5}">
                      <a16:colId xmlns:a16="http://schemas.microsoft.com/office/drawing/2014/main" val="421911212"/>
                    </a:ext>
                  </a:extLst>
                </a:gridCol>
                <a:gridCol w="1808622">
                  <a:extLst>
                    <a:ext uri="{9D8B030D-6E8A-4147-A177-3AD203B41FA5}">
                      <a16:colId xmlns:a16="http://schemas.microsoft.com/office/drawing/2014/main" val="198393801"/>
                    </a:ext>
                  </a:extLst>
                </a:gridCol>
                <a:gridCol w="310005">
                  <a:extLst>
                    <a:ext uri="{9D8B030D-6E8A-4147-A177-3AD203B41FA5}">
                      <a16:colId xmlns:a16="http://schemas.microsoft.com/office/drawing/2014/main" val="829639434"/>
                    </a:ext>
                  </a:extLst>
                </a:gridCol>
              </a:tblGrid>
              <a:tr h="787473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編號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姓名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部門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職稱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最高學歷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學校系所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主要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經歷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本業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年資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參與分項計畫及工作項目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預期對本計畫之貢獻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新聘國際研發人員增填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投入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月數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036158"/>
                  </a:ext>
                </a:extLst>
              </a:tr>
              <a:tr h="662451">
                <a:tc rowSpan="3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一般人力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77935" marR="77935" marT="38968" marB="38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XXX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計畫主持人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290712"/>
                  </a:ext>
                </a:extLst>
              </a:tr>
              <a:tr h="2711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5953" marR="5953" marT="8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327111"/>
                  </a:ext>
                </a:extLst>
              </a:tr>
              <a:tr h="2727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小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    </a:t>
                      </a:r>
                      <a:r>
                        <a:rPr lang="zh-TW" sz="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計</a:t>
                      </a:r>
                      <a:endParaRPr lang="zh-TW" sz="10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77935" marR="77935" marT="38968" marB="38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088530"/>
                  </a:ext>
                </a:extLst>
              </a:tr>
              <a:tr h="271150">
                <a:tc rowSpan="5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新聘碩博士、國際研發人力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77935" marR="77935" marT="38968" marB="38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706865"/>
                  </a:ext>
                </a:extLst>
              </a:tr>
              <a:tr h="2711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694655"/>
                  </a:ext>
                </a:extLst>
              </a:tr>
              <a:tr h="2711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049360"/>
                  </a:ext>
                </a:extLst>
              </a:tr>
              <a:tr h="2711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176185"/>
                  </a:ext>
                </a:extLst>
              </a:tr>
              <a:tr h="2727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小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    </a:t>
                      </a:r>
                      <a:r>
                        <a:rPr lang="zh-TW" sz="9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計</a:t>
                      </a:r>
                      <a:endParaRPr lang="zh-TW" sz="10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77935" marR="77935" marT="38968" marB="38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08778"/>
                  </a:ext>
                </a:extLst>
              </a:tr>
              <a:tr h="272774">
                <a:tc>
                  <a:txBody>
                    <a:bodyPr/>
                    <a:lstStyle/>
                    <a:p>
                      <a:endParaRPr lang="zh-TW" sz="9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合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    </a:t>
                      </a:r>
                      <a:r>
                        <a:rPr lang="zh-TW" sz="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計</a:t>
                      </a:r>
                      <a:endParaRPr lang="zh-TW" sz="10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77935" marR="77935" marT="38968" marB="389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77935" marR="77935" marT="38968" marB="389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763762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302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參、實施方法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35496" y="980728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三、時程及查核點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執行時程規劃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pSp>
        <p:nvGrpSpPr>
          <p:cNvPr id="3073" name="群組 13"/>
          <p:cNvGrpSpPr>
            <a:grpSpLocks/>
          </p:cNvGrpSpPr>
          <p:nvPr/>
        </p:nvGrpSpPr>
        <p:grpSpPr bwMode="auto">
          <a:xfrm>
            <a:off x="1588" y="9525"/>
            <a:ext cx="977900" cy="1279525"/>
            <a:chOff x="1824" y="486"/>
            <a:chExt cx="1500" cy="2085"/>
          </a:xfrm>
        </p:grpSpPr>
      </p:grp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17440275" y="4695825"/>
            <a:ext cx="14154150" cy="19726275"/>
            <a:chOff x="1831" y="493"/>
            <a:chExt cx="1486" cy="2071"/>
          </a:xfrm>
        </p:grpSpPr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fld id="{E4F43408-B5FC-4643-8740-4B3D1EA5A6C0}" type="slidenum">
              <a:rPr lang="zh-TW" altLang="en-US" smtClean="0"/>
              <a:pPr/>
              <a:t>26</a:t>
            </a:fld>
            <a:endParaRPr lang="zh-TW" altLang="en-US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4DF79CC-5BCF-47BA-9097-8AEECE059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645709"/>
              </p:ext>
            </p:extLst>
          </p:nvPr>
        </p:nvGraphicFramePr>
        <p:xfrm>
          <a:off x="2483768" y="829579"/>
          <a:ext cx="6480728" cy="599169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10089">
                  <a:extLst>
                    <a:ext uri="{9D8B030D-6E8A-4147-A177-3AD203B41FA5}">
                      <a16:colId xmlns:a16="http://schemas.microsoft.com/office/drawing/2014/main" val="153419156"/>
                    </a:ext>
                  </a:extLst>
                </a:gridCol>
                <a:gridCol w="270031">
                  <a:extLst>
                    <a:ext uri="{9D8B030D-6E8A-4147-A177-3AD203B41FA5}">
                      <a16:colId xmlns:a16="http://schemas.microsoft.com/office/drawing/2014/main" val="2138062859"/>
                    </a:ext>
                  </a:extLst>
                </a:gridCol>
                <a:gridCol w="466413">
                  <a:extLst>
                    <a:ext uri="{9D8B030D-6E8A-4147-A177-3AD203B41FA5}">
                      <a16:colId xmlns:a16="http://schemas.microsoft.com/office/drawing/2014/main" val="3548013452"/>
                    </a:ext>
                  </a:extLst>
                </a:gridCol>
                <a:gridCol w="135015">
                  <a:extLst>
                    <a:ext uri="{9D8B030D-6E8A-4147-A177-3AD203B41FA5}">
                      <a16:colId xmlns:a16="http://schemas.microsoft.com/office/drawing/2014/main" val="3314893381"/>
                    </a:ext>
                  </a:extLst>
                </a:gridCol>
                <a:gridCol w="208660">
                  <a:extLst>
                    <a:ext uri="{9D8B030D-6E8A-4147-A177-3AD203B41FA5}">
                      <a16:colId xmlns:a16="http://schemas.microsoft.com/office/drawing/2014/main" val="1495582151"/>
                    </a:ext>
                  </a:extLst>
                </a:gridCol>
                <a:gridCol w="208660">
                  <a:extLst>
                    <a:ext uri="{9D8B030D-6E8A-4147-A177-3AD203B41FA5}">
                      <a16:colId xmlns:a16="http://schemas.microsoft.com/office/drawing/2014/main" val="4033706843"/>
                    </a:ext>
                  </a:extLst>
                </a:gridCol>
                <a:gridCol w="208660">
                  <a:extLst>
                    <a:ext uri="{9D8B030D-6E8A-4147-A177-3AD203B41FA5}">
                      <a16:colId xmlns:a16="http://schemas.microsoft.com/office/drawing/2014/main" val="3961416340"/>
                    </a:ext>
                  </a:extLst>
                </a:gridCol>
                <a:gridCol w="208660">
                  <a:extLst>
                    <a:ext uri="{9D8B030D-6E8A-4147-A177-3AD203B41FA5}">
                      <a16:colId xmlns:a16="http://schemas.microsoft.com/office/drawing/2014/main" val="23769800"/>
                    </a:ext>
                  </a:extLst>
                </a:gridCol>
                <a:gridCol w="208660">
                  <a:extLst>
                    <a:ext uri="{9D8B030D-6E8A-4147-A177-3AD203B41FA5}">
                      <a16:colId xmlns:a16="http://schemas.microsoft.com/office/drawing/2014/main" val="1209222994"/>
                    </a:ext>
                  </a:extLst>
                </a:gridCol>
                <a:gridCol w="208660">
                  <a:extLst>
                    <a:ext uri="{9D8B030D-6E8A-4147-A177-3AD203B41FA5}">
                      <a16:colId xmlns:a16="http://schemas.microsoft.com/office/drawing/2014/main" val="4021808018"/>
                    </a:ext>
                  </a:extLst>
                </a:gridCol>
                <a:gridCol w="208660">
                  <a:extLst>
                    <a:ext uri="{9D8B030D-6E8A-4147-A177-3AD203B41FA5}">
                      <a16:colId xmlns:a16="http://schemas.microsoft.com/office/drawing/2014/main" val="4173615769"/>
                    </a:ext>
                  </a:extLst>
                </a:gridCol>
                <a:gridCol w="208660">
                  <a:extLst>
                    <a:ext uri="{9D8B030D-6E8A-4147-A177-3AD203B41FA5}">
                      <a16:colId xmlns:a16="http://schemas.microsoft.com/office/drawing/2014/main" val="1116474260"/>
                    </a:ext>
                  </a:extLst>
                </a:gridCol>
                <a:gridCol w="208660">
                  <a:extLst>
                    <a:ext uri="{9D8B030D-6E8A-4147-A177-3AD203B41FA5}">
                      <a16:colId xmlns:a16="http://schemas.microsoft.com/office/drawing/2014/main" val="1946621119"/>
                    </a:ext>
                  </a:extLst>
                </a:gridCol>
                <a:gridCol w="208660">
                  <a:extLst>
                    <a:ext uri="{9D8B030D-6E8A-4147-A177-3AD203B41FA5}">
                      <a16:colId xmlns:a16="http://schemas.microsoft.com/office/drawing/2014/main" val="177678834"/>
                    </a:ext>
                  </a:extLst>
                </a:gridCol>
                <a:gridCol w="208660">
                  <a:extLst>
                    <a:ext uri="{9D8B030D-6E8A-4147-A177-3AD203B41FA5}">
                      <a16:colId xmlns:a16="http://schemas.microsoft.com/office/drawing/2014/main" val="3508442186"/>
                    </a:ext>
                  </a:extLst>
                </a:gridCol>
                <a:gridCol w="208660">
                  <a:extLst>
                    <a:ext uri="{9D8B030D-6E8A-4147-A177-3AD203B41FA5}">
                      <a16:colId xmlns:a16="http://schemas.microsoft.com/office/drawing/2014/main" val="46165955"/>
                    </a:ext>
                  </a:extLst>
                </a:gridCol>
                <a:gridCol w="208660">
                  <a:extLst>
                    <a:ext uri="{9D8B030D-6E8A-4147-A177-3AD203B41FA5}">
                      <a16:colId xmlns:a16="http://schemas.microsoft.com/office/drawing/2014/main" val="1221740626"/>
                    </a:ext>
                  </a:extLst>
                </a:gridCol>
                <a:gridCol w="208660">
                  <a:extLst>
                    <a:ext uri="{9D8B030D-6E8A-4147-A177-3AD203B41FA5}">
                      <a16:colId xmlns:a16="http://schemas.microsoft.com/office/drawing/2014/main" val="1221287132"/>
                    </a:ext>
                  </a:extLst>
                </a:gridCol>
                <a:gridCol w="208660">
                  <a:extLst>
                    <a:ext uri="{9D8B030D-6E8A-4147-A177-3AD203B41FA5}">
                      <a16:colId xmlns:a16="http://schemas.microsoft.com/office/drawing/2014/main" val="426244532"/>
                    </a:ext>
                  </a:extLst>
                </a:gridCol>
                <a:gridCol w="208660">
                  <a:extLst>
                    <a:ext uri="{9D8B030D-6E8A-4147-A177-3AD203B41FA5}">
                      <a16:colId xmlns:a16="http://schemas.microsoft.com/office/drawing/2014/main" val="790228656"/>
                    </a:ext>
                  </a:extLst>
                </a:gridCol>
                <a:gridCol w="208660">
                  <a:extLst>
                    <a:ext uri="{9D8B030D-6E8A-4147-A177-3AD203B41FA5}">
                      <a16:colId xmlns:a16="http://schemas.microsoft.com/office/drawing/2014/main" val="2379761751"/>
                    </a:ext>
                  </a:extLst>
                </a:gridCol>
                <a:gridCol w="208660">
                  <a:extLst>
                    <a:ext uri="{9D8B030D-6E8A-4147-A177-3AD203B41FA5}">
                      <a16:colId xmlns:a16="http://schemas.microsoft.com/office/drawing/2014/main" val="1556988410"/>
                    </a:ext>
                  </a:extLst>
                </a:gridCol>
                <a:gridCol w="208660">
                  <a:extLst>
                    <a:ext uri="{9D8B030D-6E8A-4147-A177-3AD203B41FA5}">
                      <a16:colId xmlns:a16="http://schemas.microsoft.com/office/drawing/2014/main" val="3605087280"/>
                    </a:ext>
                  </a:extLst>
                </a:gridCol>
                <a:gridCol w="208660">
                  <a:extLst>
                    <a:ext uri="{9D8B030D-6E8A-4147-A177-3AD203B41FA5}">
                      <a16:colId xmlns:a16="http://schemas.microsoft.com/office/drawing/2014/main" val="1193850618"/>
                    </a:ext>
                  </a:extLst>
                </a:gridCol>
                <a:gridCol w="208660">
                  <a:extLst>
                    <a:ext uri="{9D8B030D-6E8A-4147-A177-3AD203B41FA5}">
                      <a16:colId xmlns:a16="http://schemas.microsoft.com/office/drawing/2014/main" val="968177404"/>
                    </a:ext>
                  </a:extLst>
                </a:gridCol>
                <a:gridCol w="208660">
                  <a:extLst>
                    <a:ext uri="{9D8B030D-6E8A-4147-A177-3AD203B41FA5}">
                      <a16:colId xmlns:a16="http://schemas.microsoft.com/office/drawing/2014/main" val="2714882234"/>
                    </a:ext>
                  </a:extLst>
                </a:gridCol>
                <a:gridCol w="208660">
                  <a:extLst>
                    <a:ext uri="{9D8B030D-6E8A-4147-A177-3AD203B41FA5}">
                      <a16:colId xmlns:a16="http://schemas.microsoft.com/office/drawing/2014/main" val="2330403719"/>
                    </a:ext>
                  </a:extLst>
                </a:gridCol>
              </a:tblGrid>
              <a:tr h="158006">
                <a:tc rowSpan="3">
                  <a:txBody>
                    <a:bodyPr/>
                    <a:lstStyle/>
                    <a:p>
                      <a:pPr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 err="1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月份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032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032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0320"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 err="1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進度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0320" marR="762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 err="1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工作項目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32385" marR="222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 err="1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計畫權重</a:t>
                      </a: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32385" marR="28575" indent="508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預</a:t>
                      </a: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定</a:t>
                      </a: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投</a:t>
                      </a: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入</a:t>
                      </a: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</a:t>
                      </a: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marL="127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○○</a:t>
                      </a:r>
                      <a:r>
                        <a:rPr lang="en-US" sz="600" dirty="0" err="1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年度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○○</a:t>
                      </a: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年度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365065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461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 err="1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第一季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334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 err="1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第二季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334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 err="1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第三季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334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 err="1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第四季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588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 err="1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第一季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600" dirty="0" err="1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第二季</a:t>
                      </a:r>
                      <a:endParaRPr lang="zh-TW" altLang="en-US" sz="6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600" dirty="0" err="1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第三季</a:t>
                      </a:r>
                      <a:endParaRPr lang="zh-TW" altLang="en-US" sz="6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600" dirty="0" err="1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第四季</a:t>
                      </a:r>
                      <a:endParaRPr lang="zh-TW" altLang="en-US" sz="6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94604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9210" marR="2921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marR="3048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921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921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marR="3048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marR="2921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507927"/>
                  </a:ext>
                </a:extLst>
              </a:tr>
              <a:tr h="288019"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spc="-2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600" dirty="0" err="1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供應鏈資訊串</a:t>
                      </a:r>
                      <a:r>
                        <a:rPr lang="zh-TW" altLang="en-US" sz="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流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368921"/>
                  </a:ext>
                </a:extLst>
              </a:tr>
              <a:tr h="238107">
                <a:tc rowSpan="2">
                  <a:txBody>
                    <a:bodyPr/>
                    <a:lstStyle/>
                    <a:p>
                      <a:pPr marL="10604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A1.</a:t>
                      </a:r>
                      <a:r>
                        <a:rPr lang="zh-TW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工作項目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0604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0604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0604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A2</a:t>
                      </a: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TW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工作項目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A1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559464"/>
                  </a:ext>
                </a:extLst>
              </a:tr>
              <a:tr h="4020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857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A2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162857"/>
                  </a:ext>
                </a:extLst>
              </a:tr>
              <a:tr h="238107"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TW" sz="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智慧機械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932372"/>
                  </a:ext>
                </a:extLst>
              </a:tr>
              <a:tr h="310536">
                <a:tc rowSpan="2">
                  <a:txBody>
                    <a:bodyPr/>
                    <a:lstStyle/>
                    <a:p>
                      <a:pPr marL="10604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B1</a:t>
                      </a: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TW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工作項目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0604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B2</a:t>
                      </a: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TW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工作項目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B1-1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B1-2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B1-3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B1-4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325582"/>
                  </a:ext>
                </a:extLst>
              </a:tr>
              <a:tr h="3296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B2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4884"/>
                  </a:ext>
                </a:extLst>
              </a:tr>
              <a:tr h="238107"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TW" sz="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人工智慧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69379"/>
                  </a:ext>
                </a:extLst>
              </a:tr>
              <a:tr h="310536">
                <a:tc rowSpan="2">
                  <a:txBody>
                    <a:bodyPr/>
                    <a:lstStyle/>
                    <a:p>
                      <a:pPr marL="10604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C1</a:t>
                      </a: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TW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工作項目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0604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spc="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C2</a:t>
                      </a: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TW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工作項目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C1-1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C1-2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C1-3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C1-4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C1-5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581531"/>
                  </a:ext>
                </a:extLst>
              </a:tr>
              <a:tr h="3105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C2-1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C2-2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36389"/>
                  </a:ext>
                </a:extLst>
              </a:tr>
              <a:tr h="238107">
                <a:tc>
                  <a:txBody>
                    <a:bodyPr/>
                    <a:lstStyle/>
                    <a:p>
                      <a:pPr marL="952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TW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資安防護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002413"/>
                  </a:ext>
                </a:extLst>
              </a:tr>
              <a:tr h="169424">
                <a:tc rowSpan="2">
                  <a:txBody>
                    <a:bodyPr/>
                    <a:lstStyle/>
                    <a:p>
                      <a:pPr marL="8001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D1.</a:t>
                      </a:r>
                      <a:r>
                        <a:rPr lang="zh-TW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</a:t>
                      </a:r>
                      <a:r>
                        <a:rPr lang="zh-TW" sz="600" spc="-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項</a:t>
                      </a:r>
                      <a:r>
                        <a:rPr lang="zh-TW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目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80010" algn="just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8382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D2.</a:t>
                      </a:r>
                      <a:r>
                        <a:rPr lang="zh-TW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工作項目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D1-1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D1-2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040626"/>
                  </a:ext>
                </a:extLst>
              </a:tr>
              <a:tr h="7491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spc="-5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spc="-5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D2-1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D2-2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591998"/>
                  </a:ext>
                </a:extLst>
              </a:tr>
              <a:tr h="23810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E.</a:t>
                      </a:r>
                      <a:r>
                        <a:rPr lang="zh-TW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必要效益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147468"/>
                  </a:ext>
                </a:extLst>
              </a:tr>
              <a:tr h="310536">
                <a:tc>
                  <a:txBody>
                    <a:bodyPr/>
                    <a:lstStyle/>
                    <a:p>
                      <a:pPr marL="8382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E1.</a:t>
                      </a:r>
                      <a:r>
                        <a:rPr lang="zh-TW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供應鏈</a:t>
                      </a:r>
                      <a:r>
                        <a:rPr lang="zh-TW" alt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串流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E1-1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E1-2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982289"/>
                  </a:ext>
                </a:extLst>
              </a:tr>
              <a:tr h="238107">
                <a:tc>
                  <a:txBody>
                    <a:bodyPr/>
                    <a:lstStyle/>
                    <a:p>
                      <a:pPr marL="8382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E2. O.E.E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E2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691093"/>
                  </a:ext>
                </a:extLst>
              </a:tr>
              <a:tr h="238107">
                <a:tc>
                  <a:txBody>
                    <a:bodyPr/>
                    <a:lstStyle/>
                    <a:p>
                      <a:pPr marL="8382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E3. Lead Time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E3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497360"/>
                  </a:ext>
                </a:extLst>
              </a:tr>
              <a:tr h="51072">
                <a:tc>
                  <a:txBody>
                    <a:bodyPr/>
                    <a:lstStyle/>
                    <a:p>
                      <a:pPr marL="8001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E4. POS</a:t>
                      </a:r>
                      <a:r>
                        <a:rPr lang="zh-TW" sz="6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驗證指標</a:t>
                      </a:r>
                      <a:endParaRPr lang="zh-TW" sz="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8001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6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需典</a:t>
                      </a:r>
                      <a:r>
                        <a:rPr lang="en-US" sz="6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EI-E3</a:t>
                      </a:r>
                      <a:r>
                        <a:rPr lang="zh-TW" sz="6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必要</a:t>
                      </a:r>
                      <a:endParaRPr lang="zh-TW" sz="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8001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6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效益不重複</a:t>
                      </a:r>
                      <a:r>
                        <a:rPr lang="en-US" sz="6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kern="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kern="0" spc="-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E4</a:t>
                      </a:r>
                      <a:endParaRPr lang="zh-TW" sz="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768822"/>
                  </a:ext>
                </a:extLst>
              </a:tr>
              <a:tr h="146352">
                <a:tc>
                  <a:txBody>
                    <a:bodyPr/>
                    <a:lstStyle/>
                    <a:p>
                      <a:pPr marL="635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小計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600" spc="-1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0%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R="8255"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R="9525"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R="9525"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R="9525"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R="8255"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R="9525"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R="9525"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6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R="9525" algn="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6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834837"/>
                  </a:ext>
                </a:extLst>
              </a:tr>
              <a:tr h="146352">
                <a:tc gridSpan="3">
                  <a:txBody>
                    <a:bodyPr/>
                    <a:lstStyle/>
                    <a:p>
                      <a:pPr algn="ctr" fontAlgn="auto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進度百</a:t>
                      </a:r>
                      <a:r>
                        <a:rPr lang="en-US" sz="800" spc="-15" dirty="0" err="1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比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675103"/>
                  </a:ext>
                </a:extLst>
              </a:tr>
            </a:tbl>
          </a:graphicData>
        </a:graphic>
      </p:graphicFrame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04476690-5574-42F6-B9F9-C346CBB8D58F}"/>
              </a:ext>
            </a:extLst>
          </p:cNvPr>
          <p:cNvCxnSpPr>
            <a:cxnSpLocks/>
          </p:cNvCxnSpPr>
          <p:nvPr/>
        </p:nvCxnSpPr>
        <p:spPr>
          <a:xfrm>
            <a:off x="2483768" y="1038746"/>
            <a:ext cx="792088" cy="922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A8CD5710-0790-4E19-B720-EC3148F02097}"/>
              </a:ext>
            </a:extLst>
          </p:cNvPr>
          <p:cNvCxnSpPr/>
          <p:nvPr/>
        </p:nvCxnSpPr>
        <p:spPr>
          <a:xfrm>
            <a:off x="2483768" y="1038746"/>
            <a:ext cx="792088" cy="3740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641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參、實施方法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1520" y="1196752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三、時程及查核點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重要查核點規劃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查核點需量化具體且可查核及驗證，並需包含資安、供應鏈串流規格及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POS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概念驗證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448160"/>
              </p:ext>
            </p:extLst>
          </p:nvPr>
        </p:nvGraphicFramePr>
        <p:xfrm>
          <a:off x="251520" y="2295354"/>
          <a:ext cx="8229600" cy="4353696"/>
        </p:xfrm>
        <a:graphic>
          <a:graphicData uri="http://schemas.openxmlformats.org/drawingml/2006/table">
            <a:tbl>
              <a:tblPr/>
              <a:tblGrid>
                <a:gridCol w="1716695">
                  <a:extLst>
                    <a:ext uri="{9D8B030D-6E8A-4147-A177-3AD203B41FA5}">
                      <a16:colId xmlns:a16="http://schemas.microsoft.com/office/drawing/2014/main" val="2774961841"/>
                    </a:ext>
                  </a:extLst>
                </a:gridCol>
                <a:gridCol w="1660733">
                  <a:extLst>
                    <a:ext uri="{9D8B030D-6E8A-4147-A177-3AD203B41FA5}">
                      <a16:colId xmlns:a16="http://schemas.microsoft.com/office/drawing/2014/main" val="2674014573"/>
                    </a:ext>
                  </a:extLst>
                </a:gridCol>
                <a:gridCol w="3326404">
                  <a:extLst>
                    <a:ext uri="{9D8B030D-6E8A-4147-A177-3AD203B41FA5}">
                      <a16:colId xmlns:a16="http://schemas.microsoft.com/office/drawing/2014/main" val="495691220"/>
                    </a:ext>
                  </a:extLst>
                </a:gridCol>
                <a:gridCol w="1525768">
                  <a:extLst>
                    <a:ext uri="{9D8B030D-6E8A-4147-A177-3AD203B41FA5}">
                      <a16:colId xmlns:a16="http://schemas.microsoft.com/office/drawing/2014/main" val="3227864707"/>
                    </a:ext>
                  </a:extLst>
                </a:gridCol>
              </a:tblGrid>
              <a:tr h="483744"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查核點編號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預定完成時間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查核點內容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技術指標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規格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品質指標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驗證指標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參與人員編號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571275"/>
                  </a:ext>
                </a:extLst>
              </a:tr>
              <a:tr h="483744"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A1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225562"/>
                  </a:ext>
                </a:extLst>
              </a:tr>
              <a:tr h="483744"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B1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年</a:t>
                      </a:r>
                      <a:r>
                        <a:rPr kumimoji="0" lang="en-US" altLang="zh-TW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  <a:r>
                        <a:rPr kumimoji="0" lang="zh-TW" altLang="zh-TW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endParaRPr kumimoji="0" lang="zh-TW" altLang="zh-TW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2105753"/>
                  </a:ext>
                </a:extLst>
              </a:tr>
              <a:tr h="483744"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C1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年</a:t>
                      </a:r>
                      <a:r>
                        <a:rPr kumimoji="0" lang="en-US" altLang="zh-TW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  <a:r>
                        <a:rPr kumimoji="0" lang="zh-TW" altLang="zh-TW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endParaRPr kumimoji="0" lang="zh-TW" altLang="zh-TW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98657"/>
                  </a:ext>
                </a:extLst>
              </a:tr>
              <a:tr h="483744"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D1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年</a:t>
                      </a:r>
                      <a:r>
                        <a:rPr kumimoji="0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  <a:r>
                        <a:rPr kumimoji="0" lang="zh-TW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endParaRPr kumimoji="0" lang="zh-TW" altLang="zh-TW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365305"/>
                  </a:ext>
                </a:extLst>
              </a:tr>
              <a:tr h="483744">
                <a:tc>
                  <a:txBody>
                    <a:bodyPr/>
                    <a:lstStyle/>
                    <a:p>
                      <a:pPr algn="ctr" eaLnBrk="0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E1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200" kern="10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200" kern="10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上游串</a:t>
                      </a:r>
                      <a:r>
                        <a:rPr lang="en-US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</a:t>
                      </a:r>
                      <a:r>
                        <a:rPr lang="zh-TW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家、下游串</a:t>
                      </a:r>
                      <a:r>
                        <a:rPr lang="en-US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</a:t>
                      </a:r>
                      <a:r>
                        <a:rPr lang="zh-TW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家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 eaLnBrk="0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驗證方法：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195900"/>
                  </a:ext>
                </a:extLst>
              </a:tr>
              <a:tr h="483744">
                <a:tc>
                  <a:txBody>
                    <a:bodyPr/>
                    <a:lstStyle/>
                    <a:p>
                      <a:pPr algn="ctr" eaLnBrk="0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E2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200" kern="10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200" kern="10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sz="1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OEE</a:t>
                      </a:r>
                      <a:r>
                        <a:rPr lang="zh-TW" altLang="en-US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zh-TW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由</a:t>
                      </a:r>
                      <a:r>
                        <a:rPr lang="en-US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OO%</a:t>
                      </a:r>
                      <a:r>
                        <a:rPr lang="zh-TW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提升至</a:t>
                      </a:r>
                      <a:r>
                        <a:rPr lang="en-US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OO%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 eaLnBrk="0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驗證方法：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030567"/>
                  </a:ext>
                </a:extLst>
              </a:tr>
              <a:tr h="483744">
                <a:tc>
                  <a:txBody>
                    <a:bodyPr/>
                    <a:lstStyle/>
                    <a:p>
                      <a:pPr algn="ctr" eaLnBrk="0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E3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Lead Time</a:t>
                      </a:r>
                      <a:r>
                        <a:rPr lang="zh-TW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：由</a:t>
                      </a:r>
                      <a:r>
                        <a:rPr lang="en-US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</a:t>
                      </a:r>
                      <a:r>
                        <a:rPr lang="zh-TW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天降低至</a:t>
                      </a:r>
                      <a:r>
                        <a:rPr lang="en-US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</a:t>
                      </a:r>
                      <a:r>
                        <a:rPr lang="zh-TW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天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 eaLnBrk="0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驗證方法：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780809"/>
                  </a:ext>
                </a:extLst>
              </a:tr>
              <a:tr h="483744">
                <a:tc>
                  <a:txBody>
                    <a:bodyPr/>
                    <a:lstStyle/>
                    <a:p>
                      <a:pPr algn="ctr" eaLnBrk="0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E4 </a:t>
                      </a:r>
                      <a:endParaRPr lang="zh-TW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000" ker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000" ker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zh-TW" sz="1000" ker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12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POS </a:t>
                      </a:r>
                      <a:r>
                        <a:rPr lang="zh-TW" sz="1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驗證指標</a:t>
                      </a:r>
                      <a:endParaRPr lang="zh-TW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驗證方法</a:t>
                      </a:r>
                      <a:r>
                        <a:rPr lang="en-US" sz="10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endParaRPr lang="zh-TW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35560" marR="35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417862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3545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肆、團隊組成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1520" y="1196752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一、單位之分工與角色說明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729932" y="1916832"/>
            <a:ext cx="7684135" cy="4132579"/>
            <a:chOff x="0" y="0"/>
            <a:chExt cx="7684516" cy="4132876"/>
          </a:xfrm>
        </p:grpSpPr>
        <p:sp>
          <p:nvSpPr>
            <p:cNvPr id="15" name="圓角矩形 14"/>
            <p:cNvSpPr/>
            <p:nvPr/>
          </p:nvSpPr>
          <p:spPr>
            <a:xfrm>
              <a:off x="2659941" y="0"/>
              <a:ext cx="2945212" cy="86400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0" tIns="36000" rIns="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本計畫</a:t>
              </a:r>
              <a:endParaRPr kumimoji="0" lang="zh-TW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廠商自主開發權重占比</a:t>
              </a:r>
              <a:endParaRPr kumimoji="0" lang="zh-TW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（</a:t>
              </a: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rPr>
                <a:t>A</a:t>
              </a:r>
              <a:r>
                <a:rPr kumimoji="0" lang="zh-TW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公司：金額、</a:t>
              </a: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rPr>
                <a:t>B</a:t>
              </a:r>
              <a:r>
                <a:rPr kumimoji="0" lang="zh-TW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公司：金額</a:t>
              </a:r>
              <a:r>
                <a: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rPr>
                <a:t>…</a:t>
              </a:r>
              <a:r>
                <a:rPr kumimoji="0" lang="zh-TW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）</a:t>
              </a:r>
              <a:endParaRPr kumimoji="0" lang="zh-TW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2941385" y="1576851"/>
              <a:ext cx="2307357" cy="1056085"/>
            </a:xfrm>
            <a:prstGeom prst="round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68580" tIns="3600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sng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rPr>
                <a:t>SI</a:t>
              </a:r>
              <a:r>
                <a:rPr kumimoji="0" lang="zh-TW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（○○公司）</a:t>
              </a:r>
              <a:endParaRPr kumimoji="0" lang="zh-TW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開發權重占比：</a:t>
              </a:r>
              <a:endParaRPr kumimoji="0" lang="zh-TW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主要服務項目：</a:t>
              </a:r>
              <a:endParaRPr kumimoji="0" lang="zh-TW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金額：</a:t>
              </a:r>
              <a:endParaRPr kumimoji="0" lang="zh-TW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</p:txBody>
        </p:sp>
        <p:sp>
          <p:nvSpPr>
            <p:cNvPr id="17" name="圓角矩形 16"/>
            <p:cNvSpPr/>
            <p:nvPr/>
          </p:nvSpPr>
          <p:spPr>
            <a:xfrm>
              <a:off x="0" y="1584389"/>
              <a:ext cx="2734275" cy="1056085"/>
            </a:xfrm>
            <a:prstGeom prst="roundRect">
              <a:avLst/>
            </a:prstGeom>
            <a:solidFill>
              <a:srgbClr val="FF660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68580" tIns="3600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50" b="0" i="0" u="sng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無形資產引進單位</a:t>
              </a:r>
              <a:r>
                <a:rPr kumimoji="0" lang="zh-TW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（○○公司）</a:t>
              </a:r>
              <a:endParaRPr kumimoji="0" lang="zh-TW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開發權重占比：</a:t>
              </a:r>
              <a:endParaRPr kumimoji="0" lang="zh-TW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無形資產引進項目：</a:t>
              </a:r>
              <a:endParaRPr kumimoji="0" lang="zh-TW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金額：</a:t>
              </a:r>
              <a:endParaRPr kumimoji="0" lang="zh-TW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</p:txBody>
        </p:sp>
        <p:sp>
          <p:nvSpPr>
            <p:cNvPr id="18" name="圓角矩形 17"/>
            <p:cNvSpPr/>
            <p:nvPr/>
          </p:nvSpPr>
          <p:spPr>
            <a:xfrm>
              <a:off x="5468550" y="1584389"/>
              <a:ext cx="2215966" cy="1056085"/>
            </a:xfrm>
            <a:prstGeom prst="roundRect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68580" tIns="3600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50" b="0" i="0" u="sng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驗證單位</a:t>
              </a:r>
              <a:r>
                <a:rPr kumimoji="0" lang="zh-TW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（○○公司）</a:t>
              </a:r>
              <a:endParaRPr kumimoji="0" lang="zh-TW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驗證項目：</a:t>
              </a:r>
              <a:endParaRPr kumimoji="0" lang="zh-TW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金額：</a:t>
              </a:r>
              <a:endParaRPr kumimoji="0" lang="zh-TW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</p:txBody>
        </p:sp>
        <p:sp>
          <p:nvSpPr>
            <p:cNvPr id="19" name="圓角矩形 18"/>
            <p:cNvSpPr/>
            <p:nvPr/>
          </p:nvSpPr>
          <p:spPr>
            <a:xfrm>
              <a:off x="3381390" y="3413674"/>
              <a:ext cx="1427346" cy="719202"/>
            </a:xfrm>
            <a:prstGeom prst="roundRect">
              <a:avLst/>
            </a:prstGeom>
            <a:solidFill>
              <a:srgbClr val="FF0066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68580" tIns="7200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rPr>
                <a:t>XX</a:t>
              </a:r>
              <a:r>
                <a:rPr kumimoji="0" lang="zh-TW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公司</a:t>
              </a:r>
              <a:endParaRPr kumimoji="0" lang="zh-TW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服務項目：</a:t>
              </a:r>
              <a:endParaRPr kumimoji="0" lang="en-US" altLang="zh-TW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lang="zh-TW" altLang="en-US" sz="1200" dirty="0">
                  <a:solidFill>
                    <a:srgbClr val="FFFFFF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金額：</a:t>
              </a:r>
              <a:endParaRPr lang="zh-TW" altLang="en-US" sz="1100" kern="0" dirty="0">
                <a:solidFill>
                  <a:sysClr val="window" lastClr="FFFFFF"/>
                </a:solidFill>
                <a:latin typeface="新細明體" panose="02020500000000000000" pitchFamily="18" charset="-120"/>
                <a:cs typeface="新細明體" panose="02020500000000000000" pitchFamily="18" charset="-120"/>
              </a:endParaRPr>
            </a:p>
          </p:txBody>
        </p:sp>
        <p:sp>
          <p:nvSpPr>
            <p:cNvPr id="20" name="圓角矩形 19"/>
            <p:cNvSpPr/>
            <p:nvPr/>
          </p:nvSpPr>
          <p:spPr>
            <a:xfrm>
              <a:off x="1738254" y="3413674"/>
              <a:ext cx="1427346" cy="719202"/>
            </a:xfrm>
            <a:prstGeom prst="roundRect">
              <a:avLst/>
            </a:prstGeom>
            <a:solidFill>
              <a:srgbClr val="FF0066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68580" tIns="7200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rPr>
                <a:t>XX</a:t>
              </a:r>
              <a:r>
                <a:rPr kumimoji="0" lang="zh-TW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公司</a:t>
              </a:r>
              <a:endParaRPr kumimoji="0" lang="zh-TW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服務項目：</a:t>
              </a:r>
              <a:endParaRPr kumimoji="0" lang="en-US" altLang="zh-TW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1350" noProof="0" dirty="0">
                  <a:solidFill>
                    <a:srgbClr val="FFFFFF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金額：</a:t>
              </a:r>
              <a:endParaRPr kumimoji="0" lang="zh-TW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</p:txBody>
        </p:sp>
        <p:sp>
          <p:nvSpPr>
            <p:cNvPr id="21" name="圓角矩形 20"/>
            <p:cNvSpPr/>
            <p:nvPr/>
          </p:nvSpPr>
          <p:spPr>
            <a:xfrm>
              <a:off x="5024028" y="3413186"/>
              <a:ext cx="1448024" cy="719202"/>
            </a:xfrm>
            <a:prstGeom prst="round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68580" tIns="7200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新細明體" panose="02020500000000000000" pitchFamily="18" charset="-120"/>
                </a:rPr>
                <a:t>XX</a:t>
              </a:r>
              <a:r>
                <a:rPr kumimoji="0" lang="zh-TW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公司</a:t>
              </a:r>
              <a:endParaRPr kumimoji="0" lang="zh-TW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服務項目：資安</a:t>
              </a:r>
              <a:endParaRPr kumimoji="0" lang="en-US" altLang="zh-TW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lang="zh-TW" altLang="en-US" sz="1200" dirty="0">
                  <a:solidFill>
                    <a:srgbClr val="FFFFFF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金額：</a:t>
              </a:r>
              <a:endParaRPr lang="zh-TW" altLang="en-US" sz="1100" kern="0" dirty="0">
                <a:solidFill>
                  <a:sysClr val="window" lastClr="FFFFFF"/>
                </a:solidFill>
                <a:latin typeface="新細明體" panose="02020500000000000000" pitchFamily="18" charset="-120"/>
                <a:cs typeface="新細明體" panose="02020500000000000000" pitchFamily="18" charset="-120"/>
              </a:endParaRPr>
            </a:p>
          </p:txBody>
        </p:sp>
        <p:cxnSp>
          <p:nvCxnSpPr>
            <p:cNvPr id="22" name="直線接點 21"/>
            <p:cNvCxnSpPr/>
            <p:nvPr/>
          </p:nvCxnSpPr>
          <p:spPr>
            <a:xfrm flipH="1">
              <a:off x="4095063" y="2632936"/>
              <a:ext cx="1" cy="78073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3" name="肘形接點 22"/>
            <p:cNvCxnSpPr/>
            <p:nvPr/>
          </p:nvCxnSpPr>
          <p:spPr>
            <a:xfrm rot="5400000" flipH="1" flipV="1">
              <a:off x="4095063" y="1770538"/>
              <a:ext cx="12700" cy="3286272"/>
            </a:xfrm>
            <a:prstGeom prst="bentConnector3">
              <a:avLst>
                <a:gd name="adj1" fmla="val 3126323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4" name="十字形 23"/>
            <p:cNvSpPr>
              <a:spLocks noChangeAspect="1"/>
            </p:cNvSpPr>
            <p:nvPr/>
          </p:nvSpPr>
          <p:spPr>
            <a:xfrm>
              <a:off x="3895005" y="1018855"/>
              <a:ext cx="400116" cy="400116"/>
            </a:xfrm>
            <a:prstGeom prst="plus">
              <a:avLst>
                <a:gd name="adj" fmla="val 37318"/>
              </a:avLst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8079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1196752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二、提案廠商及其上下游供應鏈業者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提案廠商的執行團隊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	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高階主管擔任主持人、過去相關經驗等。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上下游供應鏈業者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60000" lvl="0" algn="just"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	1.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合作廠商清單。</a:t>
            </a:r>
          </a:p>
          <a:p>
            <a:pPr marL="358775" indent="534988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主要供應商參與程度及占整體供應商比重。</a:t>
            </a:r>
          </a:p>
          <a:p>
            <a:pPr marL="358775" indent="534988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再擴散到其他更多供應鏈廠商及其他同異業之方法。</a:t>
            </a:r>
          </a:p>
          <a:p>
            <a:pPr marL="360000" lvl="0" algn="just">
              <a:spcAft>
                <a:spcPts val="0"/>
              </a:spcAft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肆、團隊組成</a:t>
            </a:r>
            <a:endParaRPr lang="zh-TW" altLang="en-US" sz="40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98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計畫簡介</a:t>
            </a:r>
            <a:endParaRPr lang="zh-TW" altLang="en-US" sz="40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63550" y="1702276"/>
          <a:ext cx="8216899" cy="3839210"/>
        </p:xfrm>
        <a:graphic>
          <a:graphicData uri="http://schemas.openxmlformats.org/drawingml/2006/table">
            <a:tbl>
              <a:tblPr/>
              <a:tblGrid>
                <a:gridCol w="2733849">
                  <a:extLst>
                    <a:ext uri="{9D8B030D-6E8A-4147-A177-3AD203B41FA5}">
                      <a16:colId xmlns:a16="http://schemas.microsoft.com/office/drawing/2014/main" val="62011550"/>
                    </a:ext>
                  </a:extLst>
                </a:gridCol>
                <a:gridCol w="5483050">
                  <a:extLst>
                    <a:ext uri="{9D8B030D-6E8A-4147-A177-3AD203B41FA5}">
                      <a16:colId xmlns:a16="http://schemas.microsoft.com/office/drawing/2014/main" val="3052336053"/>
                    </a:ext>
                  </a:extLst>
                </a:gridCol>
              </a:tblGrid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spc="10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項</a:t>
                      </a: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目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spc="10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內容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718902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主導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提案公司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884223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聯合提案公司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483052"/>
                  </a:ext>
                </a:extLst>
              </a:tr>
              <a:tr h="57277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系統整合設計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規劃業者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(SI)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753747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資安業者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84702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法人單位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111804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個案經費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申請補助款：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             </a:t>
                      </a: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自籌款：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879145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預定建置地點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341588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國內產品及服務佔比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028712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資安經費佔總經費比例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504854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43408-B5FC-4643-8740-4B3D1EA5A6C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137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1196752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SI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業者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供應鏈整合之能力及過去實績。</a:t>
            </a: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)AI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之能力及過去實績。</a:t>
            </a: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智機之能力及過去實績。</a:t>
            </a: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四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資安之能力及過去實績。</a:t>
            </a: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五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顧問規劃之能力及過去經驗實績。</a:t>
            </a: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六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系統整合之能力及過去經驗實績。</a:t>
            </a: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七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財務及效益評估之能力及過去經驗實績。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 algn="just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八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海外輸出之能量及過去實績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拓展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__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個國家，共提供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__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項服務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en-US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肆、團隊組成</a:t>
            </a:r>
            <a:endParaRPr lang="zh-TW" altLang="en-US" sz="40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5244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伍、計畫經費</a:t>
            </a:r>
            <a:endParaRPr lang="zh-TW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179512" y="1133718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一、研發總經費預算表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09184" y="6495224"/>
            <a:ext cx="2133600" cy="365125"/>
          </a:xfrm>
        </p:spPr>
        <p:txBody>
          <a:bodyPr/>
          <a:lstStyle/>
          <a:p>
            <a:fld id="{E4F43408-B5FC-4643-8740-4B3D1EA5A6C0}" type="slidenum">
              <a:rPr lang="zh-TW" altLang="en-US" smtClean="0"/>
              <a:pPr/>
              <a:t>31</a:t>
            </a:fld>
            <a:endParaRPr lang="zh-TW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227D5B92-DFCA-4B70-A580-ADFE9C8C0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882709"/>
              </p:ext>
            </p:extLst>
          </p:nvPr>
        </p:nvGraphicFramePr>
        <p:xfrm>
          <a:off x="54358" y="1628800"/>
          <a:ext cx="9035284" cy="486641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629210">
                  <a:extLst>
                    <a:ext uri="{9D8B030D-6E8A-4147-A177-3AD203B41FA5}">
                      <a16:colId xmlns:a16="http://schemas.microsoft.com/office/drawing/2014/main" val="2913938690"/>
                    </a:ext>
                  </a:extLst>
                </a:gridCol>
                <a:gridCol w="1070161">
                  <a:extLst>
                    <a:ext uri="{9D8B030D-6E8A-4147-A177-3AD203B41FA5}">
                      <a16:colId xmlns:a16="http://schemas.microsoft.com/office/drawing/2014/main" val="2199075728"/>
                    </a:ext>
                  </a:extLst>
                </a:gridCol>
                <a:gridCol w="564301">
                  <a:extLst>
                    <a:ext uri="{9D8B030D-6E8A-4147-A177-3AD203B41FA5}">
                      <a16:colId xmlns:a16="http://schemas.microsoft.com/office/drawing/2014/main" val="2074945210"/>
                    </a:ext>
                  </a:extLst>
                </a:gridCol>
                <a:gridCol w="564301">
                  <a:extLst>
                    <a:ext uri="{9D8B030D-6E8A-4147-A177-3AD203B41FA5}">
                      <a16:colId xmlns:a16="http://schemas.microsoft.com/office/drawing/2014/main" val="2346801688"/>
                    </a:ext>
                  </a:extLst>
                </a:gridCol>
                <a:gridCol w="564301">
                  <a:extLst>
                    <a:ext uri="{9D8B030D-6E8A-4147-A177-3AD203B41FA5}">
                      <a16:colId xmlns:a16="http://schemas.microsoft.com/office/drawing/2014/main" val="2749961696"/>
                    </a:ext>
                  </a:extLst>
                </a:gridCol>
                <a:gridCol w="564301">
                  <a:extLst>
                    <a:ext uri="{9D8B030D-6E8A-4147-A177-3AD203B41FA5}">
                      <a16:colId xmlns:a16="http://schemas.microsoft.com/office/drawing/2014/main" val="1007605099"/>
                    </a:ext>
                  </a:extLst>
                </a:gridCol>
                <a:gridCol w="564301">
                  <a:extLst>
                    <a:ext uri="{9D8B030D-6E8A-4147-A177-3AD203B41FA5}">
                      <a16:colId xmlns:a16="http://schemas.microsoft.com/office/drawing/2014/main" val="1133999994"/>
                    </a:ext>
                  </a:extLst>
                </a:gridCol>
                <a:gridCol w="564301">
                  <a:extLst>
                    <a:ext uri="{9D8B030D-6E8A-4147-A177-3AD203B41FA5}">
                      <a16:colId xmlns:a16="http://schemas.microsoft.com/office/drawing/2014/main" val="230283938"/>
                    </a:ext>
                  </a:extLst>
                </a:gridCol>
                <a:gridCol w="564301">
                  <a:extLst>
                    <a:ext uri="{9D8B030D-6E8A-4147-A177-3AD203B41FA5}">
                      <a16:colId xmlns:a16="http://schemas.microsoft.com/office/drawing/2014/main" val="2282947403"/>
                    </a:ext>
                  </a:extLst>
                </a:gridCol>
                <a:gridCol w="564301">
                  <a:extLst>
                    <a:ext uri="{9D8B030D-6E8A-4147-A177-3AD203B41FA5}">
                      <a16:colId xmlns:a16="http://schemas.microsoft.com/office/drawing/2014/main" val="1929124915"/>
                    </a:ext>
                  </a:extLst>
                </a:gridCol>
                <a:gridCol w="564301">
                  <a:extLst>
                    <a:ext uri="{9D8B030D-6E8A-4147-A177-3AD203B41FA5}">
                      <a16:colId xmlns:a16="http://schemas.microsoft.com/office/drawing/2014/main" val="1497531898"/>
                    </a:ext>
                  </a:extLst>
                </a:gridCol>
                <a:gridCol w="564301">
                  <a:extLst>
                    <a:ext uri="{9D8B030D-6E8A-4147-A177-3AD203B41FA5}">
                      <a16:colId xmlns:a16="http://schemas.microsoft.com/office/drawing/2014/main" val="1660829382"/>
                    </a:ext>
                  </a:extLst>
                </a:gridCol>
                <a:gridCol w="564301">
                  <a:extLst>
                    <a:ext uri="{9D8B030D-6E8A-4147-A177-3AD203B41FA5}">
                      <a16:colId xmlns:a16="http://schemas.microsoft.com/office/drawing/2014/main" val="2520428345"/>
                    </a:ext>
                  </a:extLst>
                </a:gridCol>
                <a:gridCol w="564301">
                  <a:extLst>
                    <a:ext uri="{9D8B030D-6E8A-4147-A177-3AD203B41FA5}">
                      <a16:colId xmlns:a16="http://schemas.microsoft.com/office/drawing/2014/main" val="3240294526"/>
                    </a:ext>
                  </a:extLst>
                </a:gridCol>
                <a:gridCol w="564301">
                  <a:extLst>
                    <a:ext uri="{9D8B030D-6E8A-4147-A177-3AD203B41FA5}">
                      <a16:colId xmlns:a16="http://schemas.microsoft.com/office/drawing/2014/main" val="1063566092"/>
                    </a:ext>
                  </a:extLst>
                </a:gridCol>
              </a:tblGrid>
              <a:tr h="146374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會計科目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OO</a:t>
                      </a:r>
                      <a:r>
                        <a:rPr lang="zh-TW" sz="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年度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OO</a:t>
                      </a:r>
                      <a:r>
                        <a:rPr lang="zh-TW" sz="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年度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OO</a:t>
                      </a:r>
                      <a:r>
                        <a:rPr lang="zh-TW" sz="9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年度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總計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各科目補助比例</a:t>
                      </a: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%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954608"/>
                  </a:ext>
                </a:extLst>
              </a:tr>
              <a:tr h="292749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補助款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自籌款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補助款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自籌款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補助款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自籌款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政府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補助款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自籌款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407784"/>
                  </a:ext>
                </a:extLst>
              </a:tr>
              <a:tr h="276706"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人事費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內部人事費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研究發展人員</a:t>
                      </a: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9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80143"/>
                  </a:ext>
                </a:extLst>
              </a:tr>
              <a:tr h="2767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顧問費</a:t>
                      </a:r>
                      <a:endParaRPr lang="zh-TW" altLang="en-US" dirty="0"/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001249"/>
                  </a:ext>
                </a:extLst>
              </a:tr>
              <a:tr h="2767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altLang="en-US" dirty="0"/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802510"/>
                  </a:ext>
                </a:extLst>
              </a:tr>
              <a:tr h="276706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消耗性器材及原材料費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869789"/>
                  </a:ext>
                </a:extLst>
              </a:tr>
              <a:tr h="276706">
                <a:tc rowSpan="5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創新或研究發展設備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研發設備使用費</a:t>
                      </a:r>
                      <a:endParaRPr lang="zh-TW" sz="9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142771"/>
                  </a:ext>
                </a:extLst>
              </a:tr>
              <a:tr h="2767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雲端設備租賃費</a:t>
                      </a:r>
                      <a:endParaRPr lang="zh-TW" altLang="en-US" dirty="0"/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71966"/>
                  </a:ext>
                </a:extLst>
              </a:tr>
              <a:tr h="2767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研發設備維護費</a:t>
                      </a:r>
                      <a:endParaRPr lang="zh-TW" altLang="en-US" dirty="0"/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943007"/>
                  </a:ext>
                </a:extLst>
              </a:tr>
              <a:tr h="2767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頻寬費</a:t>
                      </a:r>
                      <a:endParaRPr lang="zh-TW" altLang="en-US" dirty="0"/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226451"/>
                  </a:ext>
                </a:extLst>
              </a:tr>
              <a:tr h="2767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altLang="en-US" dirty="0"/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965326"/>
                  </a:ext>
                </a:extLst>
              </a:tr>
              <a:tr h="276706"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無形資產之引進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(1)</a:t>
                      </a: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技術購買費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2967416"/>
                  </a:ext>
                </a:extLst>
              </a:tr>
              <a:tr h="2767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(2)</a:t>
                      </a: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專利申請費</a:t>
                      </a:r>
                      <a:endParaRPr lang="zh-TW" altLang="en-US" dirty="0"/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565615"/>
                  </a:ext>
                </a:extLst>
              </a:tr>
              <a:tr h="2767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  <a:endParaRPr lang="zh-TW" altLang="en-US" dirty="0"/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208307"/>
                  </a:ext>
                </a:extLst>
              </a:tr>
              <a:tr h="276706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</a:t>
                      </a: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委託研究或驗證費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543859"/>
                  </a:ext>
                </a:extLst>
              </a:tr>
              <a:tr h="276706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6.</a:t>
                      </a: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國內差旅費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085604"/>
                  </a:ext>
                </a:extLst>
              </a:tr>
              <a:tr h="27670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　　　計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026449"/>
                  </a:ext>
                </a:extLst>
              </a:tr>
              <a:tr h="27670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百　分　比</a:t>
                      </a: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9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751" marR="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483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262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99ACB6-F7C7-48EA-AE9E-7741FB19D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0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附件</a:t>
            </a:r>
            <a:r>
              <a:rPr lang="zh-TW" altLang="en-US" sz="400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委員書面意見回復</a:t>
            </a:r>
            <a:endParaRPr lang="zh-TW" altLang="en-US" sz="4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ED13C06-E5F2-4292-8DDF-DAD4CC53C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32</a:t>
            </a:fld>
            <a:endParaRPr lang="zh-TW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E8D8BE3-AE9D-42E0-9623-C40D3B31A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727584"/>
              </p:ext>
            </p:extLst>
          </p:nvPr>
        </p:nvGraphicFramePr>
        <p:xfrm>
          <a:off x="251520" y="1052736"/>
          <a:ext cx="8640960" cy="233875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782456627"/>
                    </a:ext>
                  </a:extLst>
                </a:gridCol>
                <a:gridCol w="3924436">
                  <a:extLst>
                    <a:ext uri="{9D8B030D-6E8A-4147-A177-3AD203B41FA5}">
                      <a16:colId xmlns:a16="http://schemas.microsoft.com/office/drawing/2014/main" val="1310592075"/>
                    </a:ext>
                  </a:extLst>
                </a:gridCol>
                <a:gridCol w="3924436">
                  <a:extLst>
                    <a:ext uri="{9D8B030D-6E8A-4147-A177-3AD203B41FA5}">
                      <a16:colId xmlns:a16="http://schemas.microsoft.com/office/drawing/2014/main" val="3464317022"/>
                    </a:ext>
                  </a:extLst>
                </a:gridCol>
              </a:tblGrid>
              <a:tr h="18385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編號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委員意見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意見回覆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545097"/>
                  </a:ext>
                </a:extLst>
              </a:tr>
              <a:tr h="597513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altLang="zh-TW" sz="16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097467"/>
                  </a:ext>
                </a:extLst>
              </a:tr>
              <a:tr h="321738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altLang="zh-TW" sz="1600" b="1" kern="1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390100"/>
                  </a:ext>
                </a:extLst>
              </a:tr>
              <a:tr h="321738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zh-TW" altLang="en-US" sz="16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310515"/>
                  </a:ext>
                </a:extLst>
              </a:tr>
              <a:tr h="735401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TW" altLang="en-US" sz="16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482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902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圖片 1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587" y="4689163"/>
            <a:ext cx="3916208" cy="2056470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196302" y="4209612"/>
            <a:ext cx="8787141" cy="402170"/>
            <a:chOff x="222653" y="3859404"/>
            <a:chExt cx="8787141" cy="402170"/>
          </a:xfrm>
        </p:grpSpPr>
        <p:sp>
          <p:nvSpPr>
            <p:cNvPr id="3" name="圓角化單一角落矩形 2"/>
            <p:cNvSpPr/>
            <p:nvPr/>
          </p:nvSpPr>
          <p:spPr>
            <a:xfrm>
              <a:off x="222653" y="3859404"/>
              <a:ext cx="4296177" cy="380701"/>
            </a:xfrm>
            <a:prstGeom prst="round1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 w="127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367748" y="3937890"/>
              <a:ext cx="3955482" cy="31034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目前情境  </a:t>
              </a:r>
              <a:r>
                <a:rPr kumimoji="0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AS-IS</a:t>
              </a: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grpSp>
          <p:nvGrpSpPr>
            <p:cNvPr id="5" name="群組 4"/>
            <p:cNvGrpSpPr/>
            <p:nvPr/>
          </p:nvGrpSpPr>
          <p:grpSpPr>
            <a:xfrm>
              <a:off x="4703173" y="3859910"/>
              <a:ext cx="4306621" cy="380701"/>
              <a:chOff x="4703173" y="3859910"/>
              <a:chExt cx="4306621" cy="380701"/>
            </a:xfrm>
          </p:grpSpPr>
          <p:sp>
            <p:nvSpPr>
              <p:cNvPr id="7" name="圓角化單一角落矩形 6"/>
              <p:cNvSpPr/>
              <p:nvPr/>
            </p:nvSpPr>
            <p:spPr>
              <a:xfrm>
                <a:off x="4703173" y="3859910"/>
                <a:ext cx="4306621" cy="380701"/>
              </a:xfrm>
              <a:prstGeom prst="round1Rect">
                <a:avLst>
                  <a:gd name="adj" fmla="val 0"/>
                </a:avLst>
              </a:prstGeom>
              <a:solidFill>
                <a:schemeClr val="accent1"/>
              </a:solidFill>
              <a:ln w="127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4822176" y="3924415"/>
                <a:ext cx="3996840" cy="310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4832221" y="3951233"/>
              <a:ext cx="3996840" cy="310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未來情境  </a:t>
              </a:r>
              <a:r>
                <a:rPr kumimoji="0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TO-BE</a:t>
              </a: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2402208" y="259490"/>
            <a:ext cx="4825947" cy="620600"/>
          </a:xfrm>
        </p:spPr>
        <p:txBody>
          <a:bodyPr>
            <a:noAutofit/>
          </a:bodyPr>
          <a:lstStyle/>
          <a:p>
            <a:pPr defTabSz="912813" eaLnBrk="0" fontAlgn="base" hangingPunct="0">
              <a:spcAft>
                <a:spcPct val="0"/>
              </a:spcAft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一頁簡報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計畫簡介</a:t>
            </a:r>
            <a:endParaRPr lang="zh-TW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-28796" y="1575934"/>
            <a:ext cx="9119437" cy="2619163"/>
            <a:chOff x="-46206" y="966244"/>
            <a:chExt cx="9119437" cy="2324871"/>
          </a:xfrm>
        </p:grpSpPr>
        <p:sp>
          <p:nvSpPr>
            <p:cNvPr id="11" name="矩形 10"/>
            <p:cNvSpPr/>
            <p:nvPr/>
          </p:nvSpPr>
          <p:spPr>
            <a:xfrm>
              <a:off x="4683877" y="1124743"/>
              <a:ext cx="4248472" cy="216637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36772" y="1124743"/>
              <a:ext cx="4248472" cy="2166372"/>
            </a:xfrm>
            <a:prstGeom prst="rect">
              <a:avLst/>
            </a:prstGeom>
            <a:solidFill>
              <a:srgbClr val="E2F1F6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  <p:grpSp>
          <p:nvGrpSpPr>
            <p:cNvPr id="13" name="群組 12"/>
            <p:cNvGrpSpPr/>
            <p:nvPr/>
          </p:nvGrpSpPr>
          <p:grpSpPr>
            <a:xfrm>
              <a:off x="70476" y="980728"/>
              <a:ext cx="3115962" cy="492137"/>
              <a:chOff x="-2044753" y="9907063"/>
              <a:chExt cx="6048712" cy="955335"/>
            </a:xfrm>
          </p:grpSpPr>
          <p:sp>
            <p:nvSpPr>
              <p:cNvPr id="19" name="直角三角形 18"/>
              <p:cNvSpPr/>
              <p:nvPr/>
            </p:nvSpPr>
            <p:spPr>
              <a:xfrm flipH="1" flipV="1">
                <a:off x="-2044753" y="10654078"/>
                <a:ext cx="336000" cy="20832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36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endParaRPr>
              </a:p>
            </p:txBody>
          </p:sp>
          <p:sp>
            <p:nvSpPr>
              <p:cNvPr id="20" name="圓角化單一角落矩形 19"/>
              <p:cNvSpPr/>
              <p:nvPr/>
            </p:nvSpPr>
            <p:spPr>
              <a:xfrm>
                <a:off x="-2042328" y="9907063"/>
                <a:ext cx="6046287" cy="739016"/>
              </a:xfrm>
              <a:prstGeom prst="round1Rect">
                <a:avLst>
                  <a:gd name="adj" fmla="val 0"/>
                </a:avLst>
              </a:prstGeom>
              <a:solidFill>
                <a:schemeClr val="accent6">
                  <a:lumMod val="75000"/>
                </a:schemeClr>
              </a:solidFill>
              <a:ln w="127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目前面臨現況</a:t>
                </a:r>
                <a:r>
                  <a:rPr kumimoji="0" lang="en-US" altLang="zh-TW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(</a:t>
                </a:r>
                <a:r>
                  <a:rPr kumimoji="0" lang="zh-TW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欲解決問題</a:t>
                </a:r>
                <a:r>
                  <a:rPr kumimoji="0" lang="en-US" altLang="zh-TW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)</a:t>
                </a:r>
                <a:endPara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endParaRP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5706718" y="966244"/>
              <a:ext cx="3366513" cy="494194"/>
              <a:chOff x="-6377495" y="9907059"/>
              <a:chExt cx="6535079" cy="959327"/>
            </a:xfrm>
          </p:grpSpPr>
          <p:sp>
            <p:nvSpPr>
              <p:cNvPr id="17" name="直角三角形 16"/>
              <p:cNvSpPr/>
              <p:nvPr/>
            </p:nvSpPr>
            <p:spPr>
              <a:xfrm flipV="1">
                <a:off x="-130232" y="10650059"/>
                <a:ext cx="287812" cy="216327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36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endParaRPr>
              </a:p>
            </p:txBody>
          </p:sp>
          <p:sp>
            <p:nvSpPr>
              <p:cNvPr id="18" name="圓角化單一角落矩形 17"/>
              <p:cNvSpPr/>
              <p:nvPr/>
            </p:nvSpPr>
            <p:spPr>
              <a:xfrm>
                <a:off x="-6377495" y="9907059"/>
                <a:ext cx="6535079" cy="739015"/>
              </a:xfrm>
              <a:prstGeom prst="round1Rect">
                <a:avLst>
                  <a:gd name="adj" fmla="val 0"/>
                </a:avLst>
              </a:prstGeom>
              <a:solidFill>
                <a:schemeClr val="accent1"/>
              </a:solidFill>
              <a:ln w="127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規劃成果</a:t>
                </a:r>
                <a:r>
                  <a:rPr kumimoji="0" lang="en-US" altLang="zh-TW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(</a:t>
                </a:r>
                <a:r>
                  <a:rPr kumimoji="0" lang="zh-TW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未來導入預期效益</a:t>
                </a:r>
                <a:r>
                  <a:rPr kumimoji="0" lang="en-US" altLang="zh-TW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)</a:t>
                </a:r>
                <a:endPara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-46206" y="1490572"/>
              <a:ext cx="4518830" cy="15162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0000" marR="0" lvl="0" indent="-180000" algn="just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zh-TW" altLang="en-US" sz="1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品質管理不佳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：仰賴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人工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目視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檢測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，錯誤率高、追溯異常平均耗時</a:t>
              </a: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0.8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天</a:t>
              </a: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/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件，良率僅有</a:t>
              </a: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70%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、客訴率</a:t>
              </a: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5%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。</a:t>
              </a:r>
            </a:p>
            <a:p>
              <a:pPr marL="360000" marR="0" lvl="0" indent="-180000" algn="just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zh-TW" altLang="en-US" sz="1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供應商資訊不透通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：缺少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即時庫存資訊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，插單或急件時，常產生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物料周轉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問題，供應商也常發生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產品異常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，嚴重影響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交期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，達交準確率僅有</a:t>
              </a: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60%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。</a:t>
              </a:r>
            </a:p>
            <a:p>
              <a:pPr marL="360000" marR="0" lvl="0" indent="-180000" algn="just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zh-TW" altLang="en-US" sz="1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彈性製造不易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：因客戶下單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少量多樣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，多達</a:t>
              </a: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OO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種不同規格，造成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產品線更換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頻繁，但產線人力不足，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跨部門溝通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不良，影響業務單位不敢接單。</a:t>
              </a:r>
            </a:p>
          </p:txBody>
        </p:sp>
      </p:grpSp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6995010" y="242673"/>
          <a:ext cx="1954749" cy="5220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07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</a:t>
                      </a:r>
                      <a:r>
                        <a:rPr lang="zh-TW" sz="10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總經費</a:t>
                      </a:r>
                      <a:endParaRPr 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申請</a:t>
                      </a:r>
                      <a:r>
                        <a:rPr lang="zh-TW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補助經費</a:t>
                      </a:r>
                      <a:endParaRPr 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551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XXXXX</a:t>
                      </a:r>
                      <a:r>
                        <a:rPr lang="zh-TW" altLang="en-US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千元</a:t>
                      </a:r>
                      <a:endParaRPr 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OOOOO</a:t>
                      </a:r>
                      <a:r>
                        <a:rPr lang="zh-TW" altLang="en-US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千元</a:t>
                      </a:r>
                      <a:endParaRPr 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矩形 26"/>
          <p:cNvSpPr/>
          <p:nvPr/>
        </p:nvSpPr>
        <p:spPr>
          <a:xfrm>
            <a:off x="80426" y="980728"/>
            <a:ext cx="895507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公司產業定位與產品</a:t>
            </a:r>
            <a:r>
              <a:rPr kumimoji="1" lang="en-US" altLang="zh-TW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1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</a:t>
            </a:r>
            <a:r>
              <a:rPr kumimoji="1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為台灣國內第一大、世界第五大</a:t>
            </a:r>
            <a:r>
              <a:rPr kumimoji="1" lang="en-US" altLang="zh-TW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OO</a:t>
            </a:r>
            <a:r>
              <a:rPr kumimoji="1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機的製造商，專業製造各式機械</a:t>
            </a:r>
            <a:r>
              <a:rPr kumimoji="1" lang="en-US" altLang="zh-TW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OO</a:t>
            </a:r>
            <a:r>
              <a:rPr kumimoji="1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與</a:t>
            </a:r>
            <a:r>
              <a:rPr kumimoji="1" lang="en-US" altLang="zh-TW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OO</a:t>
            </a:r>
            <a:r>
              <a:rPr kumimoji="1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，擁有</a:t>
            </a:r>
            <a:r>
              <a:rPr kumimoji="1" lang="en-US" altLang="zh-TW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OO</a:t>
            </a:r>
            <a:r>
              <a:rPr kumimoji="1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專利與技術。</a:t>
            </a:r>
            <a:r>
              <a:rPr kumimoji="1" lang="en-US" altLang="zh-TW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kumimoji="1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請自行依照公司現況修正</a:t>
            </a:r>
            <a:r>
              <a:rPr kumimoji="1" lang="en-US" altLang="zh-TW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</a:p>
        </p:txBody>
      </p:sp>
      <p:grpSp>
        <p:nvGrpSpPr>
          <p:cNvPr id="30" name="群組 29"/>
          <p:cNvGrpSpPr/>
          <p:nvPr/>
        </p:nvGrpSpPr>
        <p:grpSpPr>
          <a:xfrm>
            <a:off x="-8745404" y="2463620"/>
            <a:ext cx="7726987" cy="4043221"/>
            <a:chOff x="611560" y="1412776"/>
            <a:chExt cx="7726987" cy="4043221"/>
          </a:xfrm>
        </p:grpSpPr>
        <p:grpSp>
          <p:nvGrpSpPr>
            <p:cNvPr id="31" name="群組 30"/>
            <p:cNvGrpSpPr/>
            <p:nvPr/>
          </p:nvGrpSpPr>
          <p:grpSpPr>
            <a:xfrm>
              <a:off x="611560" y="1412776"/>
              <a:ext cx="7726987" cy="4043221"/>
              <a:chOff x="611560" y="1417505"/>
              <a:chExt cx="7726987" cy="4043221"/>
            </a:xfrm>
          </p:grpSpPr>
          <p:grpSp>
            <p:nvGrpSpPr>
              <p:cNvPr id="33" name="群組 32"/>
              <p:cNvGrpSpPr/>
              <p:nvPr/>
            </p:nvGrpSpPr>
            <p:grpSpPr>
              <a:xfrm>
                <a:off x="611560" y="1417505"/>
                <a:ext cx="7726987" cy="4043221"/>
                <a:chOff x="611560" y="1417505"/>
                <a:chExt cx="7726987" cy="4043221"/>
              </a:xfrm>
            </p:grpSpPr>
            <p:grpSp>
              <p:nvGrpSpPr>
                <p:cNvPr id="44" name="群組 43"/>
                <p:cNvGrpSpPr/>
                <p:nvPr/>
              </p:nvGrpSpPr>
              <p:grpSpPr>
                <a:xfrm>
                  <a:off x="611560" y="1417505"/>
                  <a:ext cx="7726987" cy="4043221"/>
                  <a:chOff x="596394" y="1383986"/>
                  <a:chExt cx="7726987" cy="4043221"/>
                </a:xfrm>
              </p:grpSpPr>
              <p:sp>
                <p:nvSpPr>
                  <p:cNvPr id="49" name="圓角矩形 48"/>
                  <p:cNvSpPr/>
                  <p:nvPr/>
                </p:nvSpPr>
                <p:spPr>
                  <a:xfrm>
                    <a:off x="4931259" y="3924942"/>
                    <a:ext cx="921719" cy="514617"/>
                  </a:xfrm>
                  <a:prstGeom prst="round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AOI+A</a:t>
                    </a:r>
                    <a:r>
                      <a:rPr kumimoji="0" lang="zh-TW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Ｉ</a:t>
                    </a:r>
                    <a:endParaRPr kumimoji="0" lang="en-US" altLang="zh-TW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Times New Roman" panose="02020603050405020304" pitchFamily="18" charset="0"/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TW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瑕疵檢測</a:t>
                    </a:r>
                  </a:p>
                </p:txBody>
              </p:sp>
              <p:sp>
                <p:nvSpPr>
                  <p:cNvPr id="50" name="圓角矩形 49"/>
                  <p:cNvSpPr/>
                  <p:nvPr/>
                </p:nvSpPr>
                <p:spPr>
                  <a:xfrm>
                    <a:off x="1920518" y="3941786"/>
                    <a:ext cx="544418" cy="681666"/>
                  </a:xfrm>
                  <a:prstGeom prst="round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TW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生產齊料缺料管理</a:t>
                    </a:r>
                  </a:p>
                </p:txBody>
              </p:sp>
              <p:grpSp>
                <p:nvGrpSpPr>
                  <p:cNvPr id="51" name="群組 50"/>
                  <p:cNvGrpSpPr/>
                  <p:nvPr/>
                </p:nvGrpSpPr>
                <p:grpSpPr>
                  <a:xfrm>
                    <a:off x="596394" y="1383986"/>
                    <a:ext cx="7726987" cy="2631291"/>
                    <a:chOff x="596394" y="1394223"/>
                    <a:chExt cx="7726987" cy="2631291"/>
                  </a:xfrm>
                </p:grpSpPr>
                <p:grpSp>
                  <p:nvGrpSpPr>
                    <p:cNvPr id="55" name="群組 54"/>
                    <p:cNvGrpSpPr/>
                    <p:nvPr/>
                  </p:nvGrpSpPr>
                  <p:grpSpPr>
                    <a:xfrm>
                      <a:off x="3295202" y="1844605"/>
                      <a:ext cx="1953655" cy="648213"/>
                      <a:chOff x="3554449" y="1484643"/>
                      <a:chExt cx="1953655" cy="648213"/>
                    </a:xfrm>
                  </p:grpSpPr>
                  <p:sp>
                    <p:nvSpPr>
                      <p:cNvPr id="87" name="雲朵形 86"/>
                      <p:cNvSpPr/>
                      <p:nvPr/>
                    </p:nvSpPr>
                    <p:spPr>
                      <a:xfrm>
                        <a:off x="3554449" y="1484784"/>
                        <a:ext cx="1953655" cy="648072"/>
                      </a:xfrm>
                      <a:prstGeom prst="cloud">
                        <a:avLst/>
                      </a:prstGeom>
                      <a:solidFill>
                        <a:srgbClr val="00B0F0"/>
                      </a:solidFill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TW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新細明體" panose="02020500000000000000" pitchFamily="18" charset="-120"/>
                          <a:cs typeface="+mn-cs"/>
                        </a:endParaRPr>
                      </a:p>
                    </p:txBody>
                  </p:sp>
                  <p:sp>
                    <p:nvSpPr>
                      <p:cNvPr id="88" name="文字方塊 87"/>
                      <p:cNvSpPr txBox="1"/>
                      <p:nvPr/>
                    </p:nvSpPr>
                    <p:spPr>
                      <a:xfrm>
                        <a:off x="3787549" y="1484643"/>
                        <a:ext cx="1654360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zh-TW" alt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新細明體" panose="02020500000000000000" pitchFamily="18" charset="-120"/>
                            <a:cs typeface="+mn-cs"/>
                          </a:rPr>
                          <a:t>供應商智慧夥伴雲串流系統</a:t>
                        </a:r>
                      </a:p>
                    </p:txBody>
                  </p:sp>
                </p:grpSp>
                <p:grpSp>
                  <p:nvGrpSpPr>
                    <p:cNvPr id="56" name="群組 55"/>
                    <p:cNvGrpSpPr/>
                    <p:nvPr/>
                  </p:nvGrpSpPr>
                  <p:grpSpPr>
                    <a:xfrm>
                      <a:off x="596394" y="1394223"/>
                      <a:ext cx="7726987" cy="2631291"/>
                      <a:chOff x="596394" y="1356714"/>
                      <a:chExt cx="7726987" cy="2631291"/>
                    </a:xfrm>
                  </p:grpSpPr>
                  <p:grpSp>
                    <p:nvGrpSpPr>
                      <p:cNvPr id="57" name="群組 56"/>
                      <p:cNvGrpSpPr/>
                      <p:nvPr/>
                    </p:nvGrpSpPr>
                    <p:grpSpPr>
                      <a:xfrm>
                        <a:off x="596394" y="1356714"/>
                        <a:ext cx="7726987" cy="2631291"/>
                        <a:chOff x="629943" y="1343309"/>
                        <a:chExt cx="7726987" cy="2631291"/>
                      </a:xfrm>
                    </p:grpSpPr>
                    <p:cxnSp>
                      <p:nvCxnSpPr>
                        <p:cNvPr id="65" name="直線單箭頭接點 64">
                          <a:extLst>
                            <a:ext uri="{FF2B5EF4-FFF2-40B4-BE49-F238E27FC236}">
                              <a16:creationId xmlns:a16="http://schemas.microsoft.com/office/drawing/2014/main" id="{867FE452-C97D-4988-B394-02412C9C4D0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 bwMode="auto">
                        <a:xfrm>
                          <a:off x="5992069" y="3366405"/>
                          <a:ext cx="381984" cy="0"/>
                        </a:xfrm>
                        <a:prstGeom prst="straightConnector1">
                          <a:avLst/>
                        </a:prstGeom>
                        <a:solidFill>
                          <a:srgbClr val="BBE0E3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cxnSp>
                      <p:nvCxnSpPr>
                        <p:cNvPr id="66" name="直線單箭頭接點 65">
                          <a:extLst>
                            <a:ext uri="{FF2B5EF4-FFF2-40B4-BE49-F238E27FC236}">
                              <a16:creationId xmlns:a16="http://schemas.microsoft.com/office/drawing/2014/main" id="{85020B53-2A7F-44EB-B2B9-7090BA9A4185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7107412" y="3373243"/>
                          <a:ext cx="515986" cy="3371"/>
                        </a:xfrm>
                        <a:prstGeom prst="straightConnector1">
                          <a:avLst/>
                        </a:prstGeom>
                        <a:solidFill>
                          <a:srgbClr val="BBE0E3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grpSp>
                      <p:nvGrpSpPr>
                        <p:cNvPr id="67" name="群組 66"/>
                        <p:cNvGrpSpPr/>
                        <p:nvPr/>
                      </p:nvGrpSpPr>
                      <p:grpSpPr>
                        <a:xfrm>
                          <a:off x="629943" y="1343309"/>
                          <a:ext cx="7726987" cy="2631291"/>
                          <a:chOff x="629943" y="1343309"/>
                          <a:chExt cx="7726987" cy="2631291"/>
                        </a:xfrm>
                      </p:grpSpPr>
                      <p:cxnSp>
                        <p:nvCxnSpPr>
                          <p:cNvPr id="68" name="直線單箭頭接點 67">
                            <a:extLst>
                              <a:ext uri="{FF2B5EF4-FFF2-40B4-BE49-F238E27FC236}">
                                <a16:creationId xmlns:a16="http://schemas.microsoft.com/office/drawing/2014/main" id="{85020B53-2A7F-44EB-B2B9-7090BA9A4185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>
                            <a:off x="1480221" y="3357759"/>
                            <a:ext cx="515986" cy="3371"/>
                          </a:xfrm>
                          <a:prstGeom prst="straightConnector1">
                            <a:avLst/>
                          </a:prstGeom>
                          <a:solidFill>
                            <a:srgbClr val="BBE0E3"/>
                          </a:solidFill>
                          <a:ln w="9525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triangle"/>
                          </a:ln>
                          <a:effectLst/>
                        </p:spPr>
                      </p:cxnSp>
                      <p:cxnSp>
                        <p:nvCxnSpPr>
                          <p:cNvPr id="69" name="直線單箭頭接點 68">
                            <a:extLst>
                              <a:ext uri="{FF2B5EF4-FFF2-40B4-BE49-F238E27FC236}">
                                <a16:creationId xmlns:a16="http://schemas.microsoft.com/office/drawing/2014/main" id="{867FE452-C97D-4988-B394-02412C9C4D03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 bwMode="auto">
                          <a:xfrm>
                            <a:off x="3366432" y="3354685"/>
                            <a:ext cx="381984" cy="0"/>
                          </a:xfrm>
                          <a:prstGeom prst="straightConnector1">
                            <a:avLst/>
                          </a:prstGeom>
                          <a:solidFill>
                            <a:srgbClr val="BBE0E3"/>
                          </a:solidFill>
                          <a:ln w="9525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triangle"/>
                          </a:ln>
                          <a:effectLst/>
                        </p:spPr>
                      </p:cxnSp>
                      <p:grpSp>
                        <p:nvGrpSpPr>
                          <p:cNvPr id="70" name="群組 69"/>
                          <p:cNvGrpSpPr/>
                          <p:nvPr/>
                        </p:nvGrpSpPr>
                        <p:grpSpPr>
                          <a:xfrm>
                            <a:off x="629943" y="1343309"/>
                            <a:ext cx="7726987" cy="2631291"/>
                            <a:chOff x="661437" y="366610"/>
                            <a:chExt cx="7726987" cy="2631291"/>
                          </a:xfrm>
                        </p:grpSpPr>
                        <p:grpSp>
                          <p:nvGrpSpPr>
                            <p:cNvPr id="71" name="群組 70"/>
                            <p:cNvGrpSpPr/>
                            <p:nvPr/>
                          </p:nvGrpSpPr>
                          <p:grpSpPr>
                            <a:xfrm>
                              <a:off x="661437" y="366610"/>
                              <a:ext cx="7726987" cy="2631291"/>
                              <a:chOff x="661437" y="366610"/>
                              <a:chExt cx="7726987" cy="2631291"/>
                            </a:xfrm>
                          </p:grpSpPr>
                          <p:grpSp>
                            <p:nvGrpSpPr>
                              <p:cNvPr id="73" name="群組 72"/>
                              <p:cNvGrpSpPr/>
                              <p:nvPr/>
                            </p:nvGrpSpPr>
                            <p:grpSpPr>
                              <a:xfrm>
                                <a:off x="1769433" y="366610"/>
                                <a:ext cx="6618991" cy="2631291"/>
                                <a:chOff x="2347491" y="278227"/>
                                <a:chExt cx="9051107" cy="2841212"/>
                              </a:xfrm>
                            </p:grpSpPr>
                            <p:sp>
                              <p:nvSpPr>
                                <p:cNvPr id="75" name="圓角矩形 4">
                                  <a:extLst>
                                    <a:ext uri="{FF2B5EF4-FFF2-40B4-BE49-F238E27FC236}">
                                      <a16:creationId xmlns:a16="http://schemas.microsoft.com/office/drawing/2014/main" id="{AE65078E-2D1C-44EB-A402-37B187271B33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47491" y="1478174"/>
                                  <a:ext cx="7581958" cy="1476455"/>
                                </a:xfrm>
                                <a:prstGeom prst="roundRect">
                                  <a:avLst>
                                    <a:gd name="adj" fmla="val 9333"/>
                                  </a:avLst>
                                </a:prstGeom>
                                <a:noFill/>
                                <a:ln w="25400" cap="flat" cmpd="sng" algn="ctr">
                                  <a:solidFill>
                                    <a:srgbClr val="FF8119"/>
                                  </a:solidFill>
                                  <a:prstDash val="solid"/>
                                </a:ln>
                                <a:effectLst/>
                              </p:spPr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zh-TW" altLang="en-US" sz="1600" b="0" i="0" u="none" strike="noStrike" kern="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微軟正黑體" panose="020B0604030504040204" pitchFamily="34" charset="-12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  <p:cxnSp>
                              <p:nvCxnSpPr>
                                <p:cNvPr id="76" name="直線單箭頭接點 75">
                                  <a:extLst>
                                    <a:ext uri="{FF2B5EF4-FFF2-40B4-BE49-F238E27FC236}">
                                      <a16:creationId xmlns:a16="http://schemas.microsoft.com/office/drawing/2014/main" id="{867FE452-C97D-4988-B394-02412C9C4D03}"/>
                                    </a:ext>
                                  </a:extLst>
                                </p:cNvPr>
                                <p:cNvCxnSpPr>
                                  <a:cxnSpLocks/>
                                </p:cNvCxnSpPr>
                                <p:nvPr/>
                              </p:nvCxnSpPr>
                              <p:spPr bwMode="auto">
                                <a:xfrm>
                                  <a:off x="5650079" y="2446431"/>
                                  <a:ext cx="522342" cy="0"/>
                                </a:xfrm>
                                <a:prstGeom prst="straightConnector1">
                                  <a:avLst/>
                                </a:prstGeom>
                                <a:solidFill>
                                  <a:srgbClr val="BBE0E3"/>
                                </a:solidFill>
                                <a:ln w="9525" cap="flat" cmpd="sng" algn="ctr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triangle"/>
                                </a:ln>
                                <a:effectLst/>
                              </p:spPr>
                            </p:cxnSp>
                            <p:cxnSp>
                              <p:nvCxnSpPr>
                                <p:cNvPr id="77" name="直線單箭頭接點 76">
                                  <a:extLst>
                                    <a:ext uri="{FF2B5EF4-FFF2-40B4-BE49-F238E27FC236}">
                                      <a16:creationId xmlns:a16="http://schemas.microsoft.com/office/drawing/2014/main" id="{85020B53-2A7F-44EB-B2B9-7090BA9A4185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 bwMode="auto">
                                <a:xfrm>
                                  <a:off x="3225838" y="2442789"/>
                                  <a:ext cx="498934" cy="7280"/>
                                </a:xfrm>
                                <a:prstGeom prst="straightConnector1">
                                  <a:avLst/>
                                </a:prstGeom>
                                <a:solidFill>
                                  <a:srgbClr val="BBE0E3"/>
                                </a:solidFill>
                                <a:ln w="9525" cap="flat" cmpd="sng" algn="ctr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triangle"/>
                                </a:ln>
                                <a:effectLst/>
                              </p:spPr>
                            </p:cxnSp>
                            <p:cxnSp>
                              <p:nvCxnSpPr>
                                <p:cNvPr id="78" name="直線單箭頭接點 77">
                                  <a:extLst>
                                    <a:ext uri="{FF2B5EF4-FFF2-40B4-BE49-F238E27FC236}">
                                      <a16:creationId xmlns:a16="http://schemas.microsoft.com/office/drawing/2014/main" id="{36694103-638C-4056-8D5A-FD8E6CFE6654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 bwMode="auto">
                                <a:xfrm>
                                  <a:off x="6777439" y="2446431"/>
                                  <a:ext cx="590669" cy="0"/>
                                </a:xfrm>
                                <a:prstGeom prst="straightConnector1">
                                  <a:avLst/>
                                </a:prstGeom>
                                <a:solidFill>
                                  <a:srgbClr val="BBE0E3"/>
                                </a:solidFill>
                                <a:ln w="9525" cap="flat" cmpd="sng" algn="ctr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triangle"/>
                                </a:ln>
                                <a:effectLst/>
                              </p:spPr>
                            </p:cxnSp>
                            <p:sp>
                              <p:nvSpPr>
                                <p:cNvPr id="79" name="矩形 78">
                                  <a:extLst>
                                    <a:ext uri="{FF2B5EF4-FFF2-40B4-BE49-F238E27FC236}">
                                      <a16:creationId xmlns:a16="http://schemas.microsoft.com/office/drawing/2014/main" id="{CC27E450-B180-4B7E-9696-1442324CAE5B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714285" y="2193036"/>
                                  <a:ext cx="511553" cy="631428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marL="0" marR="0" lvl="0" indent="0" algn="ctr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r>
                                    <a:rPr kumimoji="1" lang="zh-TW" altLang="zh-TW" sz="1600" b="1" i="0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a:t>捲料</a:t>
                                  </a:r>
                                  <a:endParaRPr kumimoji="1" lang="zh-TW" altLang="en-US" sz="1600" b="1" i="0" u="none" strike="noStrike" kern="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微軟正黑體" panose="020B0604030504040204" pitchFamily="34" charset="-120"/>
                                    <a:ea typeface="微軟正黑體" panose="020B0604030504040204" pitchFamily="34" charset="-12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0" name="矩形 79">
                                  <a:extLst>
                                    <a:ext uri="{FF2B5EF4-FFF2-40B4-BE49-F238E27FC236}">
                                      <a16:creationId xmlns:a16="http://schemas.microsoft.com/office/drawing/2014/main" id="{54C3302E-62C4-4035-BBF8-62A5A0F26190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718173" y="2193036"/>
                                  <a:ext cx="821177" cy="631428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FFC000"/>
                                </a:solidFill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marL="0" marR="0" lvl="0" indent="0" algn="ctr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r>
                                    <a:rPr kumimoji="1" lang="zh-TW" altLang="en-US" sz="1600" b="1" i="0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a:t>沖壓裁切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81" name="矩形 80">
                                  <a:extLst>
                                    <a:ext uri="{FF2B5EF4-FFF2-40B4-BE49-F238E27FC236}">
                                      <a16:creationId xmlns:a16="http://schemas.microsoft.com/office/drawing/2014/main" id="{466E27F5-7BBD-4BFE-959E-C6DA65E03548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5096708" y="2193036"/>
                                  <a:ext cx="539643" cy="631428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FF8119"/>
                                </a:solidFill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marL="0" marR="0" lvl="0" indent="0" algn="ctr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r>
                                    <a:rPr kumimoji="1" lang="zh-TW" altLang="en-US" sz="1600" b="1" i="0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a:t>折床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82" name="矩形 81">
                                  <a:extLst>
                                    <a:ext uri="{FF2B5EF4-FFF2-40B4-BE49-F238E27FC236}">
                                      <a16:creationId xmlns:a16="http://schemas.microsoft.com/office/drawing/2014/main" id="{EFE256C3-75F5-4D13-86E6-033BDF63A811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7444484" y="2193036"/>
                                  <a:ext cx="836705" cy="631428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marL="0" marR="0" lvl="0" indent="0" algn="ctr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r>
                                    <a:rPr kumimoji="1" lang="zh-TW" altLang="en-US" sz="1600" b="1" i="0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a:t>塗裝烤漆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83" name="矩形 82">
                                  <a:extLst>
                                    <a:ext uri="{FF2B5EF4-FFF2-40B4-BE49-F238E27FC236}">
                                      <a16:creationId xmlns:a16="http://schemas.microsoft.com/office/drawing/2014/main" id="{F284DB91-D81B-4DBE-A69B-C525E11C91CB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6240878" y="2193036"/>
                                  <a:ext cx="522833" cy="631428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92D050"/>
                                </a:solidFill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marL="0" marR="0" lvl="0" indent="0" algn="ctr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r>
                                    <a:rPr kumimoji="1" lang="zh-TW" altLang="en-US" sz="1600" b="1" i="0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a:t>點焊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84" name="矩形 83"/>
                                <p:cNvSpPr/>
                                <p:nvPr/>
                              </p:nvSpPr>
                              <p:spPr>
                                <a:xfrm>
                                  <a:off x="10344675" y="2022748"/>
                                  <a:ext cx="1053923" cy="1096691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EBF5F9"/>
                                </a:solidFill>
                                <a:ln>
                                  <a:solidFill>
                                    <a:srgbClr val="333300"/>
                                  </a:solidFill>
                                </a:ln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marL="0" marR="0" lvl="0" indent="0" algn="ctr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r>
                                    <a:rPr kumimoji="0" lang="zh-TW" altLang="en-US" sz="1200" b="1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+mn-cs"/>
                                    </a:rPr>
                                    <a:t>客戶</a:t>
                                  </a:r>
                                  <a:endParaRPr kumimoji="0" lang="en-US" altLang="zh-TW" sz="12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微軟正黑體" panose="020B0604030504040204" pitchFamily="34" charset="-120"/>
                                    <a:ea typeface="微軟正黑體" panose="020B0604030504040204" pitchFamily="34" charset="-120"/>
                                    <a:cs typeface="+mn-cs"/>
                                  </a:endParaRPr>
                                </a:p>
                                <a:p>
                                  <a:pPr marL="0" marR="0" lvl="0" indent="0" algn="ctr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r>
                                    <a:rPr kumimoji="0" lang="en-US" altLang="zh-TW" sz="1200" b="1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1C1C1C"/>
                                      </a:solidFill>
                                      <a:effectLst/>
                                      <a:uLnTx/>
                                      <a:uFillTx/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+mn-cs"/>
                                    </a:rPr>
                                    <a:t>YY</a:t>
                                  </a:r>
                                  <a:r>
                                    <a:rPr kumimoji="0" lang="zh-TW" altLang="en-US" sz="1200" b="1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1C1C1C"/>
                                      </a:solidFill>
                                      <a:effectLst/>
                                      <a:uLnTx/>
                                      <a:uFillTx/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+mn-cs"/>
                                    </a:rPr>
                                    <a:t>科技、</a:t>
                                  </a:r>
                                  <a:r>
                                    <a:rPr kumimoji="0" lang="en-US" altLang="zh-TW" sz="1200" b="1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1C1C1C"/>
                                      </a:solidFill>
                                      <a:effectLst/>
                                      <a:uLnTx/>
                                      <a:uFillTx/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+mn-cs"/>
                                    </a:rPr>
                                    <a:t>SS</a:t>
                                  </a:r>
                                  <a:r>
                                    <a:rPr kumimoji="0" lang="zh-TW" altLang="en-US" sz="1200" b="1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1C1C1C"/>
                                      </a:solidFill>
                                      <a:effectLst/>
                                      <a:uLnTx/>
                                      <a:uFillTx/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+mn-cs"/>
                                    </a:rPr>
                                    <a:t>興業、</a:t>
                                  </a:r>
                                  <a:r>
                                    <a:rPr kumimoji="0" lang="en-US" altLang="zh-TW" sz="1200" b="1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1C1C1C"/>
                                      </a:solidFill>
                                      <a:effectLst/>
                                      <a:uLnTx/>
                                      <a:uFillTx/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+mn-cs"/>
                                    </a:rPr>
                                    <a:t>WW</a:t>
                                  </a:r>
                                  <a:r>
                                    <a:rPr kumimoji="0" lang="zh-TW" altLang="en-US" sz="1200" b="1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1C1C1C"/>
                                      </a:solidFill>
                                      <a:effectLst/>
                                      <a:uLnTx/>
                                      <a:uFillTx/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+mn-cs"/>
                                    </a:rPr>
                                    <a:t>工業</a:t>
                                  </a:r>
                                  <a:endParaRPr kumimoji="0" lang="en-US" altLang="zh-TW" sz="12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1C1C1C"/>
                                    </a:solidFill>
                                    <a:effectLst/>
                                    <a:uLnTx/>
                                    <a:uFillTx/>
                                    <a:latin typeface="微軟正黑體" panose="020B0604030504040204" pitchFamily="34" charset="-120"/>
                                    <a:ea typeface="微軟正黑體" panose="020B0604030504040204" pitchFamily="34" charset="-120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5" name="矩形 84">
                                  <a:extLst>
                                    <a:ext uri="{FF2B5EF4-FFF2-40B4-BE49-F238E27FC236}">
                                      <a16:creationId xmlns:a16="http://schemas.microsoft.com/office/drawing/2014/main" id="{54C3302E-62C4-4035-BBF8-62A5A0F26190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604623" y="278227"/>
                                  <a:ext cx="6866998" cy="365563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92D050"/>
                                </a:solidFill>
                                <a:ln>
                                  <a:solidFill>
                                    <a:srgbClr val="92D050"/>
                                  </a:solidFill>
                                </a:ln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marL="0" marR="0" lvl="0" indent="0" algn="ctr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r>
                                    <a:rPr kumimoji="1" lang="en-US" altLang="zh-TW" sz="1600" b="1" i="0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a:t>XX</a:t>
                                  </a:r>
                                  <a:r>
                                    <a:rPr kumimoji="1" lang="zh-TW" altLang="en-US" sz="1600" b="1" i="0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a:t>產品智慧生產線導入計畫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86" name="矩形 85">
                                  <a:extLst>
                                    <a:ext uri="{FF2B5EF4-FFF2-40B4-BE49-F238E27FC236}">
                                      <a16:creationId xmlns:a16="http://schemas.microsoft.com/office/drawing/2014/main" id="{EFE256C3-75F5-4D13-86E6-033BDF63A811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8798740" y="2193036"/>
                                  <a:ext cx="827452" cy="631428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marL="0" marR="0" lvl="0" indent="0" algn="ctr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r>
                                    <a:rPr kumimoji="1" lang="zh-TW" altLang="en-US" sz="1600" b="1" i="0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微軟正黑體" panose="020B0604030504040204" pitchFamily="34" charset="-120"/>
                                      <a:ea typeface="微軟正黑體" panose="020B0604030504040204" pitchFamily="34" charset="-120"/>
                                      <a:cs typeface="Arial" panose="020B0604020202020204" pitchFamily="34" charset="0"/>
                                    </a:rPr>
                                    <a:t>包裝出貨</a:t>
                                  </a:r>
                                </a:p>
                              </p:txBody>
                            </p:sp>
                          </p:grpSp>
                          <p:sp>
                            <p:nvSpPr>
                              <p:cNvPr id="74" name="文字方塊 73"/>
                              <p:cNvSpPr txBox="1"/>
                              <p:nvPr/>
                            </p:nvSpPr>
                            <p:spPr>
                              <a:xfrm>
                                <a:off x="661437" y="1944117"/>
                                <a:ext cx="831452" cy="830997"/>
                              </a:xfrm>
                              <a:prstGeom prst="rect">
                                <a:avLst/>
                              </a:prstGeom>
                              <a:solidFill>
                                <a:srgbClr val="EBF5F9"/>
                              </a:solidFill>
                              <a:ln>
                                <a:solidFill>
                                  <a:srgbClr val="333300"/>
                                </a:solidFill>
                              </a:ln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r>
                                  <a:rPr kumimoji="0" lang="zh-TW" altLang="en-US" sz="12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libri"/>
                                    <a:ea typeface="新細明體" panose="02020500000000000000" pitchFamily="18" charset="-120"/>
                                    <a:cs typeface="+mn-cs"/>
                                  </a:rPr>
                                  <a:t>供應商</a:t>
                                </a:r>
                                <a:endParaRPr kumimoji="0" lang="en-US" altLang="zh-TW" sz="1200" b="1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libri"/>
                                  <a:ea typeface="新細明體" panose="02020500000000000000" pitchFamily="18" charset="-120"/>
                                  <a:cs typeface="+mn-cs"/>
                                </a:endParaRPr>
                              </a:p>
                              <a:p>
                                <a:pPr marL="0" marR="0" lvl="0" indent="0" algn="l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r>
                                  <a:rPr kumimoji="0" lang="en-US" altLang="zh-TW" sz="12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/>
                                    <a:ea typeface="新細明體" panose="02020500000000000000" pitchFamily="18" charset="-120"/>
                                    <a:cs typeface="+mn-cs"/>
                                  </a:rPr>
                                  <a:t>XX</a:t>
                                </a:r>
                                <a:r>
                                  <a:rPr kumimoji="0" lang="zh-TW" altLang="en-US" sz="12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/>
                                    <a:ea typeface="新細明體" panose="02020500000000000000" pitchFamily="18" charset="-120"/>
                                    <a:cs typeface="+mn-cs"/>
                                  </a:rPr>
                                  <a:t>金屬、</a:t>
                                </a:r>
                                <a:r>
                                  <a:rPr kumimoji="0" lang="en-US" altLang="zh-TW" sz="12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/>
                                    <a:ea typeface="新細明體" panose="02020500000000000000" pitchFamily="18" charset="-120"/>
                                    <a:cs typeface="+mn-cs"/>
                                  </a:rPr>
                                  <a:t>OO</a:t>
                                </a:r>
                                <a:r>
                                  <a:rPr kumimoji="0" lang="zh-TW" altLang="en-US" sz="12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/>
                                    <a:ea typeface="新細明體" panose="02020500000000000000" pitchFamily="18" charset="-120"/>
                                    <a:cs typeface="+mn-cs"/>
                                  </a:rPr>
                                  <a:t>企業、</a:t>
                                </a:r>
                                <a:r>
                                  <a:rPr kumimoji="0" lang="en-US" altLang="zh-TW" sz="12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/>
                                    <a:ea typeface="新細明體" panose="02020500000000000000" pitchFamily="18" charset="-120"/>
                                    <a:cs typeface="+mn-cs"/>
                                  </a:rPr>
                                  <a:t>TT</a:t>
                                </a:r>
                                <a:r>
                                  <a:rPr kumimoji="0" lang="zh-TW" altLang="en-US" sz="12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/>
                                    <a:ea typeface="新細明體" panose="02020500000000000000" pitchFamily="18" charset="-120"/>
                                    <a:cs typeface="+mn-cs"/>
                                  </a:rPr>
                                  <a:t>實業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72" name="矩形 71">
                              <a:extLst>
                                <a:ext uri="{FF2B5EF4-FFF2-40B4-BE49-F238E27FC236}">
                                  <a16:creationId xmlns:a16="http://schemas.microsoft.com/office/drawing/2014/main" id="{54C3302E-62C4-4035-BBF8-62A5A0F2619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578620" y="1469675"/>
                              <a:ext cx="4335881" cy="584775"/>
                            </a:xfrm>
                            <a:prstGeom prst="rect">
                              <a:avLst/>
                            </a:prstGeom>
                            <a:solidFill>
                              <a:schemeClr val="bg2"/>
                            </a:solidFill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marL="0" marR="0" lvl="0" indent="0" algn="ctr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1" lang="zh-TW" altLang="en-US" sz="1600" b="1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微軟正黑體" panose="020B0604030504040204" pitchFamily="34" charset="-120"/>
                                  <a:ea typeface="微軟正黑體" panose="020B0604030504040204" pitchFamily="34" charset="-120"/>
                                  <a:cs typeface="Arial" panose="020B0604020202020204" pitchFamily="34" charset="0"/>
                                </a:rPr>
                                <a:t>智慧排程</a:t>
                              </a:r>
                              <a:endParaRPr kumimoji="1" lang="en-US" altLang="zh-TW" sz="16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微軟正黑體" panose="020B0604030504040204" pitchFamily="34" charset="-12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endParaRPr>
                            </a:p>
                            <a:p>
                              <a:pPr marL="0" marR="0" lvl="0" indent="0" algn="ctr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1" lang="zh-TW" altLang="en-US" sz="16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微軟正黑體" panose="020B0604030504040204" pitchFamily="34" charset="-120"/>
                                <a:ea typeface="微軟正黑體" panose="020B0604030504040204" pitchFamily="34" charset="-12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cxnSp>
                    <p:nvCxnSpPr>
                      <p:cNvPr id="58" name="弧形接點 57"/>
                      <p:cNvCxnSpPr>
                        <a:stCxn id="74" idx="0"/>
                        <a:endCxn id="87" idx="2"/>
                      </p:cNvCxnSpPr>
                      <p:nvPr/>
                    </p:nvCxnSpPr>
                    <p:spPr>
                      <a:xfrm rot="5400000" flipH="1" flipV="1">
                        <a:off x="1755217" y="1388176"/>
                        <a:ext cx="802948" cy="2289142"/>
                      </a:xfrm>
                      <a:prstGeom prst="curvedConnector2">
                        <a:avLst/>
                      </a:prstGeom>
                      <a:ln w="12700">
                        <a:solidFill>
                          <a:srgbClr val="002060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" name="弧形接點 58"/>
                      <p:cNvCxnSpPr>
                        <a:stCxn id="84" idx="0"/>
                        <a:endCxn id="87" idx="0"/>
                      </p:cNvCxnSpPr>
                      <p:nvPr/>
                    </p:nvCxnSpPr>
                    <p:spPr>
                      <a:xfrm rot="16200000" flipV="1">
                        <a:off x="6172090" y="1206413"/>
                        <a:ext cx="841069" cy="2690790"/>
                      </a:xfrm>
                      <a:prstGeom prst="curvedConnector2">
                        <a:avLst/>
                      </a:prstGeom>
                      <a:ln w="12700">
                        <a:solidFill>
                          <a:srgbClr val="002060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0" name="文字方塊 59"/>
                      <p:cNvSpPr txBox="1"/>
                      <p:nvPr/>
                    </p:nvSpPr>
                    <p:spPr>
                      <a:xfrm>
                        <a:off x="1859503" y="2052098"/>
                        <a:ext cx="115212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altLang="zh-TW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新細明體" panose="02020500000000000000" pitchFamily="18" charset="-120"/>
                            <a:cs typeface="+mn-cs"/>
                          </a:rPr>
                          <a:t>APP</a:t>
                        </a:r>
                        <a:endPara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新細明體" panose="02020500000000000000" pitchFamily="18" charset="-120"/>
                          <a:cs typeface="+mn-cs"/>
                        </a:endParaRPr>
                      </a:p>
                    </p:txBody>
                  </p:sp>
                  <p:sp>
                    <p:nvSpPr>
                      <p:cNvPr id="61" name="文字方塊 60"/>
                      <p:cNvSpPr txBox="1"/>
                      <p:nvPr/>
                    </p:nvSpPr>
                    <p:spPr>
                      <a:xfrm>
                        <a:off x="5945810" y="2014801"/>
                        <a:ext cx="115212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altLang="zh-TW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新細明體" panose="02020500000000000000" pitchFamily="18" charset="-120"/>
                            <a:cs typeface="+mn-cs"/>
                          </a:rPr>
                          <a:t>APP</a:t>
                        </a:r>
                        <a:endPara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新細明體" panose="02020500000000000000" pitchFamily="18" charset="-120"/>
                          <a:cs typeface="+mn-cs"/>
                        </a:endParaRPr>
                      </a:p>
                    </p:txBody>
                  </p:sp>
                  <p:sp>
                    <p:nvSpPr>
                      <p:cNvPr id="62" name="矩形 61"/>
                      <p:cNvSpPr/>
                      <p:nvPr/>
                    </p:nvSpPr>
                    <p:spPr>
                      <a:xfrm>
                        <a:off x="3470020" y="2726868"/>
                        <a:ext cx="915886" cy="28747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altLang="zh-TW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新細明體" panose="02020500000000000000" pitchFamily="18" charset="-120"/>
                            <a:cs typeface="+mn-cs"/>
                          </a:rPr>
                          <a:t>MES</a:t>
                        </a:r>
                        <a:endPara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新細明體" panose="02020500000000000000" pitchFamily="18" charset="-120"/>
                          <a:cs typeface="+mn-cs"/>
                        </a:endParaRPr>
                      </a:p>
                    </p:txBody>
                  </p:sp>
                  <p:sp>
                    <p:nvSpPr>
                      <p:cNvPr id="63" name="矩形 62"/>
                      <p:cNvSpPr/>
                      <p:nvPr/>
                    </p:nvSpPr>
                    <p:spPr>
                      <a:xfrm>
                        <a:off x="2561918" y="2726868"/>
                        <a:ext cx="656681" cy="300701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zh-TW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新細明體" panose="02020500000000000000" pitchFamily="18" charset="-120"/>
                            <a:cs typeface="+mn-cs"/>
                          </a:rPr>
                          <a:t>Ｉ</a:t>
                        </a:r>
                        <a:r>
                          <a:rPr kumimoji="0" lang="en-US" altLang="zh-TW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新細明體" panose="02020500000000000000" pitchFamily="18" charset="-120"/>
                            <a:cs typeface="+mn-cs"/>
                          </a:rPr>
                          <a:t>o</a:t>
                        </a:r>
                        <a:r>
                          <a:rPr kumimoji="0" lang="zh-TW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新細明體" panose="02020500000000000000" pitchFamily="18" charset="-120"/>
                            <a:cs typeface="+mn-cs"/>
                          </a:rPr>
                          <a:t>Ｔ</a:t>
                        </a:r>
                      </a:p>
                    </p:txBody>
                  </p:sp>
                  <p:sp>
                    <p:nvSpPr>
                      <p:cNvPr id="64" name="文字方塊 63"/>
                      <p:cNvSpPr txBox="1"/>
                      <p:nvPr/>
                    </p:nvSpPr>
                    <p:spPr>
                      <a:xfrm>
                        <a:off x="3196299" y="2686342"/>
                        <a:ext cx="67594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altLang="zh-TW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新細明體" panose="02020500000000000000" pitchFamily="18" charset="-120"/>
                            <a:cs typeface="+mn-cs"/>
                          </a:rPr>
                          <a:t>+</a:t>
                        </a:r>
                        <a:endPara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新細明體" panose="02020500000000000000" pitchFamily="18" charset="-120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52" name="圓角矩形 51"/>
                  <p:cNvSpPr/>
                  <p:nvPr/>
                </p:nvSpPr>
                <p:spPr>
                  <a:xfrm>
                    <a:off x="6149512" y="3098561"/>
                    <a:ext cx="1230800" cy="2328646"/>
                  </a:xfrm>
                  <a:prstGeom prst="roundRect">
                    <a:avLst/>
                  </a:prstGeom>
                  <a:noFill/>
                  <a:ln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53" name="圓角矩形 52"/>
                  <p:cNvSpPr/>
                  <p:nvPr/>
                </p:nvSpPr>
                <p:spPr>
                  <a:xfrm>
                    <a:off x="4520803" y="3140925"/>
                    <a:ext cx="1582084" cy="1837758"/>
                  </a:xfrm>
                  <a:prstGeom prst="roundRect">
                    <a:avLst/>
                  </a:prstGeom>
                  <a:noFill/>
                  <a:ln>
                    <a:solidFill>
                      <a:srgbClr val="FF614C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54" name="圓角矩形 53"/>
                  <p:cNvSpPr/>
                  <p:nvPr/>
                </p:nvSpPr>
                <p:spPr>
                  <a:xfrm>
                    <a:off x="1509471" y="3078179"/>
                    <a:ext cx="1150660" cy="1638380"/>
                  </a:xfrm>
                  <a:prstGeom prst="roundRect">
                    <a:avLst/>
                  </a:prstGeom>
                  <a:noFill/>
                  <a:ln>
                    <a:solidFill>
                      <a:srgbClr val="00B05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45" name="矩形 44"/>
                <p:cNvSpPr/>
                <p:nvPr/>
              </p:nvSpPr>
              <p:spPr>
                <a:xfrm>
                  <a:off x="4652493" y="2778620"/>
                  <a:ext cx="902811" cy="307777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zh-TW" altLang="en-US" sz="1400" b="0" i="0" u="none" strike="noStrike" kern="1200" cap="none" spc="0" normalizeH="0" baseline="0" noProof="0">
                      <a:ln w="0"/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精實管理</a:t>
                  </a:r>
                  <a:endParaRPr kumimoji="1" lang="zh-TW" altLang="en-US" sz="1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46" name="文字方塊 45"/>
                <p:cNvSpPr txBox="1"/>
                <p:nvPr/>
              </p:nvSpPr>
              <p:spPr>
                <a:xfrm>
                  <a:off x="5493874" y="2748407"/>
                  <a:ext cx="6759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 panose="02020500000000000000" pitchFamily="18" charset="-120"/>
                      <a:cs typeface="+mn-cs"/>
                    </a:rPr>
                    <a:t>+</a:t>
                  </a:r>
                  <a:endParaRPr kumimoji="0" lang="zh-TW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47" name="矩形 46"/>
                <p:cNvSpPr/>
                <p:nvPr/>
              </p:nvSpPr>
              <p:spPr>
                <a:xfrm>
                  <a:off x="5763801" y="2763705"/>
                  <a:ext cx="1082348" cy="307777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zh-TW" altLang="en-US" sz="1400" b="0" i="0" u="none" strike="noStrike" kern="1200" cap="none" spc="0" normalizeH="0" baseline="0" noProof="0" dirty="0">
                      <a:ln w="0"/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可視化管理</a:t>
                  </a:r>
                </a:p>
              </p:txBody>
            </p:sp>
            <p:sp>
              <p:nvSpPr>
                <p:cNvPr id="48" name="文字方塊 47"/>
                <p:cNvSpPr txBox="1"/>
                <p:nvPr/>
              </p:nvSpPr>
              <p:spPr>
                <a:xfrm>
                  <a:off x="4370648" y="2757974"/>
                  <a:ext cx="6759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新細明體" panose="02020500000000000000" pitchFamily="18" charset="-120"/>
                      <a:cs typeface="+mn-cs"/>
                    </a:rPr>
                    <a:t>+</a:t>
                  </a:r>
                  <a:endParaRPr kumimoji="0" lang="zh-TW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sp>
            <p:nvSpPr>
              <p:cNvPr id="34" name="矩形 33"/>
              <p:cNvSpPr/>
              <p:nvPr/>
            </p:nvSpPr>
            <p:spPr>
              <a:xfrm>
                <a:off x="5372407" y="2372587"/>
                <a:ext cx="80021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戰情室</a:t>
                </a: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2817001" y="2404575"/>
                <a:ext cx="97085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資訊安全</a:t>
                </a:r>
                <a:endPara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6" name="圖片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8516" y="4444116"/>
                <a:ext cx="512737" cy="512737"/>
              </a:xfrm>
              <a:prstGeom prst="rect">
                <a:avLst/>
              </a:prstGeom>
            </p:spPr>
          </p:pic>
          <p:pic>
            <p:nvPicPr>
              <p:cNvPr id="37" name="圖片 3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236830" y="3922898"/>
                <a:ext cx="503019" cy="485747"/>
              </a:xfrm>
              <a:prstGeom prst="rect">
                <a:avLst/>
              </a:prstGeom>
            </p:spPr>
          </p:pic>
          <p:sp>
            <p:nvSpPr>
              <p:cNvPr id="38" name="矩形 37"/>
              <p:cNvSpPr/>
              <p:nvPr/>
            </p:nvSpPr>
            <p:spPr>
              <a:xfrm>
                <a:off x="6545377" y="4018822"/>
                <a:ext cx="95410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自動組裝線</a:t>
                </a:r>
                <a:endPara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6622320" y="4473078"/>
                <a:ext cx="8002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自動倉儲</a:t>
                </a:r>
              </a:p>
            </p:txBody>
          </p:sp>
          <p:pic>
            <p:nvPicPr>
              <p:cNvPr id="40" name="圖片 3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326" b="98007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3168" y="4904094"/>
                <a:ext cx="660624" cy="411693"/>
              </a:xfrm>
              <a:prstGeom prst="rect">
                <a:avLst/>
              </a:prstGeom>
            </p:spPr>
          </p:pic>
          <p:sp>
            <p:nvSpPr>
              <p:cNvPr id="41" name="矩形 40"/>
              <p:cNvSpPr/>
              <p:nvPr/>
            </p:nvSpPr>
            <p:spPr>
              <a:xfrm>
                <a:off x="6771419" y="4781369"/>
                <a:ext cx="66358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AGV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無人</a:t>
                </a:r>
                <a:endPara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搬運車</a:t>
                </a:r>
              </a:p>
            </p:txBody>
          </p:sp>
          <p:pic>
            <p:nvPicPr>
              <p:cNvPr id="42" name="圖片 41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345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95" t="1" r="32980" b="45624"/>
              <a:stretch/>
            </p:blipFill>
            <p:spPr>
              <a:xfrm>
                <a:off x="4623882" y="4215769"/>
                <a:ext cx="295227" cy="571770"/>
              </a:xfrm>
              <a:prstGeom prst="rect">
                <a:avLst/>
              </a:prstGeom>
            </p:spPr>
          </p:pic>
          <p:pic>
            <p:nvPicPr>
              <p:cNvPr id="43" name="圖片 42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2094" b="89529" l="9804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819" t="20374" b="10526"/>
              <a:stretch/>
            </p:blipFill>
            <p:spPr>
              <a:xfrm rot="5592942">
                <a:off x="1476937" y="4111812"/>
                <a:ext cx="544102" cy="432049"/>
              </a:xfrm>
              <a:prstGeom prst="rect">
                <a:avLst/>
              </a:prstGeom>
            </p:spPr>
          </p:pic>
        </p:grpSp>
        <p:sp>
          <p:nvSpPr>
            <p:cNvPr id="32" name="文字方塊 31"/>
            <p:cNvSpPr txBox="1"/>
            <p:nvPr/>
          </p:nvSpPr>
          <p:spPr>
            <a:xfrm>
              <a:off x="4938386" y="4514515"/>
              <a:ext cx="903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rPr>
                <a:t>蒐集外觀瑕疵影像</a:t>
              </a:r>
            </a:p>
          </p:txBody>
        </p:sp>
      </p:grpSp>
      <p:grpSp>
        <p:nvGrpSpPr>
          <p:cNvPr id="90" name="群組 4"/>
          <p:cNvGrpSpPr>
            <a:grpSpLocks/>
          </p:cNvGrpSpPr>
          <p:nvPr/>
        </p:nvGrpSpPr>
        <p:grpSpPr bwMode="auto">
          <a:xfrm>
            <a:off x="467544" y="6160467"/>
            <a:ext cx="3017837" cy="471111"/>
            <a:chOff x="-3598862" y="5897888"/>
            <a:chExt cx="3017838" cy="570367"/>
          </a:xfrm>
        </p:grpSpPr>
        <p:sp>
          <p:nvSpPr>
            <p:cNvPr id="91" name="圓角矩形圖說文字 90"/>
            <p:cNvSpPr/>
            <p:nvPr/>
          </p:nvSpPr>
          <p:spPr>
            <a:xfrm rot="10800000">
              <a:off x="-3592512" y="5897888"/>
              <a:ext cx="3011488" cy="555448"/>
            </a:xfrm>
            <a:prstGeom prst="wedgeRoundRectCallout">
              <a:avLst>
                <a:gd name="adj1" fmla="val -21276"/>
                <a:gd name="adj2" fmla="val 96358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2" name="文字方塊 20"/>
            <p:cNvSpPr txBox="1">
              <a:spLocks noChangeArrowheads="1"/>
            </p:cNvSpPr>
            <p:nvPr/>
          </p:nvSpPr>
          <p:spPr bwMode="auto">
            <a:xfrm>
              <a:off x="-3598862" y="5909324"/>
              <a:ext cx="3017838" cy="55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請將全製程以情境流程呈現，標示各製程現有問題</a:t>
              </a:r>
            </a:p>
          </p:txBody>
        </p:sp>
      </p:grpSp>
      <p:sp>
        <p:nvSpPr>
          <p:cNvPr id="93" name="文字方塊 284"/>
          <p:cNvSpPr txBox="1">
            <a:spLocks noChangeArrowheads="1"/>
          </p:cNvSpPr>
          <p:nvPr/>
        </p:nvSpPr>
        <p:spPr bwMode="auto">
          <a:xfrm>
            <a:off x="-4437855" y="6054123"/>
            <a:ext cx="903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Font typeface="Wingdings" panose="05000000000000000000" pitchFamily="2" charset="2"/>
              <a:buChar char="Ø"/>
              <a:defRPr sz="32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l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POC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驗證</a:t>
            </a:r>
          </a:p>
        </p:txBody>
      </p:sp>
      <p:cxnSp>
        <p:nvCxnSpPr>
          <p:cNvPr id="94" name="直線單箭頭接點 93">
            <a:extLst>
              <a:ext uri="{FF2B5EF4-FFF2-40B4-BE49-F238E27FC236}">
                <a16:creationId xmlns:a16="http://schemas.microsoft.com/office/drawing/2014/main" id="{867FE452-C97D-4988-B394-02412C9C4D03}"/>
              </a:ext>
            </a:extLst>
          </p:cNvPr>
          <p:cNvCxnSpPr>
            <a:cxnSpLocks/>
          </p:cNvCxnSpPr>
          <p:nvPr/>
        </p:nvCxnSpPr>
        <p:spPr bwMode="auto">
          <a:xfrm>
            <a:off x="-3205839" y="1063593"/>
            <a:ext cx="381984" cy="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5" name="直線單箭頭接點 94">
            <a:extLst>
              <a:ext uri="{FF2B5EF4-FFF2-40B4-BE49-F238E27FC236}">
                <a16:creationId xmlns:a16="http://schemas.microsoft.com/office/drawing/2014/main" id="{85020B53-2A7F-44EB-B2B9-7090BA9A4185}"/>
              </a:ext>
            </a:extLst>
          </p:cNvPr>
          <p:cNvCxnSpPr/>
          <p:nvPr/>
        </p:nvCxnSpPr>
        <p:spPr bwMode="auto">
          <a:xfrm>
            <a:off x="-2090496" y="1070431"/>
            <a:ext cx="515986" cy="3371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6" name="直線單箭頭接點 95">
            <a:extLst>
              <a:ext uri="{FF2B5EF4-FFF2-40B4-BE49-F238E27FC236}">
                <a16:creationId xmlns:a16="http://schemas.microsoft.com/office/drawing/2014/main" id="{85020B53-2A7F-44EB-B2B9-7090BA9A4185}"/>
              </a:ext>
            </a:extLst>
          </p:cNvPr>
          <p:cNvCxnSpPr/>
          <p:nvPr/>
        </p:nvCxnSpPr>
        <p:spPr bwMode="auto">
          <a:xfrm>
            <a:off x="-7717687" y="1054947"/>
            <a:ext cx="515986" cy="3371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7" name="直線單箭頭接點 96">
            <a:extLst>
              <a:ext uri="{FF2B5EF4-FFF2-40B4-BE49-F238E27FC236}">
                <a16:creationId xmlns:a16="http://schemas.microsoft.com/office/drawing/2014/main" id="{867FE452-C97D-4988-B394-02412C9C4D03}"/>
              </a:ext>
            </a:extLst>
          </p:cNvPr>
          <p:cNvCxnSpPr>
            <a:cxnSpLocks/>
          </p:cNvCxnSpPr>
          <p:nvPr/>
        </p:nvCxnSpPr>
        <p:spPr bwMode="auto">
          <a:xfrm>
            <a:off x="-5831476" y="1051873"/>
            <a:ext cx="381984" cy="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98" name="群組 97"/>
          <p:cNvGrpSpPr/>
          <p:nvPr/>
        </p:nvGrpSpPr>
        <p:grpSpPr>
          <a:xfrm>
            <a:off x="-8567965" y="151787"/>
            <a:ext cx="7726987" cy="1520001"/>
            <a:chOff x="661437" y="1477900"/>
            <a:chExt cx="7726987" cy="1520001"/>
          </a:xfrm>
        </p:grpSpPr>
        <p:grpSp>
          <p:nvGrpSpPr>
            <p:cNvPr id="99" name="群組 98"/>
            <p:cNvGrpSpPr/>
            <p:nvPr/>
          </p:nvGrpSpPr>
          <p:grpSpPr>
            <a:xfrm>
              <a:off x="1769433" y="1477900"/>
              <a:ext cx="6618991" cy="1520001"/>
              <a:chOff x="2347491" y="1478174"/>
              <a:chExt cx="9051107" cy="1641265"/>
            </a:xfrm>
          </p:grpSpPr>
          <p:sp>
            <p:nvSpPr>
              <p:cNvPr id="101" name="圓角矩形 4">
                <a:extLst>
                  <a:ext uri="{FF2B5EF4-FFF2-40B4-BE49-F238E27FC236}">
                    <a16:creationId xmlns:a16="http://schemas.microsoft.com/office/drawing/2014/main" id="{AE65078E-2D1C-44EB-A402-37B187271B33}"/>
                  </a:ext>
                </a:extLst>
              </p:cNvPr>
              <p:cNvSpPr/>
              <p:nvPr/>
            </p:nvSpPr>
            <p:spPr>
              <a:xfrm>
                <a:off x="2347491" y="1478174"/>
                <a:ext cx="7581958" cy="1476455"/>
              </a:xfrm>
              <a:prstGeom prst="roundRect">
                <a:avLst>
                  <a:gd name="adj" fmla="val 9333"/>
                </a:avLst>
              </a:prstGeom>
              <a:noFill/>
              <a:ln w="25400" cap="flat" cmpd="sng" algn="ctr">
                <a:solidFill>
                  <a:srgbClr val="FF811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  <p:cxnSp>
            <p:nvCxnSpPr>
              <p:cNvPr id="102" name="直線單箭頭接點 101">
                <a:extLst>
                  <a:ext uri="{FF2B5EF4-FFF2-40B4-BE49-F238E27FC236}">
                    <a16:creationId xmlns:a16="http://schemas.microsoft.com/office/drawing/2014/main" id="{867FE452-C97D-4988-B394-02412C9C4D0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650079" y="2446431"/>
                <a:ext cx="522342" cy="0"/>
              </a:xfrm>
              <a:prstGeom prst="straightConnector1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3" name="直線單箭頭接點 102">
                <a:extLst>
                  <a:ext uri="{FF2B5EF4-FFF2-40B4-BE49-F238E27FC236}">
                    <a16:creationId xmlns:a16="http://schemas.microsoft.com/office/drawing/2014/main" id="{85020B53-2A7F-44EB-B2B9-7090BA9A4185}"/>
                  </a:ext>
                </a:extLst>
              </p:cNvPr>
              <p:cNvCxnSpPr/>
              <p:nvPr/>
            </p:nvCxnSpPr>
            <p:spPr bwMode="auto">
              <a:xfrm>
                <a:off x="3225838" y="2442789"/>
                <a:ext cx="498934" cy="7280"/>
              </a:xfrm>
              <a:prstGeom prst="straightConnector1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4" name="直線單箭頭接點 103">
                <a:extLst>
                  <a:ext uri="{FF2B5EF4-FFF2-40B4-BE49-F238E27FC236}">
                    <a16:creationId xmlns:a16="http://schemas.microsoft.com/office/drawing/2014/main" id="{36694103-638C-4056-8D5A-FD8E6CFE6654}"/>
                  </a:ext>
                </a:extLst>
              </p:cNvPr>
              <p:cNvCxnSpPr/>
              <p:nvPr/>
            </p:nvCxnSpPr>
            <p:spPr bwMode="auto">
              <a:xfrm>
                <a:off x="6777439" y="2446431"/>
                <a:ext cx="590669" cy="0"/>
              </a:xfrm>
              <a:prstGeom prst="straightConnector1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CC27E450-B180-4B7E-9696-1442324CAE5B}"/>
                  </a:ext>
                </a:extLst>
              </p:cNvPr>
              <p:cNvSpPr/>
              <p:nvPr/>
            </p:nvSpPr>
            <p:spPr>
              <a:xfrm>
                <a:off x="2714285" y="2193036"/>
                <a:ext cx="511553" cy="6314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34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zh-TW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</a:rPr>
                  <a:t>捲料</a:t>
                </a:r>
                <a:endParaRPr kumimoji="1" lang="zh-TW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矩形 105">
                <a:extLst>
                  <a:ext uri="{FF2B5EF4-FFF2-40B4-BE49-F238E27FC236}">
                    <a16:creationId xmlns:a16="http://schemas.microsoft.com/office/drawing/2014/main" id="{54C3302E-62C4-4035-BBF8-62A5A0F26190}"/>
                  </a:ext>
                </a:extLst>
              </p:cNvPr>
              <p:cNvSpPr/>
              <p:nvPr/>
            </p:nvSpPr>
            <p:spPr>
              <a:xfrm>
                <a:off x="3718173" y="2193036"/>
                <a:ext cx="821177" cy="631428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34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</a:rPr>
                  <a:t>沖壓裁切</a:t>
                </a:r>
              </a:p>
            </p:txBody>
          </p:sp>
          <p:sp>
            <p:nvSpPr>
              <p:cNvPr id="107" name="矩形 106">
                <a:extLst>
                  <a:ext uri="{FF2B5EF4-FFF2-40B4-BE49-F238E27FC236}">
                    <a16:creationId xmlns:a16="http://schemas.microsoft.com/office/drawing/2014/main" id="{466E27F5-7BBD-4BFE-959E-C6DA65E03548}"/>
                  </a:ext>
                </a:extLst>
              </p:cNvPr>
              <p:cNvSpPr/>
              <p:nvPr/>
            </p:nvSpPr>
            <p:spPr>
              <a:xfrm>
                <a:off x="5096708" y="2193036"/>
                <a:ext cx="539643" cy="631428"/>
              </a:xfrm>
              <a:prstGeom prst="rect">
                <a:avLst/>
              </a:prstGeom>
              <a:solidFill>
                <a:srgbClr val="FF8119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34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</a:rPr>
                  <a:t>折床</a:t>
                </a:r>
              </a:p>
            </p:txBody>
          </p:sp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EFE256C3-75F5-4D13-86E6-033BDF63A811}"/>
                  </a:ext>
                </a:extLst>
              </p:cNvPr>
              <p:cNvSpPr/>
              <p:nvPr/>
            </p:nvSpPr>
            <p:spPr>
              <a:xfrm>
                <a:off x="7444484" y="2193036"/>
                <a:ext cx="836705" cy="63142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34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</a:rPr>
                  <a:t>塗裝烤漆</a:t>
                </a:r>
              </a:p>
            </p:txBody>
          </p:sp>
          <p:sp>
            <p:nvSpPr>
              <p:cNvPr id="109" name="矩形 108">
                <a:extLst>
                  <a:ext uri="{FF2B5EF4-FFF2-40B4-BE49-F238E27FC236}">
                    <a16:creationId xmlns:a16="http://schemas.microsoft.com/office/drawing/2014/main" id="{F284DB91-D81B-4DBE-A69B-C525E11C91CB}"/>
                  </a:ext>
                </a:extLst>
              </p:cNvPr>
              <p:cNvSpPr/>
              <p:nvPr/>
            </p:nvSpPr>
            <p:spPr>
              <a:xfrm>
                <a:off x="6240878" y="2193036"/>
                <a:ext cx="522833" cy="631428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34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</a:rPr>
                  <a:t>點焊</a:t>
                </a:r>
              </a:p>
            </p:txBody>
          </p:sp>
          <p:sp>
            <p:nvSpPr>
              <p:cNvPr id="110" name="矩形 109"/>
              <p:cNvSpPr/>
              <p:nvPr/>
            </p:nvSpPr>
            <p:spPr>
              <a:xfrm>
                <a:off x="10344675" y="2022748"/>
                <a:ext cx="1053923" cy="1096691"/>
              </a:xfrm>
              <a:prstGeom prst="rect">
                <a:avLst/>
              </a:prstGeom>
              <a:solidFill>
                <a:srgbClr val="EBF5F9"/>
              </a:solidFill>
              <a:ln>
                <a:solidFill>
                  <a:srgbClr val="3333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客戶</a:t>
                </a:r>
                <a:endPara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YY</a:t>
                </a: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科技、</a:t>
                </a:r>
                <a:r>
                  <a:rPr kumimoji="0" lang="en-US" altLang="zh-TW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SS</a:t>
                </a: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興業、</a:t>
                </a:r>
                <a:r>
                  <a:rPr kumimoji="0" lang="en-US" altLang="zh-TW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WW</a:t>
                </a: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工業</a:t>
                </a:r>
                <a:endPara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111" name="矩形 110">
                <a:extLst>
                  <a:ext uri="{FF2B5EF4-FFF2-40B4-BE49-F238E27FC236}">
                    <a16:creationId xmlns:a16="http://schemas.microsoft.com/office/drawing/2014/main" id="{EFE256C3-75F5-4D13-86E6-033BDF63A811}"/>
                  </a:ext>
                </a:extLst>
              </p:cNvPr>
              <p:cNvSpPr/>
              <p:nvPr/>
            </p:nvSpPr>
            <p:spPr>
              <a:xfrm>
                <a:off x="8798740" y="2193036"/>
                <a:ext cx="827452" cy="63142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34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</a:rPr>
                  <a:t>包裝出貨</a:t>
                </a:r>
              </a:p>
            </p:txBody>
          </p:sp>
        </p:grpSp>
        <p:sp>
          <p:nvSpPr>
            <p:cNvPr id="100" name="文字方塊 99"/>
            <p:cNvSpPr txBox="1"/>
            <p:nvPr/>
          </p:nvSpPr>
          <p:spPr>
            <a:xfrm>
              <a:off x="661437" y="1944117"/>
              <a:ext cx="831452" cy="830997"/>
            </a:xfrm>
            <a:prstGeom prst="rect">
              <a:avLst/>
            </a:prstGeom>
            <a:solidFill>
              <a:srgbClr val="EBF5F9"/>
            </a:solidFill>
            <a:ln>
              <a:solidFill>
                <a:srgbClr val="3333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/>
                  <a:ea typeface="微軟正黑體"/>
                  <a:cs typeface="+mn-cs"/>
                </a:rPr>
                <a:t>供應商</a:t>
              </a:r>
              <a:endPara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endParaRPr>
            </a:p>
            <a:p>
              <a:pPr marL="0" marR="0" lvl="0" indent="0" algn="l" defTabSz="914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/>
                  <a:ea typeface="微軟正黑體"/>
                  <a:cs typeface="+mn-cs"/>
                </a:rPr>
                <a:t>XX</a:t>
              </a: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/>
                  <a:ea typeface="微軟正黑體"/>
                  <a:cs typeface="+mn-cs"/>
                </a:rPr>
                <a:t>金屬、</a:t>
              </a: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/>
                  <a:ea typeface="微軟正黑體"/>
                  <a:cs typeface="+mn-cs"/>
                </a:rPr>
                <a:t>OO</a:t>
              </a: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/>
                  <a:ea typeface="微軟正黑體"/>
                  <a:cs typeface="+mn-cs"/>
                </a:rPr>
                <a:t>企業、</a:t>
              </a: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/>
                  <a:ea typeface="微軟正黑體"/>
                  <a:cs typeface="+mn-cs"/>
                </a:rPr>
                <a:t>TT</a:t>
              </a: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/>
                  <a:ea typeface="微軟正黑體"/>
                  <a:cs typeface="+mn-cs"/>
                </a:rPr>
                <a:t>實業</a:t>
              </a:r>
            </a:p>
          </p:txBody>
        </p:sp>
      </p:grpSp>
      <p:sp>
        <p:nvSpPr>
          <p:cNvPr id="112" name="矩形 111"/>
          <p:cNvSpPr/>
          <p:nvPr/>
        </p:nvSpPr>
        <p:spPr>
          <a:xfrm>
            <a:off x="-7355431" y="400593"/>
            <a:ext cx="656681" cy="3007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人工排程</a:t>
            </a:r>
            <a:endParaRPr kumimoji="0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113" name="爆炸 2 112"/>
          <p:cNvSpPr/>
          <p:nvPr/>
        </p:nvSpPr>
        <p:spPr>
          <a:xfrm>
            <a:off x="-7962320" y="1224034"/>
            <a:ext cx="871216" cy="655613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-7864957" y="1348623"/>
            <a:ext cx="724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以電話或傳真連繫</a:t>
            </a:r>
          </a:p>
        </p:txBody>
      </p:sp>
      <p:sp>
        <p:nvSpPr>
          <p:cNvPr id="115" name="矩形 114"/>
          <p:cNvSpPr/>
          <p:nvPr/>
        </p:nvSpPr>
        <p:spPr>
          <a:xfrm>
            <a:off x="-6434113" y="-125213"/>
            <a:ext cx="3313403" cy="3502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1.</a:t>
            </a: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機台不聯網，資料不串接</a:t>
            </a:r>
            <a:endParaRPr kumimoji="0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  <a:p>
            <a:pPr marL="0" marR="0" lvl="0" indent="0" algn="ctr" defTabSz="914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2.</a:t>
            </a: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製程動線不佳</a:t>
            </a:r>
            <a:endParaRPr kumimoji="0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-4783887" y="395854"/>
            <a:ext cx="656681" cy="3007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人工檢測</a:t>
            </a:r>
            <a:endParaRPr kumimoji="0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grpSp>
        <p:nvGrpSpPr>
          <p:cNvPr id="118" name="群組 4"/>
          <p:cNvGrpSpPr>
            <a:grpSpLocks/>
          </p:cNvGrpSpPr>
          <p:nvPr/>
        </p:nvGrpSpPr>
        <p:grpSpPr bwMode="auto">
          <a:xfrm>
            <a:off x="5482477" y="6271891"/>
            <a:ext cx="3017837" cy="469900"/>
            <a:chOff x="-3598862" y="5897888"/>
            <a:chExt cx="3017838" cy="568901"/>
          </a:xfrm>
        </p:grpSpPr>
        <p:sp>
          <p:nvSpPr>
            <p:cNvPr id="119" name="圓角矩形圖說文字 118"/>
            <p:cNvSpPr/>
            <p:nvPr/>
          </p:nvSpPr>
          <p:spPr>
            <a:xfrm rot="10800000">
              <a:off x="-3592512" y="5897888"/>
              <a:ext cx="3011488" cy="555448"/>
            </a:xfrm>
            <a:prstGeom prst="wedgeRoundRectCallout">
              <a:avLst>
                <a:gd name="adj1" fmla="val -21276"/>
                <a:gd name="adj2" fmla="val 96358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20" name="文字方塊 20"/>
            <p:cNvSpPr txBox="1">
              <a:spLocks noChangeArrowheads="1"/>
            </p:cNvSpPr>
            <p:nvPr/>
          </p:nvSpPr>
          <p:spPr bwMode="auto">
            <a:xfrm>
              <a:off x="-3598862" y="5909324"/>
              <a:ext cx="3017838" cy="557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請將全製程以情境流程呈現，並匡列出本</a:t>
              </a:r>
              <a:r>
                <a:rPr kumimoji="1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計畫執行範疇</a:t>
              </a:r>
              <a:r>
                <a:rPr kumimoji="1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含</a:t>
              </a:r>
              <a:r>
                <a:rPr kumimoji="1" lang="en-US" altLang="zh-TW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POC</a:t>
              </a:r>
              <a:r>
                <a:rPr kumimoji="1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驗證範圍</a:t>
              </a:r>
            </a:p>
          </p:txBody>
        </p:sp>
      </p:grpSp>
      <p:sp>
        <p:nvSpPr>
          <p:cNvPr id="121" name="矩形 120"/>
          <p:cNvSpPr/>
          <p:nvPr/>
        </p:nvSpPr>
        <p:spPr>
          <a:xfrm>
            <a:off x="4518635" y="1989759"/>
            <a:ext cx="4500300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marR="0" lvl="0" indent="-180000" algn="just" defTabSz="832287" rtl="0" eaLnBrk="1" fontAlgn="auto" latinLnBrk="0" hangingPunct="1">
              <a:lnSpc>
                <a:spcPts val="1400"/>
              </a:lnSpc>
              <a:spcBef>
                <a:spcPts val="546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zh-TW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AI</a:t>
            </a:r>
            <a:r>
              <a:rPr kumimoji="0" lang="zh-TW" alt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品質瑕疵檢測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：蒐集外觀框之長、寬、高、亮度、顏色等訊息，以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AOI+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機器學習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判斷瑕疵，解決人工判讀不準問題，平均耗時降至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0.5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天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/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件，良率提高到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90%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、客訴率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2%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60000" marR="0" lvl="0" indent="-180000" algn="just" defTabSz="832287" rtl="0" eaLnBrk="1" fontAlgn="auto" latinLnBrk="0" hangingPunct="1">
              <a:lnSpc>
                <a:spcPts val="1400"/>
              </a:lnSpc>
              <a:spcBef>
                <a:spcPts val="546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供應鏈雲端整合平台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：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透過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APP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與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雲平台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與供應商進行資料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介接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，並以</a:t>
            </a:r>
            <a:r>
              <a:rPr kumimoji="0" lang="en-US" altLang="zh-TW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QRcode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進行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進料管理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，可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降低進料不良率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與即時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追溯物料進度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，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達交率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升為</a:t>
            </a: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75%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。</a:t>
            </a: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60000" marR="0" lvl="0" indent="-180000" algn="just" defTabSz="832287" rtl="0" eaLnBrk="1" fontAlgn="auto" latinLnBrk="0" hangingPunct="1">
              <a:lnSpc>
                <a:spcPts val="1400"/>
              </a:lnSpc>
              <a:spcBef>
                <a:spcPts val="546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自動化與智慧排程系統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：以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精實管理與網實整合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，透過條碼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自動辨識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系統結合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AGV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無人搬運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機械手臂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，促使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人機協作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優化排程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管理，並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縮短交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期，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解決追溯異常品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問題</a:t>
            </a: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2556757" y="3063405"/>
            <a:ext cx="4065187" cy="562708"/>
            <a:chOff x="2555103" y="3566214"/>
            <a:chExt cx="4065187" cy="562708"/>
          </a:xfrm>
        </p:grpSpPr>
        <p:sp>
          <p:nvSpPr>
            <p:cNvPr id="22" name="圓角矩形 21"/>
            <p:cNvSpPr/>
            <p:nvPr/>
          </p:nvSpPr>
          <p:spPr>
            <a:xfrm>
              <a:off x="2555103" y="3566214"/>
              <a:ext cx="4048050" cy="562708"/>
            </a:xfrm>
            <a:prstGeom prst="roundRect">
              <a:avLst/>
            </a:prstGeom>
            <a:solidFill>
              <a:srgbClr val="F3BD1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2677324" y="3584448"/>
              <a:ext cx="39429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此為範例，請依個案情況填寫，欲解決問題前後以對比呈現，並依實際規劃狀況修改內容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-5739795" y="4791797"/>
            <a:ext cx="6495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OO</a:t>
            </a:r>
            <a:r>
              <a:rPr kumimoji="1" lang="zh-TW" altLang="en-US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機台</a:t>
            </a:r>
          </a:p>
        </p:txBody>
      </p:sp>
      <p:sp>
        <p:nvSpPr>
          <p:cNvPr id="122" name="矩形 121"/>
          <p:cNvSpPr/>
          <p:nvPr/>
        </p:nvSpPr>
        <p:spPr>
          <a:xfrm>
            <a:off x="-5566205" y="1396986"/>
            <a:ext cx="6495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OO</a:t>
            </a:r>
            <a:r>
              <a:rPr kumimoji="1" lang="zh-TW" altLang="en-US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機台</a:t>
            </a:r>
          </a:p>
        </p:txBody>
      </p:sp>
      <p:cxnSp>
        <p:nvCxnSpPr>
          <p:cNvPr id="123" name="直線單箭頭接點 122">
            <a:extLst>
              <a:ext uri="{FF2B5EF4-FFF2-40B4-BE49-F238E27FC236}">
                <a16:creationId xmlns:a16="http://schemas.microsoft.com/office/drawing/2014/main" id="{867FE452-C97D-4988-B394-02412C9C4D03}"/>
              </a:ext>
            </a:extLst>
          </p:cNvPr>
          <p:cNvCxnSpPr>
            <a:cxnSpLocks/>
          </p:cNvCxnSpPr>
          <p:nvPr/>
        </p:nvCxnSpPr>
        <p:spPr bwMode="auto">
          <a:xfrm>
            <a:off x="-5653496" y="1177804"/>
            <a:ext cx="0" cy="414447"/>
          </a:xfrm>
          <a:prstGeom prst="straightConnector1">
            <a:avLst/>
          </a:prstGeom>
          <a:solidFill>
            <a:srgbClr val="BBE0E3"/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4" name="矩形 123"/>
          <p:cNvSpPr/>
          <p:nvPr/>
        </p:nvSpPr>
        <p:spPr>
          <a:xfrm>
            <a:off x="-6145499" y="164219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資訊傳遞方式</a:t>
            </a:r>
            <a:endParaRPr kumimoji="1" lang="en-US" altLang="zh-TW" sz="1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</a:t>
            </a:r>
            <a:r>
              <a:rPr kumimoji="1" lang="en-US" altLang="zh-TW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</a:t>
            </a:r>
            <a:r>
              <a:rPr kumimoji="1" lang="zh-TW" altLang="en-US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表單</a:t>
            </a:r>
            <a:endParaRPr kumimoji="1" lang="en-US" altLang="zh-TW" sz="1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-6496671" y="1400514"/>
            <a:ext cx="6495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OO</a:t>
            </a:r>
            <a:r>
              <a:rPr kumimoji="1" lang="zh-TW" altLang="en-US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機台</a:t>
            </a:r>
          </a:p>
        </p:txBody>
      </p:sp>
      <p:sp>
        <p:nvSpPr>
          <p:cNvPr id="128" name="矩形 127"/>
          <p:cNvSpPr/>
          <p:nvPr/>
        </p:nvSpPr>
        <p:spPr>
          <a:xfrm>
            <a:off x="-6662390" y="4805440"/>
            <a:ext cx="6495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OO</a:t>
            </a:r>
            <a:r>
              <a:rPr kumimoji="1" lang="zh-TW" altLang="en-US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機台</a:t>
            </a:r>
          </a:p>
        </p:txBody>
      </p:sp>
      <p:cxnSp>
        <p:nvCxnSpPr>
          <p:cNvPr id="129" name="直線單箭頭接點 128">
            <a:extLst>
              <a:ext uri="{FF2B5EF4-FFF2-40B4-BE49-F238E27FC236}">
                <a16:creationId xmlns:a16="http://schemas.microsoft.com/office/drawing/2014/main" id="{867FE452-C97D-4988-B394-02412C9C4D03}"/>
              </a:ext>
            </a:extLst>
          </p:cNvPr>
          <p:cNvCxnSpPr>
            <a:cxnSpLocks/>
          </p:cNvCxnSpPr>
          <p:nvPr/>
        </p:nvCxnSpPr>
        <p:spPr bwMode="auto">
          <a:xfrm>
            <a:off x="-5849401" y="4551813"/>
            <a:ext cx="0" cy="414447"/>
          </a:xfrm>
          <a:prstGeom prst="straightConnector1">
            <a:avLst/>
          </a:prstGeom>
          <a:solidFill>
            <a:srgbClr val="BBE0E3"/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0" name="矩形 129"/>
          <p:cNvSpPr/>
          <p:nvPr/>
        </p:nvSpPr>
        <p:spPr>
          <a:xfrm>
            <a:off x="-6341404" y="5016199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資訊傳遞方式</a:t>
            </a:r>
            <a:endParaRPr kumimoji="1" lang="en-US" altLang="zh-TW" sz="1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</a:t>
            </a:r>
            <a:r>
              <a:rPr kumimoji="1" lang="en-US" altLang="zh-TW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</a:t>
            </a:r>
            <a:r>
              <a:rPr kumimoji="1" lang="zh-TW" altLang="en-US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機聯網</a:t>
            </a:r>
            <a:endParaRPr kumimoji="1" lang="en-US" altLang="zh-TW" sz="1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162" y="4872124"/>
            <a:ext cx="4432512" cy="125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26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402208" y="259490"/>
            <a:ext cx="4825947" cy="620600"/>
          </a:xfrm>
        </p:spPr>
        <p:txBody>
          <a:bodyPr>
            <a:noAutofit/>
          </a:bodyPr>
          <a:lstStyle/>
          <a:p>
            <a:pPr defTabSz="912813" eaLnBrk="0" fontAlgn="base" hangingPunct="0">
              <a:spcAft>
                <a:spcPct val="0"/>
              </a:spcAft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一頁簡報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計畫效益</a:t>
            </a:r>
            <a:endParaRPr lang="zh-TW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1404639" y="5758683"/>
            <a:ext cx="7487841" cy="9130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ECD882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>
            <a:lvl1pPr marL="342900" indent="-342900">
              <a:spcBef>
                <a:spcPct val="30000"/>
              </a:spcBef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1pPr>
            <a:lvl2pPr marL="692150" indent="-234950">
              <a:spcBef>
                <a:spcPct val="30000"/>
              </a:spcBef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>
              <a:spcBef>
                <a:spcPct val="30000"/>
              </a:spcBef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>
              <a:spcBef>
                <a:spcPct val="30000"/>
              </a:spcBef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>
              <a:spcBef>
                <a:spcPct val="30000"/>
              </a:spcBef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marL="171450" lvl="0" indent="-171450" eaLnBrk="0" fontAlgn="base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zh-TW" altLang="en-US" sz="1200" kern="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快速生成生產用圖</a:t>
            </a:r>
            <a:r>
              <a:rPr lang="zh-TW" altLang="en-US" sz="1200" dirty="0">
                <a:solidFill>
                  <a:schemeClr val="tx1"/>
                </a:solidFill>
                <a:latin typeface="標楷體" panose="03000509000000000000" pitchFamily="65" charset="-120"/>
              </a:rPr>
              <a:t>，</a:t>
            </a:r>
            <a:r>
              <a:rPr lang="zh-TW" altLang="en-US" sz="1200" kern="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透過雲</a:t>
            </a:r>
            <a:r>
              <a:rPr lang="zh-TW" altLang="en-US" sz="1200" dirty="0">
                <a:solidFill>
                  <a:schemeClr val="tx1"/>
                </a:solidFill>
                <a:latin typeface="標楷體" panose="03000509000000000000" pitchFamily="65" charset="-120"/>
              </a:rPr>
              <a:t>對接資訊給生產設備或供應商，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預計串接</a:t>
            </a:r>
            <a:r>
              <a:rPr lang="en-US" altLang="zh-TW" sz="1200" spc="-137" dirty="0">
                <a:solidFill>
                  <a:srgbClr val="FF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1200" spc="-137" dirty="0">
                <a:solidFill>
                  <a:srgbClr val="FF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家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主力供應商包含</a:t>
            </a:r>
            <a:r>
              <a:rPr lang="en-US" altLang="zh-TW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xx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公司、</a:t>
            </a:r>
            <a:r>
              <a:rPr lang="en-US" altLang="zh-TW" sz="1200" spc="-137" dirty="0" err="1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oo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實業等，帶動約</a:t>
            </a:r>
            <a:r>
              <a:rPr lang="en-US" altLang="zh-TW" sz="1200" spc="-137" dirty="0">
                <a:solidFill>
                  <a:srgbClr val="FF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en-US" sz="1200" spc="-137" dirty="0">
                <a:solidFill>
                  <a:srgbClr val="FF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家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上下游供應鏈業者</a:t>
            </a:r>
            <a:r>
              <a:rPr lang="en-US" altLang="zh-TW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(xx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公司、</a:t>
            </a:r>
            <a:r>
              <a:rPr lang="en-US" altLang="zh-TW" sz="1200" spc="-137" dirty="0" err="1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oo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企業</a:t>
            </a:r>
            <a:r>
              <a:rPr lang="en-US" altLang="zh-TW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…)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，強化供應鏈業者間</a:t>
            </a:r>
            <a:r>
              <a:rPr lang="zh-TW" altLang="en-US" sz="1200" spc="-137" dirty="0">
                <a:solidFill>
                  <a:srgbClr val="FF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生產資訊之數位連結能力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1200" b="0" kern="0" dirty="0">
              <a:solidFill>
                <a:srgbClr val="FF0000"/>
              </a:solidFill>
              <a:latin typeface="標楷體" panose="03000509000000000000" pitchFamily="65" charset="-120"/>
            </a:endParaRPr>
          </a:p>
          <a:p>
            <a:pPr marL="171450" lvl="0" indent="-171450" eaLnBrk="0" fontAlgn="base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zh-TW" altLang="en-US" sz="1200" kern="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將開放廠房提供同業觀摩參訪。</a:t>
            </a:r>
            <a:endParaRPr lang="en-US" altLang="zh-TW" sz="1200" kern="0" spc="-137" dirty="0">
              <a:solidFill>
                <a:schemeClr val="tx1"/>
              </a:solidFill>
              <a:latin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71450" indent="-171450" eaLnBrk="0" fontAlgn="base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zh-TW" altLang="en-US" sz="1200" kern="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補助供應商建置系統經費</a:t>
            </a:r>
            <a:r>
              <a:rPr lang="en-US" altLang="zh-TW" sz="1200" kern="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1200" kern="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將解決方案技轉給供應商。</a:t>
            </a:r>
            <a:endParaRPr lang="en-US" altLang="zh-TW" sz="1200" kern="0" dirty="0">
              <a:solidFill>
                <a:srgbClr val="FF0000"/>
              </a:solidFill>
              <a:latin typeface="標楷體" panose="03000509000000000000" pitchFamily="65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97193" y="5691182"/>
            <a:ext cx="8735661" cy="980570"/>
            <a:chOff x="83820" y="5968964"/>
            <a:chExt cx="8735661" cy="980570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1331640" y="6017563"/>
              <a:ext cx="7487841" cy="931971"/>
            </a:xfrm>
            <a:prstGeom prst="roundRect">
              <a:avLst>
                <a:gd name="adj" fmla="val 19449"/>
              </a:avLst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  <a:effectLst>
              <a:prstShdw prst="shdw17" dist="17961" dir="2700000">
                <a:srgbClr val="CFDBFD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marL="522288" lvl="1" indent="1588" defTabSz="969963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Wingdings" pitchFamily="2" charset="2"/>
                <a:buNone/>
                <a:defRPr/>
              </a:pPr>
              <a:endParaRPr kumimoji="1"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83820" y="5968964"/>
              <a:ext cx="1247820" cy="916420"/>
            </a:xfrm>
            <a:custGeom>
              <a:avLst/>
              <a:gdLst>
                <a:gd name="G0" fmla="+- 6042 0 0"/>
                <a:gd name="G1" fmla="+- 3538 0 0"/>
                <a:gd name="G2" fmla="+- 21600 0 3538"/>
                <a:gd name="G3" fmla="+- 10800 0 3538"/>
                <a:gd name="G4" fmla="+- 21600 0 6042"/>
                <a:gd name="G5" fmla="*/ G4 G3 10800"/>
                <a:gd name="G6" fmla="+- 21600 0 G5"/>
                <a:gd name="T0" fmla="*/ 6042 w 21600"/>
                <a:gd name="T1" fmla="*/ 0 h 21600"/>
                <a:gd name="T2" fmla="*/ 0 w 21600"/>
                <a:gd name="T3" fmla="*/ 10800 h 21600"/>
                <a:gd name="T4" fmla="*/ 6042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042" y="0"/>
                  </a:moveTo>
                  <a:lnTo>
                    <a:pt x="6042" y="3538"/>
                  </a:lnTo>
                  <a:lnTo>
                    <a:pt x="3375" y="3538"/>
                  </a:lnTo>
                  <a:lnTo>
                    <a:pt x="3375" y="18062"/>
                  </a:lnTo>
                  <a:lnTo>
                    <a:pt x="6042" y="18062"/>
                  </a:lnTo>
                  <a:lnTo>
                    <a:pt x="6042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3538"/>
                  </a:moveTo>
                  <a:lnTo>
                    <a:pt x="1350" y="18062"/>
                  </a:lnTo>
                  <a:lnTo>
                    <a:pt x="2700" y="18062"/>
                  </a:lnTo>
                  <a:lnTo>
                    <a:pt x="2700" y="3538"/>
                  </a:lnTo>
                  <a:close/>
                </a:path>
                <a:path w="21600" h="21600">
                  <a:moveTo>
                    <a:pt x="0" y="3538"/>
                  </a:moveTo>
                  <a:lnTo>
                    <a:pt x="0" y="18062"/>
                  </a:lnTo>
                  <a:lnTo>
                    <a:pt x="675" y="18062"/>
                  </a:lnTo>
                  <a:lnTo>
                    <a:pt x="675" y="3538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FDBFD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Wingdings" pitchFamily="2" charset="2"/>
                <a:buNone/>
                <a:defRPr/>
              </a:pPr>
              <a:r>
                <a:rPr kumimoji="1" lang="zh-TW" altLang="en-US" sz="2000" b="1" kern="0" dirty="0">
                  <a:solidFill>
                    <a:sysClr val="windowText" lastClr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itchFamily="34" charset="0"/>
                </a:rPr>
                <a:t>複製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Wingdings" pitchFamily="2" charset="2"/>
                <a:buNone/>
                <a:defRPr/>
              </a:pPr>
              <a:r>
                <a:rPr kumimoji="1" lang="zh-TW" altLang="en-US" sz="2000" b="1" kern="0" dirty="0">
                  <a:solidFill>
                    <a:sysClr val="windowText" lastClr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itchFamily="34" charset="0"/>
                </a:rPr>
                <a:t>擴散</a:t>
              </a: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45321" y="1072373"/>
            <a:ext cx="9112052" cy="3220723"/>
            <a:chOff x="31948" y="1641081"/>
            <a:chExt cx="9112052" cy="3220723"/>
          </a:xfrm>
        </p:grpSpPr>
        <p:grpSp>
          <p:nvGrpSpPr>
            <p:cNvPr id="12" name="群組 11"/>
            <p:cNvGrpSpPr/>
            <p:nvPr/>
          </p:nvGrpSpPr>
          <p:grpSpPr>
            <a:xfrm>
              <a:off x="31948" y="1641081"/>
              <a:ext cx="9112052" cy="3151609"/>
              <a:chOff x="80426" y="3108178"/>
              <a:chExt cx="9112052" cy="2913110"/>
            </a:xfrm>
          </p:grpSpPr>
          <p:sp>
            <p:nvSpPr>
              <p:cNvPr id="14" name="圓角矩形 13"/>
              <p:cNvSpPr/>
              <p:nvPr/>
            </p:nvSpPr>
            <p:spPr>
              <a:xfrm>
                <a:off x="80426" y="3108178"/>
                <a:ext cx="9112052" cy="291310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38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86759" y="3430381"/>
                <a:ext cx="4294177" cy="2590905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38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6" name="流程圖: 替代處理程序 74"/>
              <p:cNvSpPr/>
              <p:nvPr/>
            </p:nvSpPr>
            <p:spPr>
              <a:xfrm>
                <a:off x="400716" y="3172062"/>
                <a:ext cx="3571690" cy="435480"/>
              </a:xfrm>
              <a:prstGeom prst="flowChartAlternateProcess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820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本案計畫範疇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493277" y="3430382"/>
                <a:ext cx="4686860" cy="2590906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38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8" name="流程圖: 替代處理程序 75"/>
              <p:cNvSpPr/>
              <p:nvPr/>
            </p:nvSpPr>
            <p:spPr>
              <a:xfrm>
                <a:off x="5153074" y="3172062"/>
                <a:ext cx="3427844" cy="435480"/>
              </a:xfrm>
              <a:prstGeom prst="flowChartAlternateProcess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820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本計畫資安架構圖</a:t>
                </a:r>
              </a:p>
            </p:txBody>
          </p:sp>
        </p:grpSp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659" y="2141038"/>
              <a:ext cx="4220038" cy="2720766"/>
            </a:xfrm>
            <a:prstGeom prst="rect">
              <a:avLst/>
            </a:prstGeom>
            <a:solidFill>
              <a:schemeClr val="bg1"/>
            </a:solidFill>
          </p:spPr>
        </p:pic>
      </p:grpSp>
      <p:graphicFrame>
        <p:nvGraphicFramePr>
          <p:cNvPr id="19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303578"/>
              </p:ext>
            </p:extLst>
          </p:nvPr>
        </p:nvGraphicFramePr>
        <p:xfrm>
          <a:off x="114577" y="4365104"/>
          <a:ext cx="8932230" cy="1317238"/>
        </p:xfrm>
        <a:graphic>
          <a:graphicData uri="http://schemas.openxmlformats.org/drawingml/2006/table">
            <a:tbl>
              <a:tblPr/>
              <a:tblGrid>
                <a:gridCol w="724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7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9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5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1284">
                  <a:extLst>
                    <a:ext uri="{9D8B030D-6E8A-4147-A177-3AD203B41FA5}">
                      <a16:colId xmlns:a16="http://schemas.microsoft.com/office/drawing/2014/main" val="176857724"/>
                    </a:ext>
                  </a:extLst>
                </a:gridCol>
                <a:gridCol w="889724">
                  <a:extLst>
                    <a:ext uri="{9D8B030D-6E8A-4147-A177-3AD203B41FA5}">
                      <a16:colId xmlns:a16="http://schemas.microsoft.com/office/drawing/2014/main" val="182922887"/>
                    </a:ext>
                  </a:extLst>
                </a:gridCol>
                <a:gridCol w="889724">
                  <a:extLst>
                    <a:ext uri="{9D8B030D-6E8A-4147-A177-3AD203B41FA5}">
                      <a16:colId xmlns:a16="http://schemas.microsoft.com/office/drawing/2014/main" val="2910225982"/>
                    </a:ext>
                  </a:extLst>
                </a:gridCol>
                <a:gridCol w="639189">
                  <a:extLst>
                    <a:ext uri="{9D8B030D-6E8A-4147-A177-3AD203B41FA5}">
                      <a16:colId xmlns:a16="http://schemas.microsoft.com/office/drawing/2014/main" val="1990483386"/>
                    </a:ext>
                  </a:extLst>
                </a:gridCol>
                <a:gridCol w="6188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8851">
                  <a:extLst>
                    <a:ext uri="{9D8B030D-6E8A-4147-A177-3AD203B41FA5}">
                      <a16:colId xmlns:a16="http://schemas.microsoft.com/office/drawing/2014/main" val="863122731"/>
                    </a:ext>
                  </a:extLst>
                </a:gridCol>
              </a:tblGrid>
              <a:tr h="465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en-US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生產時間</a:t>
                      </a: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下單採購</a:t>
                      </a: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組裝時間</a:t>
                      </a: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上下料時間</a:t>
                      </a:r>
                      <a:endParaRPr kumimoji="1" lang="en-US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(</a:t>
                      </a: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包含等待</a:t>
                      </a:r>
                      <a:r>
                        <a:rPr kumimoji="1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)</a:t>
                      </a:r>
                      <a:endParaRPr kumimoji="1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93131" marR="9313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品質良率</a:t>
                      </a:r>
                      <a:endParaRPr kumimoji="1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生產成本</a:t>
                      </a:r>
                      <a:endParaRPr lang="zh-TW" altLang="en-US" sz="1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Lead Time</a:t>
                      </a:r>
                      <a:endParaRPr kumimoji="1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整體設備效率</a:t>
                      </a: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供應鏈串家數</a:t>
                      </a: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結案後一年</a:t>
                      </a:r>
                      <a:r>
                        <a:rPr kumimoji="1" lang="en-US" alt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ROI</a:t>
                      </a:r>
                      <a:endParaRPr kumimoji="1" lang="zh-TW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2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導入前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</a:t>
                      </a:r>
                      <a:r>
                        <a:rPr kumimoji="1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</a:t>
                      </a:r>
                      <a:r>
                        <a:rPr kumimoji="1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</a:t>
                      </a:r>
                      <a:r>
                        <a:rPr kumimoji="1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秒</a:t>
                      </a: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/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人</a:t>
                      </a:r>
                    </a:p>
                  </a:txBody>
                  <a:tcPr marL="93131" marR="9313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oo%</a:t>
                      </a:r>
                      <a:endParaRPr kumimoji="1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千元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</a:t>
                      </a: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%</a:t>
                      </a:r>
                      <a:endParaRPr lang="zh-TW" altLang="en-US" sz="12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Ｏ家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30%</a:t>
                      </a:r>
                      <a:endParaRPr lang="zh-TW" altLang="en-US" sz="1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導入後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r>
                        <a:rPr lang="zh-TW" altLang="en-US" sz="1200" b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30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15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60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秒</a:t>
                      </a: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/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人</a:t>
                      </a:r>
                    </a:p>
                  </a:txBody>
                  <a:tcPr marL="93131" marR="9313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99%</a:t>
                      </a:r>
                      <a:endParaRPr kumimoji="1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150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千元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15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76.7%</a:t>
                      </a:r>
                      <a:endParaRPr kumimoji="1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3131" marR="93131" marT="45716" marB="4571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流程圖: 替代處理程序 75"/>
          <p:cNvSpPr/>
          <p:nvPr/>
        </p:nvSpPr>
        <p:spPr>
          <a:xfrm>
            <a:off x="49417" y="4293096"/>
            <a:ext cx="886048" cy="604437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2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預期效益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2724099" y="1787404"/>
            <a:ext cx="1638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此為範例，請依個案內容以圖示說明</a:t>
            </a:r>
          </a:p>
        </p:txBody>
      </p:sp>
      <p:sp>
        <p:nvSpPr>
          <p:cNvPr id="35" name="向右箭號 34"/>
          <p:cNvSpPr/>
          <p:nvPr/>
        </p:nvSpPr>
        <p:spPr>
          <a:xfrm rot="10800000">
            <a:off x="6660232" y="5792837"/>
            <a:ext cx="2378991" cy="1092546"/>
          </a:xfrm>
          <a:prstGeom prst="rightArrow">
            <a:avLst/>
          </a:prstGeom>
          <a:solidFill>
            <a:srgbClr val="F3BD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6909429" y="6024561"/>
            <a:ext cx="2184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請自行依照公司狀況修正，並請明確述明此計畫合作之供應鏈業者</a:t>
            </a:r>
            <a:endParaRPr lang="zh-TW" altLang="en-US" sz="12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8" name="表格 37"/>
          <p:cNvGraphicFramePr>
            <a:graphicFrameLocks noGrp="1"/>
          </p:cNvGraphicFramePr>
          <p:nvPr/>
        </p:nvGraphicFramePr>
        <p:xfrm>
          <a:off x="6995010" y="242673"/>
          <a:ext cx="1954749" cy="5220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07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</a:t>
                      </a:r>
                      <a:r>
                        <a:rPr lang="zh-TW" sz="10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總經費</a:t>
                      </a:r>
                      <a:endParaRPr 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申請</a:t>
                      </a:r>
                      <a:r>
                        <a:rPr lang="zh-TW" altLang="zh-TW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補助經費</a:t>
                      </a:r>
                      <a:endParaRPr lang="zh-TW" alt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551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XXXXX</a:t>
                      </a:r>
                      <a:r>
                        <a:rPr lang="zh-TW" altLang="en-US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千元</a:t>
                      </a:r>
                      <a:endParaRPr 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OOOOO</a:t>
                      </a:r>
                      <a:r>
                        <a:rPr lang="zh-TW" altLang="en-US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千元</a:t>
                      </a:r>
                      <a:endParaRPr 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0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60" y="2287807"/>
            <a:ext cx="38274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群組 4"/>
          <p:cNvGrpSpPr>
            <a:grpSpLocks/>
          </p:cNvGrpSpPr>
          <p:nvPr/>
        </p:nvGrpSpPr>
        <p:grpSpPr bwMode="auto">
          <a:xfrm>
            <a:off x="1187624" y="4039220"/>
            <a:ext cx="5572125" cy="469900"/>
            <a:chOff x="7136903" y="4824413"/>
            <a:chExt cx="5572001" cy="469073"/>
          </a:xfrm>
        </p:grpSpPr>
        <p:sp>
          <p:nvSpPr>
            <p:cNvPr id="54" name="圓角矩形圖說文字 53"/>
            <p:cNvSpPr/>
            <p:nvPr/>
          </p:nvSpPr>
          <p:spPr>
            <a:xfrm>
              <a:off x="7163890" y="4824413"/>
              <a:ext cx="5545014" cy="451642"/>
            </a:xfrm>
            <a:prstGeom prst="wedgeRoundRectCallout">
              <a:avLst>
                <a:gd name="adj1" fmla="val -21276"/>
                <a:gd name="adj2" fmla="val 96358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55" name="文字方塊 54"/>
            <p:cNvSpPr txBox="1">
              <a:spLocks noChangeArrowheads="1"/>
            </p:cNvSpPr>
            <p:nvPr/>
          </p:nvSpPr>
          <p:spPr bwMode="auto">
            <a:xfrm>
              <a:off x="7136903" y="4832337"/>
              <a:ext cx="5572001" cy="461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200" dirty="0"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預期效益除</a:t>
              </a:r>
              <a:r>
                <a:rPr lang="en-US" altLang="zh-TW" sz="12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LT</a:t>
              </a:r>
              <a:r>
                <a:rPr lang="zh-TW" altLang="en-US" sz="12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、</a:t>
              </a:r>
              <a:r>
                <a:rPr lang="en-US" altLang="zh-TW" sz="12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OEE</a:t>
              </a:r>
              <a:r>
                <a:rPr lang="zh-TW" altLang="en-US" sz="12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、供應鏈串流家數、</a:t>
              </a:r>
              <a:r>
                <a:rPr lang="en-US" altLang="zh-TW" sz="12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ROI</a:t>
              </a:r>
              <a:r>
                <a:rPr lang="zh-TW" altLang="en-US" sz="1200" dirty="0"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為必要項目外，須包含前頁面臨問題之前後數據比對，如欲改善良率，則請加入良率改善前後之數值</a:t>
              </a:r>
            </a:p>
          </p:txBody>
        </p:sp>
      </p:grpSp>
      <p:sp>
        <p:nvSpPr>
          <p:cNvPr id="56" name="流程圖: 替代處理程序 78"/>
          <p:cNvSpPr/>
          <p:nvPr/>
        </p:nvSpPr>
        <p:spPr>
          <a:xfrm>
            <a:off x="4886344" y="1917517"/>
            <a:ext cx="1692275" cy="347663"/>
          </a:xfrm>
          <a:prstGeom prst="flowChartAlternateProcess">
            <a:avLst/>
          </a:prstGeom>
          <a:solidFill>
            <a:srgbClr val="FFFFFF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defTabSz="912813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Tx/>
              <a:buNone/>
              <a:tabLst/>
              <a:defRPr/>
            </a:pPr>
            <a:r>
              <a:rPr kumimoji="0" lang="zh-TW" alt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資安</a:t>
            </a:r>
            <a:r>
              <a:rPr kumimoji="0" lang="en-US" altLang="zh-TW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SI:OO</a:t>
            </a:r>
            <a:r>
              <a:rPr kumimoji="0" lang="zh-TW" alt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科技</a:t>
            </a:r>
            <a:endParaRPr kumimoji="0" lang="en-US" altLang="zh-TW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7" name="矩形: 圓角 24">
            <a:extLst>
              <a:ext uri="{FF2B5EF4-FFF2-40B4-BE49-F238E27FC236}">
                <a16:creationId xmlns:a16="http://schemas.microsoft.com/office/drawing/2014/main" id="{F5C13559-5A53-4E2A-AABC-F14D37CF795C}"/>
              </a:ext>
            </a:extLst>
          </p:cNvPr>
          <p:cNvSpPr/>
          <p:nvPr/>
        </p:nvSpPr>
        <p:spPr>
          <a:xfrm>
            <a:off x="10529888" y="1754188"/>
            <a:ext cx="539750" cy="1439862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弱點掃描機制</a:t>
            </a:r>
          </a:p>
        </p:txBody>
      </p:sp>
      <p:sp>
        <p:nvSpPr>
          <p:cNvPr id="58" name="矩形: 圓角 8">
            <a:extLst>
              <a:ext uri="{FF2B5EF4-FFF2-40B4-BE49-F238E27FC236}">
                <a16:creationId xmlns:a16="http://schemas.microsoft.com/office/drawing/2014/main" id="{38B8D823-297F-4A7E-80D9-99A9E5F6C441}"/>
              </a:ext>
            </a:extLst>
          </p:cNvPr>
          <p:cNvSpPr/>
          <p:nvPr/>
        </p:nvSpPr>
        <p:spPr>
          <a:xfrm>
            <a:off x="9871075" y="3656013"/>
            <a:ext cx="5502275" cy="285750"/>
          </a:xfrm>
          <a:prstGeom prst="roundRect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教育訓練與宣導</a:t>
            </a:r>
          </a:p>
        </p:txBody>
      </p:sp>
      <p:sp>
        <p:nvSpPr>
          <p:cNvPr id="59" name="矩形: 圓角 9">
            <a:extLst>
              <a:ext uri="{FF2B5EF4-FFF2-40B4-BE49-F238E27FC236}">
                <a16:creationId xmlns:a16="http://schemas.microsoft.com/office/drawing/2014/main" id="{3EBCE4D1-305B-4923-B9CF-3B8A233BD67B}"/>
              </a:ext>
            </a:extLst>
          </p:cNvPr>
          <p:cNvSpPr/>
          <p:nvPr/>
        </p:nvSpPr>
        <p:spPr>
          <a:xfrm>
            <a:off x="9871075" y="3330575"/>
            <a:ext cx="5502275" cy="285750"/>
          </a:xfrm>
          <a:prstGeom prst="roundRect">
            <a:avLst/>
          </a:prstGeom>
          <a:solidFill>
            <a:srgbClr val="9BBB59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資訊安全監控</a:t>
            </a:r>
          </a:p>
        </p:txBody>
      </p:sp>
      <p:sp>
        <p:nvSpPr>
          <p:cNvPr id="60" name="矩形: 圓角 15">
            <a:extLst>
              <a:ext uri="{FF2B5EF4-FFF2-40B4-BE49-F238E27FC236}">
                <a16:creationId xmlns:a16="http://schemas.microsoft.com/office/drawing/2014/main" id="{727F305B-C24B-466D-9DFE-4E56B4159A6D}"/>
              </a:ext>
            </a:extLst>
          </p:cNvPr>
          <p:cNvSpPr/>
          <p:nvPr/>
        </p:nvSpPr>
        <p:spPr>
          <a:xfrm>
            <a:off x="9829800" y="1162050"/>
            <a:ext cx="1982788" cy="46355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企業網路層</a:t>
            </a:r>
          </a:p>
        </p:txBody>
      </p:sp>
      <p:sp>
        <p:nvSpPr>
          <p:cNvPr id="61" name="矩形: 圓角 16">
            <a:extLst>
              <a:ext uri="{FF2B5EF4-FFF2-40B4-BE49-F238E27FC236}">
                <a16:creationId xmlns:a16="http://schemas.microsoft.com/office/drawing/2014/main" id="{A3243E83-E09A-4C89-B534-0262AC51E827}"/>
              </a:ext>
            </a:extLst>
          </p:cNvPr>
          <p:cNvSpPr/>
          <p:nvPr/>
        </p:nvSpPr>
        <p:spPr>
          <a:xfrm>
            <a:off x="11917363" y="1158875"/>
            <a:ext cx="1982787" cy="476250"/>
          </a:xfrm>
          <a:prstGeom prst="roundRect">
            <a:avLst/>
          </a:prstGeom>
          <a:solidFill>
            <a:srgbClr val="4BACC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監控與管理層</a:t>
            </a:r>
          </a:p>
        </p:txBody>
      </p:sp>
      <p:sp>
        <p:nvSpPr>
          <p:cNvPr id="62" name="矩形: 圓角 17">
            <a:extLst>
              <a:ext uri="{FF2B5EF4-FFF2-40B4-BE49-F238E27FC236}">
                <a16:creationId xmlns:a16="http://schemas.microsoft.com/office/drawing/2014/main" id="{71D5BE18-3C2A-4DD4-A863-C28546C3F113}"/>
              </a:ext>
            </a:extLst>
          </p:cNvPr>
          <p:cNvSpPr/>
          <p:nvPr/>
        </p:nvSpPr>
        <p:spPr>
          <a:xfrm>
            <a:off x="14077950" y="1158875"/>
            <a:ext cx="1150938" cy="476250"/>
          </a:xfrm>
          <a:prstGeom prst="roundRect">
            <a:avLst/>
          </a:prstGeom>
          <a:solidFill>
            <a:srgbClr val="8064A2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其他資安要求</a:t>
            </a:r>
          </a:p>
        </p:txBody>
      </p:sp>
      <p:sp>
        <p:nvSpPr>
          <p:cNvPr id="63" name="矩形: 圓角 19">
            <a:extLst>
              <a:ext uri="{FF2B5EF4-FFF2-40B4-BE49-F238E27FC236}">
                <a16:creationId xmlns:a16="http://schemas.microsoft.com/office/drawing/2014/main" id="{4F4F7F61-F695-427E-A4DC-404A5336394A}"/>
              </a:ext>
            </a:extLst>
          </p:cNvPr>
          <p:cNvSpPr/>
          <p:nvPr/>
        </p:nvSpPr>
        <p:spPr>
          <a:xfrm>
            <a:off x="9871075" y="1739900"/>
            <a:ext cx="539750" cy="1439863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TW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USB </a:t>
            </a:r>
            <a:r>
              <a:rPr lang="zh-TW" altLang="en-US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裝置管理掃描</a:t>
            </a:r>
          </a:p>
        </p:txBody>
      </p:sp>
      <p:sp>
        <p:nvSpPr>
          <p:cNvPr id="64" name="矩形: 圓角 22">
            <a:extLst>
              <a:ext uri="{FF2B5EF4-FFF2-40B4-BE49-F238E27FC236}">
                <a16:creationId xmlns:a16="http://schemas.microsoft.com/office/drawing/2014/main" id="{EF41FEE5-9504-4568-9B0F-2545DACA0E00}"/>
              </a:ext>
            </a:extLst>
          </p:cNvPr>
          <p:cNvSpPr/>
          <p:nvPr/>
        </p:nvSpPr>
        <p:spPr>
          <a:xfrm>
            <a:off x="11199813" y="1739900"/>
            <a:ext cx="606425" cy="1439863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建立日誌</a:t>
            </a:r>
            <a:endParaRPr lang="en-US" altLang="zh-TW" sz="1200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endParaRPr lang="en-US" altLang="zh-TW" sz="1200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稽核機制</a:t>
            </a:r>
          </a:p>
        </p:txBody>
      </p:sp>
      <p:sp>
        <p:nvSpPr>
          <p:cNvPr id="65" name="矩形: 圓角 23">
            <a:extLst>
              <a:ext uri="{FF2B5EF4-FFF2-40B4-BE49-F238E27FC236}">
                <a16:creationId xmlns:a16="http://schemas.microsoft.com/office/drawing/2014/main" id="{0DA311B7-429F-432E-A486-2B78B8CB6525}"/>
              </a:ext>
            </a:extLst>
          </p:cNvPr>
          <p:cNvSpPr/>
          <p:nvPr/>
        </p:nvSpPr>
        <p:spPr>
          <a:xfrm>
            <a:off x="14011275" y="1739900"/>
            <a:ext cx="619125" cy="1439863"/>
          </a:xfrm>
          <a:prstGeom prst="roundRect">
            <a:avLst/>
          </a:prstGeom>
          <a:solidFill>
            <a:srgbClr val="8064A2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資料分級管理</a:t>
            </a:r>
          </a:p>
        </p:txBody>
      </p:sp>
      <p:sp>
        <p:nvSpPr>
          <p:cNvPr id="66" name="矩形: 圓角 25">
            <a:extLst>
              <a:ext uri="{FF2B5EF4-FFF2-40B4-BE49-F238E27FC236}">
                <a16:creationId xmlns:a16="http://schemas.microsoft.com/office/drawing/2014/main" id="{3F09BC18-C129-4333-8E4C-A638EF538C23}"/>
              </a:ext>
            </a:extLst>
          </p:cNvPr>
          <p:cNvSpPr/>
          <p:nvPr/>
        </p:nvSpPr>
        <p:spPr>
          <a:xfrm>
            <a:off x="11917363" y="1766888"/>
            <a:ext cx="588962" cy="1441450"/>
          </a:xfrm>
          <a:prstGeom prst="roundRect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主機安裝資訊安全防護軟體</a:t>
            </a:r>
          </a:p>
        </p:txBody>
      </p:sp>
      <p:sp>
        <p:nvSpPr>
          <p:cNvPr id="67" name="矩形: 圓角 26">
            <a:extLst>
              <a:ext uri="{FF2B5EF4-FFF2-40B4-BE49-F238E27FC236}">
                <a16:creationId xmlns:a16="http://schemas.microsoft.com/office/drawing/2014/main" id="{8D70BFA2-54A0-4CF1-8220-0109D7D33A18}"/>
              </a:ext>
            </a:extLst>
          </p:cNvPr>
          <p:cNvSpPr/>
          <p:nvPr/>
        </p:nvSpPr>
        <p:spPr>
          <a:xfrm>
            <a:off x="13241338" y="1739900"/>
            <a:ext cx="588962" cy="1439863"/>
          </a:xfrm>
          <a:prstGeom prst="roundRect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作業系統控管</a:t>
            </a:r>
            <a:endParaRPr lang="en-US" altLang="zh-TW" sz="1200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執行程式白名單</a:t>
            </a:r>
          </a:p>
        </p:txBody>
      </p:sp>
      <p:sp>
        <p:nvSpPr>
          <p:cNvPr id="68" name="矩形: 圓角 27">
            <a:extLst>
              <a:ext uri="{FF2B5EF4-FFF2-40B4-BE49-F238E27FC236}">
                <a16:creationId xmlns:a16="http://schemas.microsoft.com/office/drawing/2014/main" id="{8123F29B-C600-477C-B7F3-04C6ED7C6F04}"/>
              </a:ext>
            </a:extLst>
          </p:cNvPr>
          <p:cNvSpPr/>
          <p:nvPr/>
        </p:nvSpPr>
        <p:spPr>
          <a:xfrm>
            <a:off x="12552363" y="1771650"/>
            <a:ext cx="615950" cy="1439863"/>
          </a:xfrm>
          <a:prstGeom prst="roundRect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軟</a:t>
            </a:r>
            <a:r>
              <a:rPr lang="en-US" altLang="zh-TW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韌體安全更新機制</a:t>
            </a:r>
          </a:p>
        </p:txBody>
      </p:sp>
      <p:sp>
        <p:nvSpPr>
          <p:cNvPr id="69" name="矩形: 圓角 28">
            <a:extLst>
              <a:ext uri="{FF2B5EF4-FFF2-40B4-BE49-F238E27FC236}">
                <a16:creationId xmlns:a16="http://schemas.microsoft.com/office/drawing/2014/main" id="{975D65CD-C418-4865-BC3E-5072EF340630}"/>
              </a:ext>
            </a:extLst>
          </p:cNvPr>
          <p:cNvSpPr/>
          <p:nvPr/>
        </p:nvSpPr>
        <p:spPr>
          <a:xfrm>
            <a:off x="14727238" y="1754188"/>
            <a:ext cx="646112" cy="1439862"/>
          </a:xfrm>
          <a:prstGeom prst="roundRect">
            <a:avLst/>
          </a:prstGeom>
          <a:solidFill>
            <a:srgbClr val="8064A2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1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建立密碼管理機制</a:t>
            </a:r>
          </a:p>
        </p:txBody>
      </p:sp>
    </p:spTree>
    <p:extLst>
      <p:ext uri="{BB962C8B-B14F-4D97-AF65-F5344CB8AC3E}">
        <p14:creationId xmlns:p14="http://schemas.microsoft.com/office/powerpoint/2010/main" val="1750186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計畫簡介</a:t>
            </a:r>
            <a:endParaRPr lang="zh-TW" altLang="en-US" sz="40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43507" y="1783975"/>
          <a:ext cx="8856985" cy="4756920"/>
        </p:xfrm>
        <a:graphic>
          <a:graphicData uri="http://schemas.openxmlformats.org/drawingml/2006/table">
            <a:tbl>
              <a:tblPr/>
              <a:tblGrid>
                <a:gridCol w="1799075">
                  <a:extLst>
                    <a:ext uri="{9D8B030D-6E8A-4147-A177-3AD203B41FA5}">
                      <a16:colId xmlns:a16="http://schemas.microsoft.com/office/drawing/2014/main" val="62011550"/>
                    </a:ext>
                  </a:extLst>
                </a:gridCol>
                <a:gridCol w="989516">
                  <a:extLst>
                    <a:ext uri="{9D8B030D-6E8A-4147-A177-3AD203B41FA5}">
                      <a16:colId xmlns:a16="http://schemas.microsoft.com/office/drawing/2014/main" val="305233605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40079741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41988172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68439094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754781233"/>
                    </a:ext>
                  </a:extLst>
                </a:gridCol>
                <a:gridCol w="1459882">
                  <a:extLst>
                    <a:ext uri="{9D8B030D-6E8A-4147-A177-3AD203B41FA5}">
                      <a16:colId xmlns:a16="http://schemas.microsoft.com/office/drawing/2014/main" val="3100373167"/>
                    </a:ext>
                  </a:extLst>
                </a:gridCol>
              </a:tblGrid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spc="10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</a:t>
                      </a:r>
                      <a:r>
                        <a:rPr lang="zh-TW" sz="16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目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spc="1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718902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本計畫供應鏈合作業者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上游：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合作項目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合作項目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)…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共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下游：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合作項目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合作項目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)…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共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884223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與供應鏈業者之串接方式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483052"/>
                  </a:ext>
                </a:extLst>
              </a:tr>
              <a:tr h="572770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智慧機械元素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元素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元素</a:t>
                      </a:r>
                      <a:r>
                        <a:rPr lang="en-US" sz="16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sz="16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753747"/>
                  </a:ext>
                </a:extLst>
              </a:tr>
              <a:tr h="24511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元素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元素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84702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人工智慧演算法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機器學習：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深度學習：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111804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本計畫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AI</a:t>
                      </a: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應用點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■</a:t>
                      </a: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機台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保養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□品質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管理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□供需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預測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□製程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1600" b="1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管理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□研發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1600" b="1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管理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□其他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: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____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545381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演算法</a:t>
                      </a:r>
                      <a:endParaRPr lang="zh-TW" sz="1600" b="1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EX.GA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646203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欲解決問題點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□排程管理不佳 □達交率不佳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□庫存管理不良 □供應鏈串流不易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endParaRPr lang="zh-TW" altLang="zh-TW" sz="160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□品質管理不佳 □研發管理薄弱□追溯管理不善 □人力短缺</a:t>
                      </a:r>
                      <a:endParaRPr lang="zh-TW" altLang="zh-TW" sz="160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□銷售需求預測不易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□資訊安全程度低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□其他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:_______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497784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  <a:sym typeface="Times New Roman" panose="02020603050405020304" pitchFamily="18" charset="0"/>
                        </a:rPr>
                        <a:t>建置規劃成果</a:t>
                      </a:r>
                      <a:endParaRPr lang="zh-TW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91436" marR="91436" marT="45724" marB="45724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  <a:sym typeface="Times New Roman" panose="02020603050405020304" pitchFamily="18" charset="0"/>
                        </a:rPr>
                        <a:t>建置成果：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  <a:sym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  <a:sym typeface="Times New Roman" panose="02020603050405020304" pitchFamily="18" charset="0"/>
                        </a:rPr>
                        <a:t>請以條列式簡要說明，請對應上述欲解決問題點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  <a:sym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  <a:sym typeface="Times New Roman" panose="02020603050405020304" pitchFamily="18" charset="0"/>
                        </a:rPr>
                        <a:t>EX.</a:t>
                      </a: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  <a:sym typeface="Times New Roman" panose="02020603050405020304" pitchFamily="18" charset="0"/>
                        </a:rPr>
                        <a:t>欲解決問題點→品質管理不佳；建置成果→製程品質關聯分析</a:t>
                      </a:r>
                    </a:p>
                  </a:txBody>
                  <a:tcPr marL="91436" marR="91436" marT="45724" marB="45724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263930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43408-B5FC-4643-8740-4B3D1EA5A6C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6" name="群組 4"/>
          <p:cNvGrpSpPr>
            <a:grpSpLocks/>
          </p:cNvGrpSpPr>
          <p:nvPr/>
        </p:nvGrpSpPr>
        <p:grpSpPr bwMode="auto">
          <a:xfrm>
            <a:off x="539552" y="5469319"/>
            <a:ext cx="3083241" cy="461665"/>
            <a:chOff x="-4030910" y="5927053"/>
            <a:chExt cx="3083242" cy="558931"/>
          </a:xfrm>
        </p:grpSpPr>
        <p:sp>
          <p:nvSpPr>
            <p:cNvPr id="8" name="圓角矩形圖說文字 7"/>
            <p:cNvSpPr/>
            <p:nvPr/>
          </p:nvSpPr>
          <p:spPr>
            <a:xfrm rot="10800000">
              <a:off x="-4030910" y="5927053"/>
              <a:ext cx="3011488" cy="555448"/>
            </a:xfrm>
            <a:prstGeom prst="wedgeRoundRectCallout">
              <a:avLst>
                <a:gd name="adj1" fmla="val -21276"/>
                <a:gd name="adj2" fmla="val 96358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" name="文字方塊 20"/>
            <p:cNvSpPr txBox="1">
              <a:spLocks noChangeArrowheads="1"/>
            </p:cNvSpPr>
            <p:nvPr/>
          </p:nvSpPr>
          <p:spPr bwMode="auto">
            <a:xfrm>
              <a:off x="-3965506" y="5927053"/>
              <a:ext cx="3017838" cy="55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此為範例，請依個案勾選之</a:t>
              </a:r>
              <a:r>
                <a:rPr lang="en-US" altLang="zh-TW" sz="12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AI</a:t>
              </a:r>
              <a:r>
                <a:rPr lang="zh-TW" altLang="en-US" sz="12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應用點，填寫相關應用演算法</a:t>
              </a:r>
              <a:endPara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全字庫正楷體" pitchFamily="66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4173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壹、公司簡介</a:t>
            </a:r>
            <a:endParaRPr lang="zh-TW" altLang="en-US" sz="40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23528" y="4632042"/>
          <a:ext cx="8216900" cy="885190"/>
        </p:xfrm>
        <a:graphic>
          <a:graphicData uri="http://schemas.openxmlformats.org/drawingml/2006/table">
            <a:tbl>
              <a:tblPr/>
              <a:tblGrid>
                <a:gridCol w="1866900">
                  <a:extLst>
                    <a:ext uri="{9D8B030D-6E8A-4147-A177-3AD203B41FA5}">
                      <a16:colId xmlns:a16="http://schemas.microsoft.com/office/drawing/2014/main" val="1620645433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93611382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89474504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868562070"/>
                    </a:ext>
                  </a:extLst>
                </a:gridCol>
              </a:tblGrid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產品項目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339709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029149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營業額合計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71545"/>
                  </a:ext>
                </a:extLst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226368" y="1210512"/>
            <a:ext cx="8061822" cy="340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○○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公司基本資料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聯合申請公司請自行新增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zh-TW" sz="2000" dirty="0">
              <a:latin typeface="Times New Roman" panose="02020603050405020304" pitchFamily="18" charset="0"/>
              <a:ea typeface="細明體" panose="02020509000000000000" pitchFamily="49" charset="-120"/>
            </a:endParaRP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創立日期：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________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年實收資本額：新台幣       仟元 </a:t>
            </a: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員工人數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執行本計畫之人數：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/ 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四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上市上櫃狀況：□上市　□上櫃　□公開發行　□非公開發行</a:t>
            </a: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五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公司產業地位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六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營業項目：</a:t>
            </a: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七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主要客戶：</a:t>
            </a: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八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產業領域別：</a:t>
            </a: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九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關鍵技術能力：</a:t>
            </a: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近三年營業額：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6415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壹、公司簡介</a:t>
            </a:r>
            <a:endParaRPr lang="zh-TW" altLang="en-US" sz="4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82352" y="1124744"/>
            <a:ext cx="8579296" cy="307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3556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十一</a:t>
            </a:r>
            <a:r>
              <a:rPr kumimoji="0" lang="en-US" altLang="zh-TW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)</a:t>
            </a:r>
            <a:r>
              <a:rPr kumimoji="0" lang="zh-TW" alt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近</a:t>
            </a:r>
            <a:r>
              <a:rPr kumimoji="0" lang="en-US" altLang="zh-TW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3</a:t>
            </a:r>
            <a:r>
              <a:rPr kumimoji="0" lang="zh-TW" alt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年申請其他政府計畫說明</a:t>
            </a:r>
            <a:endParaRPr kumimoji="0" lang="en-US" altLang="zh-TW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  <a:p>
            <a:pPr marR="0" lvl="1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1.</a:t>
            </a:r>
            <a:r>
              <a:rPr kumimoji="0" lang="zh-TW" altLang="zh-TW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曾經參與政府相關研發計畫之實績</a:t>
            </a:r>
            <a:endParaRPr kumimoji="0" lang="en-US" altLang="zh-TW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近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3</a:t>
            </a:r>
            <a:r>
              <a:rPr kumimoji="0" lang="zh-TW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年曾經參與之下列計畫並經核定通過：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  <a:p>
            <a:pPr lvl="1">
              <a:lnSpc>
                <a:spcPts val="2600"/>
              </a:lnSpc>
              <a:defRPr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A.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產業升級創新平台輔導計畫、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B.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主導性新產品開發計畫、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C.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創新應用服務研發計畫、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D.A+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企業創新淬煉計畫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或原業界開發產業技術計畫及創新科技應用與服務計畫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E.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其他研發計畫等（請說明計畫類型，如：小型企業創新研發計畫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(SBIR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計畫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、新傳四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協助傳統產業技術開發計畫、科學工業園區創新技術研究發展計畫、新聞局、文建會、農委會或其他政府單位補助計畫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…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）。</a:t>
            </a:r>
            <a:endParaRPr lang="zh-TW" altLang="en-US" sz="2000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79512" y="384446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屬聯合申請者請分開表列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43408-B5FC-4643-8740-4B3D1EA5A6C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57201" y="4437112"/>
          <a:ext cx="8229599" cy="12484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1565270">
                  <a:extLst>
                    <a:ext uri="{9D8B030D-6E8A-4147-A177-3AD203B41FA5}">
                      <a16:colId xmlns:a16="http://schemas.microsoft.com/office/drawing/2014/main" val="157832310"/>
                    </a:ext>
                  </a:extLst>
                </a:gridCol>
                <a:gridCol w="1183416">
                  <a:extLst>
                    <a:ext uri="{9D8B030D-6E8A-4147-A177-3AD203B41FA5}">
                      <a16:colId xmlns:a16="http://schemas.microsoft.com/office/drawing/2014/main" val="1954934141"/>
                    </a:ext>
                  </a:extLst>
                </a:gridCol>
                <a:gridCol w="712683">
                  <a:extLst>
                    <a:ext uri="{9D8B030D-6E8A-4147-A177-3AD203B41FA5}">
                      <a16:colId xmlns:a16="http://schemas.microsoft.com/office/drawing/2014/main" val="3383652853"/>
                    </a:ext>
                  </a:extLst>
                </a:gridCol>
                <a:gridCol w="1497787">
                  <a:extLst>
                    <a:ext uri="{9D8B030D-6E8A-4147-A177-3AD203B41FA5}">
                      <a16:colId xmlns:a16="http://schemas.microsoft.com/office/drawing/2014/main" val="2006988160"/>
                    </a:ext>
                  </a:extLst>
                </a:gridCol>
                <a:gridCol w="1436888">
                  <a:extLst>
                    <a:ext uri="{9D8B030D-6E8A-4147-A177-3AD203B41FA5}">
                      <a16:colId xmlns:a16="http://schemas.microsoft.com/office/drawing/2014/main" val="2457070989"/>
                    </a:ext>
                  </a:extLst>
                </a:gridCol>
                <a:gridCol w="1833555">
                  <a:extLst>
                    <a:ext uri="{9D8B030D-6E8A-4147-A177-3AD203B41FA5}">
                      <a16:colId xmlns:a16="http://schemas.microsoft.com/office/drawing/2014/main" val="2063436225"/>
                    </a:ext>
                  </a:extLst>
                </a:gridCol>
              </a:tblGrid>
              <a:tr h="304965"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計畫類別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</a:t>
                      </a:r>
                      <a:r>
                        <a:rPr lang="en-US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A.B.C.D.E</a:t>
                      </a:r>
                      <a:r>
                        <a:rPr lang="zh-TW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計畫名稱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執</a:t>
                      </a:r>
                      <a:r>
                        <a:rPr lang="en-US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zh-TW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期　間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核定計畫經費（千元）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計畫執行效益（請具體說明計畫執行前後之差異與效益）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824595"/>
                  </a:ext>
                </a:extLst>
              </a:tr>
              <a:tr h="3335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計畫總經費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補助經費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384407"/>
                  </a:ext>
                </a:extLst>
              </a:tr>
              <a:tr h="30496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5341243"/>
                  </a:ext>
                </a:extLst>
              </a:tr>
              <a:tr h="30496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481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947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壹、公司簡介</a:t>
            </a:r>
            <a:endParaRPr lang="zh-TW" altLang="en-US" sz="4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82352" y="1124744"/>
            <a:ext cx="8579296" cy="73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55600">
              <a:lnSpc>
                <a:spcPts val="2600"/>
              </a:lnSpc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十一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近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年申請其他政府計畫說明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 algn="just" eaLnBrk="0">
              <a:lnSpc>
                <a:spcPts val="2600"/>
              </a:lnSpc>
              <a:buFont typeface="+mj-lt"/>
              <a:buAutoNum type="arabicPeriod" startAt="2"/>
            </a:pP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目前申請中之計畫</a:t>
            </a:r>
            <a:endParaRPr lang="zh-TW" altLang="zh-TW" sz="20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015989" y="2420888"/>
          <a:ext cx="7112022" cy="1195063"/>
        </p:xfrm>
        <a:graphic>
          <a:graphicData uri="http://schemas.openxmlformats.org/drawingml/2006/table">
            <a:tbl>
              <a:tblPr/>
              <a:tblGrid>
                <a:gridCol w="406542">
                  <a:extLst>
                    <a:ext uri="{9D8B030D-6E8A-4147-A177-3AD203B41FA5}">
                      <a16:colId xmlns:a16="http://schemas.microsoft.com/office/drawing/2014/main" val="1633714855"/>
                    </a:ext>
                  </a:extLst>
                </a:gridCol>
                <a:gridCol w="1117580">
                  <a:extLst>
                    <a:ext uri="{9D8B030D-6E8A-4147-A177-3AD203B41FA5}">
                      <a16:colId xmlns:a16="http://schemas.microsoft.com/office/drawing/2014/main" val="4095134226"/>
                    </a:ext>
                  </a:extLst>
                </a:gridCol>
                <a:gridCol w="1117580">
                  <a:extLst>
                    <a:ext uri="{9D8B030D-6E8A-4147-A177-3AD203B41FA5}">
                      <a16:colId xmlns:a16="http://schemas.microsoft.com/office/drawing/2014/main" val="3651809027"/>
                    </a:ext>
                  </a:extLst>
                </a:gridCol>
                <a:gridCol w="1117580">
                  <a:extLst>
                    <a:ext uri="{9D8B030D-6E8A-4147-A177-3AD203B41FA5}">
                      <a16:colId xmlns:a16="http://schemas.microsoft.com/office/drawing/2014/main" val="2535942381"/>
                    </a:ext>
                  </a:extLst>
                </a:gridCol>
                <a:gridCol w="1117580">
                  <a:extLst>
                    <a:ext uri="{9D8B030D-6E8A-4147-A177-3AD203B41FA5}">
                      <a16:colId xmlns:a16="http://schemas.microsoft.com/office/drawing/2014/main" val="3799609217"/>
                    </a:ext>
                  </a:extLst>
                </a:gridCol>
                <a:gridCol w="1117580">
                  <a:extLst>
                    <a:ext uri="{9D8B030D-6E8A-4147-A177-3AD203B41FA5}">
                      <a16:colId xmlns:a16="http://schemas.microsoft.com/office/drawing/2014/main" val="3930645893"/>
                    </a:ext>
                  </a:extLst>
                </a:gridCol>
                <a:gridCol w="1117580">
                  <a:extLst>
                    <a:ext uri="{9D8B030D-6E8A-4147-A177-3AD203B41FA5}">
                      <a16:colId xmlns:a16="http://schemas.microsoft.com/office/drawing/2014/main" val="1338883453"/>
                    </a:ext>
                  </a:extLst>
                </a:gridCol>
              </a:tblGrid>
              <a:tr h="738593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No.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申請日期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補助機關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計畫名稱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執行期間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申請補助款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申請總經費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540007"/>
                  </a:ext>
                </a:extLst>
              </a:tr>
              <a:tr h="228235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610112"/>
                  </a:ext>
                </a:extLst>
              </a:tr>
              <a:tr h="228235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17752" marR="17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330218"/>
                  </a:ext>
                </a:extLst>
              </a:tr>
            </a:tbl>
          </a:graphicData>
        </a:graphic>
      </p:graphicFrame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020272" y="1943459"/>
            <a:ext cx="2849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金額單位：千元</a:t>
            </a:r>
            <a:endParaRPr kumimoji="0" lang="zh-TW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7200" y="3894649"/>
            <a:ext cx="41024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註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若屬聯合申請請註明該公司名稱</a:t>
            </a:r>
            <a:endParaRPr lang="zh-TW" altLang="en-US" sz="2000" dirty="0">
              <a:latin typeface="Arial" panose="020B0604020202020204" pitchFamily="34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679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壹、公司簡介</a:t>
            </a:r>
            <a:endParaRPr lang="zh-TW" altLang="en-US" sz="4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82352" y="1124744"/>
            <a:ext cx="8579296" cy="73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55600">
              <a:lnSpc>
                <a:spcPts val="2600"/>
              </a:lnSpc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十一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近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年申請其他政府計畫說明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 algn="just" eaLnBrk="0">
              <a:lnSpc>
                <a:spcPts val="2600"/>
              </a:lnSpc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3.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近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年曾申請未通過之計畫說明</a:t>
            </a:r>
            <a:endParaRPr lang="zh-TW" altLang="zh-TW" sz="20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174431"/>
              </p:ext>
            </p:extLst>
          </p:nvPr>
        </p:nvGraphicFramePr>
        <p:xfrm>
          <a:off x="464274" y="1925580"/>
          <a:ext cx="7551420" cy="10713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90700">
                  <a:extLst>
                    <a:ext uri="{9D8B030D-6E8A-4147-A177-3AD203B41FA5}">
                      <a16:colId xmlns:a16="http://schemas.microsoft.com/office/drawing/2014/main" val="1344047093"/>
                    </a:ext>
                  </a:extLst>
                </a:gridCol>
                <a:gridCol w="1350645">
                  <a:extLst>
                    <a:ext uri="{9D8B030D-6E8A-4147-A177-3AD203B41FA5}">
                      <a16:colId xmlns:a16="http://schemas.microsoft.com/office/drawing/2014/main" val="2134441145"/>
                    </a:ext>
                  </a:extLst>
                </a:gridCol>
                <a:gridCol w="1301750">
                  <a:extLst>
                    <a:ext uri="{9D8B030D-6E8A-4147-A177-3AD203B41FA5}">
                      <a16:colId xmlns:a16="http://schemas.microsoft.com/office/drawing/2014/main" val="324167604"/>
                    </a:ext>
                  </a:extLst>
                </a:gridCol>
                <a:gridCol w="3108325">
                  <a:extLst>
                    <a:ext uri="{9D8B030D-6E8A-4147-A177-3AD203B41FA5}">
                      <a16:colId xmlns:a16="http://schemas.microsoft.com/office/drawing/2014/main" val="2485537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計畫名稱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4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申請年度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4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未通過原因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4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計畫類別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771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退件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撤件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不推薦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□產業升級創新平台輔導計畫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just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□主導性新產品開發計畫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just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□創新應用服務研發計畫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just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en-US" sz="1400" baseline="30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企業創新淬煉計畫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179588"/>
                  </a:ext>
                </a:extLst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64274" y="4189708"/>
          <a:ext cx="6121400" cy="6858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41450">
                  <a:extLst>
                    <a:ext uri="{9D8B030D-6E8A-4147-A177-3AD203B41FA5}">
                      <a16:colId xmlns:a16="http://schemas.microsoft.com/office/drawing/2014/main" val="3215657893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1301889051"/>
                    </a:ext>
                  </a:extLst>
                </a:gridCol>
                <a:gridCol w="2520950">
                  <a:extLst>
                    <a:ext uri="{9D8B030D-6E8A-4147-A177-3AD203B41FA5}">
                      <a16:colId xmlns:a16="http://schemas.microsoft.com/office/drawing/2014/main" val="11599029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6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前次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6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本次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578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6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計畫名稱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386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6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計畫內容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2061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2352" y="3634861"/>
            <a:ext cx="50064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/>
            <a:r>
              <a:rPr kumimoji="0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本次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申請</a:t>
            </a: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計畫與前次申請之差異說明</a:t>
            </a:r>
            <a:endParaRPr kumimoji="0" lang="zh-TW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1363" y="4970506"/>
            <a:ext cx="91846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填表說明：</a:t>
            </a:r>
            <a:endParaRPr lang="zh-TW" altLang="zh-TW" sz="1600" dirty="0"/>
          </a:p>
          <a:p>
            <a:pPr lvl="0" eaLnBrk="0" fontAlgn="b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「計畫內容」欄請註明計畫書章節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如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技術目標、預期效益、計畫架構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……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等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若技術項目不同，請概述本次及上次申請之技術內容，若相似，請說明計畫書之主要差異。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若有聯合申請之公司，請註明公司名稱並分開表列。  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2828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壹、公司簡介</a:t>
            </a:r>
            <a:endParaRPr lang="zh-TW" altLang="en-US" sz="4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1520" y="1112981"/>
            <a:ext cx="8712968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○○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公司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(SI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業者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簡介</a:t>
            </a:r>
            <a:endParaRPr lang="en-US" altLang="zh-TW" sz="2000" dirty="0">
              <a:latin typeface="Times New Roman" panose="02020603050405020304" pitchFamily="18" charset="0"/>
              <a:ea typeface="細明體" panose="02020509000000000000" pitchFamily="49" charset="-12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創立日期：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________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年實收資本額：新台幣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仟元 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員工人數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執行本計畫之人數：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/ 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四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上市上櫃狀況：□上市　□上櫃　□公開發行　□非公開發行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五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營業項目：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六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主要客戶：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七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服務能量說明與產業領域能力：</a:t>
            </a:r>
          </a:p>
          <a:p>
            <a:pPr marL="914400" lvl="1" indent="-195263">
              <a:buSzPts val="2200"/>
              <a:buFont typeface="+mj-lt"/>
              <a:buAutoNum type="arabicPeriod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SI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業者的服務能量說明：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719138" lvl="1" indent="177800">
              <a:buSzPts val="2200"/>
              <a:buFont typeface="+mj-lt"/>
              <a:buAutoNum type="arabicPeriod" startAt="2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SI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業者的產業領域能力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(Domain Know-How)</a:t>
            </a: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八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專長產業别：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719138" lvl="1" indent="177800">
              <a:buSzPts val="2200"/>
              <a:buFont typeface="+mj-lt"/>
              <a:buAutoNum type="arabicPeriod" startAt="2"/>
            </a:pP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3408-B5FC-4643-8740-4B3D1EA5A6C0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89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5398</Words>
  <Application>Microsoft Office PowerPoint</Application>
  <PresentationFormat>如螢幕大小 (4:3)</PresentationFormat>
  <Paragraphs>1488</Paragraphs>
  <Slides>34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6" baseType="lpstr">
      <vt:lpstr>全字庫正楷體</vt:lpstr>
      <vt:lpstr>細明體</vt:lpstr>
      <vt:lpstr>華康隸書體</vt:lpstr>
      <vt:lpstr>微軟正黑體</vt:lpstr>
      <vt:lpstr>新細明體</vt:lpstr>
      <vt:lpstr>標楷體</vt:lpstr>
      <vt:lpstr>Arial</vt:lpstr>
      <vt:lpstr>Arial Black</vt:lpstr>
      <vt:lpstr>Calibri</vt:lpstr>
      <vt:lpstr>Times New Roman</vt:lpstr>
      <vt:lpstr>Wingdings</vt:lpstr>
      <vt:lpstr>Office 佈景主題</vt:lpstr>
      <vt:lpstr>經濟部產業發展署  智慧機械-產業聚落供應鏈數位串流暨AI應用 系統建置導入 說明簡報  </vt:lpstr>
      <vt:lpstr>審查簡報大綱</vt:lpstr>
      <vt:lpstr>計畫簡介</vt:lpstr>
      <vt:lpstr>計畫簡介</vt:lpstr>
      <vt:lpstr>壹、公司簡介</vt:lpstr>
      <vt:lpstr>壹、公司簡介</vt:lpstr>
      <vt:lpstr>壹、公司簡介</vt:lpstr>
      <vt:lpstr>壹、公司簡介</vt:lpstr>
      <vt:lpstr>壹、公司簡介</vt:lpstr>
      <vt:lpstr>壹、公司簡介</vt:lpstr>
      <vt:lpstr>壹、公司簡介</vt:lpstr>
      <vt:lpstr>壹、公司簡介</vt:lpstr>
      <vt:lpstr>貳、計畫內容</vt:lpstr>
      <vt:lpstr>貳、計畫內容</vt:lpstr>
      <vt:lpstr>貳、計畫內容</vt:lpstr>
      <vt:lpstr>貳、計畫內容</vt:lpstr>
      <vt:lpstr>貳、計畫內容</vt:lpstr>
      <vt:lpstr>貳、計畫內容</vt:lpstr>
      <vt:lpstr>貳、計畫內容</vt:lpstr>
      <vt:lpstr>貳、計畫內容</vt:lpstr>
      <vt:lpstr>貳、計畫內容</vt:lpstr>
      <vt:lpstr>貳、計畫內容</vt:lpstr>
      <vt:lpstr>貳、計畫內容</vt:lpstr>
      <vt:lpstr>參、實施方法</vt:lpstr>
      <vt:lpstr>參、實施方法</vt:lpstr>
      <vt:lpstr>參、實施方法</vt:lpstr>
      <vt:lpstr>參、實施方法</vt:lpstr>
      <vt:lpstr>肆、團隊組成</vt:lpstr>
      <vt:lpstr>肆、團隊組成</vt:lpstr>
      <vt:lpstr>肆、團隊組成</vt:lpstr>
      <vt:lpstr>伍、計畫經費</vt:lpstr>
      <vt:lpstr>附件、委員書面意見回復</vt:lpstr>
      <vt:lpstr>一頁簡報-計畫簡介</vt:lpstr>
      <vt:lpstr>一頁簡報-計畫效益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陳昱欣</dc:creator>
  <cp:lastModifiedBy>03232許芳瑀</cp:lastModifiedBy>
  <cp:revision>134</cp:revision>
  <cp:lastPrinted>2017-03-30T07:03:13Z</cp:lastPrinted>
  <dcterms:created xsi:type="dcterms:W3CDTF">2015-04-14T05:34:27Z</dcterms:created>
  <dcterms:modified xsi:type="dcterms:W3CDTF">2025-03-26T08:53:16Z</dcterms:modified>
</cp:coreProperties>
</file>