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  <p:sldMasterId id="2147483787" r:id="rId2"/>
    <p:sldMasterId id="2147483946" r:id="rId3"/>
    <p:sldMasterId id="2147483958" r:id="rId4"/>
  </p:sldMasterIdLst>
  <p:notesMasterIdLst>
    <p:notesMasterId r:id="rId32"/>
  </p:notesMasterIdLst>
  <p:sldIdLst>
    <p:sldId id="256" r:id="rId5"/>
    <p:sldId id="257" r:id="rId6"/>
    <p:sldId id="276" r:id="rId7"/>
    <p:sldId id="298" r:id="rId8"/>
    <p:sldId id="297" r:id="rId9"/>
    <p:sldId id="272" r:id="rId10"/>
    <p:sldId id="293" r:id="rId11"/>
    <p:sldId id="294" r:id="rId12"/>
    <p:sldId id="295" r:id="rId13"/>
    <p:sldId id="285" r:id="rId14"/>
    <p:sldId id="283" r:id="rId15"/>
    <p:sldId id="286" r:id="rId16"/>
    <p:sldId id="259" r:id="rId17"/>
    <p:sldId id="273" r:id="rId18"/>
    <p:sldId id="281" r:id="rId19"/>
    <p:sldId id="289" r:id="rId20"/>
    <p:sldId id="292" r:id="rId21"/>
    <p:sldId id="288" r:id="rId22"/>
    <p:sldId id="296" r:id="rId23"/>
    <p:sldId id="290" r:id="rId24"/>
    <p:sldId id="291" r:id="rId25"/>
    <p:sldId id="260" r:id="rId26"/>
    <p:sldId id="262" r:id="rId27"/>
    <p:sldId id="271" r:id="rId28"/>
    <p:sldId id="275" r:id="rId29"/>
    <p:sldId id="266" r:id="rId30"/>
    <p:sldId id="267" r:id="rId31"/>
  </p:sldIdLst>
  <p:sldSz cx="9144000" cy="6858000" type="screen4x3"/>
  <p:notesSz cx="6735763" cy="9866313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8">
          <p15:clr>
            <a:srgbClr val="A4A3A4"/>
          </p15:clr>
        </p15:guide>
        <p15:guide id="2" pos="2122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8629C"/>
    <a:srgbClr val="7F7F7F"/>
    <a:srgbClr val="000066"/>
    <a:srgbClr val="3A3A6D"/>
    <a:srgbClr val="FF6161"/>
    <a:srgbClr val="FEF9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無樣式、無格線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ED083AE6-46FA-4A59-8FB0-9F97EB10719F}" styleName="淺色樣式 3 - 輔色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940675A-B579-460E-94D1-54222C63F5DA}" styleName="無樣式、表格格線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107" autoAdjust="0"/>
    <p:restoredTop sz="94003" autoAdjust="0"/>
  </p:normalViewPr>
  <p:slideViewPr>
    <p:cSldViewPr>
      <p:cViewPr varScale="1">
        <p:scale>
          <a:sx n="110" d="100"/>
          <a:sy n="110" d="100"/>
        </p:scale>
        <p:origin x="1734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70" d="100"/>
          <a:sy n="70" d="100"/>
        </p:scale>
        <p:origin x="-1896" y="-103"/>
      </p:cViewPr>
      <p:guideLst>
        <p:guide orient="horz" pos="3108"/>
        <p:guide pos="212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theme" Target="theme/theme1.xml"/><Relationship Id="rId8" Type="http://schemas.openxmlformats.org/officeDocument/2006/relationships/slide" Target="slides/slide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3713"/>
          </a:xfrm>
          <a:prstGeom prst="rect">
            <a:avLst/>
          </a:prstGeom>
        </p:spPr>
        <p:txBody>
          <a:bodyPr vert="horz" lIns="90751" tIns="45376" rIns="90751" bIns="45376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kumimoji="0" sz="11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14763" y="0"/>
            <a:ext cx="2919412" cy="493713"/>
          </a:xfrm>
          <a:prstGeom prst="rect">
            <a:avLst/>
          </a:prstGeom>
        </p:spPr>
        <p:txBody>
          <a:bodyPr vert="horz" lIns="90751" tIns="45376" rIns="90751" bIns="45376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kumimoji="0" sz="1100">
                <a:latin typeface="+mn-lt"/>
                <a:ea typeface="+mn-ea"/>
              </a:defRPr>
            </a:lvl1pPr>
          </a:lstStyle>
          <a:p>
            <a:pPr>
              <a:defRPr/>
            </a:pPr>
            <a:fld id="{7EBD404D-F4BA-4162-8A9A-944D4C2CEF28}" type="datetimeFigureOut">
              <a:rPr lang="zh-TW" altLang="en-US"/>
              <a:pPr>
                <a:defRPr/>
              </a:pPr>
              <a:t>2025/8/6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751" tIns="45376" rIns="90751" bIns="45376" rtlCol="0" anchor="ctr"/>
          <a:lstStyle/>
          <a:p>
            <a:pPr lvl="0"/>
            <a:endParaRPr lang="zh-TW" altLang="en-US" noProof="0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73100" y="4687888"/>
            <a:ext cx="5389563" cy="4438650"/>
          </a:xfrm>
          <a:prstGeom prst="rect">
            <a:avLst/>
          </a:prstGeom>
        </p:spPr>
        <p:txBody>
          <a:bodyPr vert="horz" lIns="90751" tIns="45376" rIns="90751" bIns="45376" rtlCol="0">
            <a:normAutofit/>
          </a:bodyPr>
          <a:lstStyle/>
          <a:p>
            <a:pPr lvl="0"/>
            <a:r>
              <a:rPr lang="zh-TW" altLang="en-US" noProof="0"/>
              <a:t>按一下以編輯母片文字樣式</a:t>
            </a:r>
          </a:p>
          <a:p>
            <a:pPr lvl="1"/>
            <a:r>
              <a:rPr lang="zh-TW" altLang="en-US" noProof="0"/>
              <a:t>第二層</a:t>
            </a:r>
          </a:p>
          <a:p>
            <a:pPr lvl="2"/>
            <a:r>
              <a:rPr lang="zh-TW" altLang="en-US" noProof="0"/>
              <a:t>第三層</a:t>
            </a:r>
          </a:p>
          <a:p>
            <a:pPr lvl="3"/>
            <a:r>
              <a:rPr lang="zh-TW" altLang="en-US" noProof="0"/>
              <a:t>第四層</a:t>
            </a:r>
          </a:p>
          <a:p>
            <a:pPr lvl="4"/>
            <a:r>
              <a:rPr lang="zh-TW" altLang="en-US" noProof="0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9371013"/>
            <a:ext cx="2919413" cy="493712"/>
          </a:xfrm>
          <a:prstGeom prst="rect">
            <a:avLst/>
          </a:prstGeom>
        </p:spPr>
        <p:txBody>
          <a:bodyPr vert="horz" lIns="90751" tIns="45376" rIns="90751" bIns="45376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kumimoji="0" sz="11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14763" y="9371013"/>
            <a:ext cx="2919412" cy="493712"/>
          </a:xfrm>
          <a:prstGeom prst="rect">
            <a:avLst/>
          </a:prstGeom>
        </p:spPr>
        <p:txBody>
          <a:bodyPr vert="horz" wrap="square" lIns="90751" tIns="45376" rIns="90751" bIns="45376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kumimoji="0" sz="11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38A9E664-EF3C-4F3D-A489-79E93FCCBA91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9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 dirty="0"/>
          </a:p>
        </p:txBody>
      </p:sp>
      <p:sp>
        <p:nvSpPr>
          <p:cNvPr id="9220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11200" indent="-2730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093788" indent="-2174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531938" indent="-2174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1970088" indent="-2174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427288" indent="-2174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884488" indent="-2174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341688" indent="-2174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798888" indent="-2174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6F22ED59-A213-4AA4-A86C-2A6EA20D12A0}" type="slidenum">
              <a:rPr lang="zh-TW" altLang="en-US" sz="1100" smtClean="0"/>
              <a:pPr>
                <a:spcBef>
                  <a:spcPct val="0"/>
                </a:spcBef>
              </a:pPr>
              <a:t>0</a:t>
            </a:fld>
            <a:endParaRPr lang="zh-TW" altLang="en-US" sz="110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/>
          </a:p>
        </p:txBody>
      </p:sp>
      <p:sp>
        <p:nvSpPr>
          <p:cNvPr id="29700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11200" indent="-2730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093788" indent="-2174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531938" indent="-2174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1970088" indent="-2174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427288" indent="-2174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884488" indent="-2174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341688" indent="-2174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798888" indent="-2174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8941A891-1948-473E-B60C-CDE831F7D8E7}" type="slidenum">
              <a:rPr lang="zh-TW" altLang="en-US" sz="1100" smtClean="0"/>
              <a:pPr>
                <a:spcBef>
                  <a:spcPct val="0"/>
                </a:spcBef>
              </a:pPr>
              <a:t>19</a:t>
            </a:fld>
            <a:endParaRPr lang="zh-TW" altLang="en-US" sz="11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/>
          </a:p>
        </p:txBody>
      </p:sp>
      <p:sp>
        <p:nvSpPr>
          <p:cNvPr id="29700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11200" indent="-2730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093788" indent="-2174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531938" indent="-2174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1970088" indent="-2174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427288" indent="-2174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884488" indent="-2174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341688" indent="-2174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798888" indent="-2174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8941A891-1948-473E-B60C-CDE831F7D8E7}" type="slidenum">
              <a:rPr lang="zh-TW" altLang="en-US" sz="1100" smtClean="0"/>
              <a:pPr>
                <a:spcBef>
                  <a:spcPct val="0"/>
                </a:spcBef>
              </a:pPr>
              <a:t>20</a:t>
            </a:fld>
            <a:endParaRPr lang="zh-TW" altLang="en-US" sz="1100"/>
          </a:p>
        </p:txBody>
      </p:sp>
    </p:spTree>
    <p:extLst>
      <p:ext uri="{BB962C8B-B14F-4D97-AF65-F5344CB8AC3E}">
        <p14:creationId xmlns:p14="http://schemas.microsoft.com/office/powerpoint/2010/main" val="422501965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/>
          </a:p>
        </p:txBody>
      </p:sp>
      <p:sp>
        <p:nvSpPr>
          <p:cNvPr id="31748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11200" indent="-2730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093788" indent="-2174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531938" indent="-2174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1970088" indent="-2174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427288" indent="-2174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884488" indent="-2174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341688" indent="-2174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798888" indent="-2174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5D9F963D-AE8E-4BA0-BEED-2A82BE726D3C}" type="slidenum">
              <a:rPr lang="zh-TW" altLang="en-US" sz="1100" smtClean="0"/>
              <a:pPr>
                <a:spcBef>
                  <a:spcPct val="0"/>
                </a:spcBef>
              </a:pPr>
              <a:t>21</a:t>
            </a:fld>
            <a:endParaRPr lang="zh-TW" altLang="en-US" sz="110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/>
          </a:p>
        </p:txBody>
      </p:sp>
      <p:sp>
        <p:nvSpPr>
          <p:cNvPr id="33796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11200" indent="-2730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093788" indent="-2174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531938" indent="-2174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1970088" indent="-2174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427288" indent="-2174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884488" indent="-2174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341688" indent="-2174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798888" indent="-2174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5BDC2951-8418-4C94-BC52-2F51ABAE4B9F}" type="slidenum">
              <a:rPr lang="zh-TW" altLang="en-US" sz="1100" smtClean="0"/>
              <a:pPr>
                <a:spcBef>
                  <a:spcPct val="0"/>
                </a:spcBef>
              </a:pPr>
              <a:t>22</a:t>
            </a:fld>
            <a:endParaRPr lang="zh-TW" altLang="en-US" sz="110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/>
          </a:p>
        </p:txBody>
      </p:sp>
      <p:sp>
        <p:nvSpPr>
          <p:cNvPr id="35844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11200" indent="-2730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093788" indent="-2174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531938" indent="-2174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1970088" indent="-2174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427288" indent="-2174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884488" indent="-2174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341688" indent="-2174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798888" indent="-2174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5372278B-1C05-412A-A316-3C6E37CFED87}" type="slidenum">
              <a:rPr lang="zh-TW" altLang="en-US" sz="1100" smtClean="0"/>
              <a:pPr>
                <a:spcBef>
                  <a:spcPct val="0"/>
                </a:spcBef>
              </a:pPr>
              <a:t>23</a:t>
            </a:fld>
            <a:endParaRPr lang="zh-TW" altLang="en-US" sz="110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5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/>
          </a:p>
        </p:txBody>
      </p:sp>
      <p:sp>
        <p:nvSpPr>
          <p:cNvPr id="38916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11200" indent="-2730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093788" indent="-2174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531938" indent="-2174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1970088" indent="-2174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427288" indent="-2174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884488" indent="-2174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341688" indent="-2174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798888" indent="-2174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FEE9B081-6F96-4AFF-B3F7-EF1207273EDF}" type="slidenum">
              <a:rPr lang="zh-TW" altLang="en-US" sz="1100" smtClean="0"/>
              <a:pPr>
                <a:spcBef>
                  <a:spcPct val="0"/>
                </a:spcBef>
              </a:pPr>
              <a:t>25</a:t>
            </a:fld>
            <a:endParaRPr lang="zh-TW" altLang="en-US" sz="110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/>
          </a:p>
        </p:txBody>
      </p:sp>
      <p:sp>
        <p:nvSpPr>
          <p:cNvPr id="40964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11200" indent="-2730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093788" indent="-2174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531938" indent="-2174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1970088" indent="-2174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427288" indent="-2174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884488" indent="-2174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341688" indent="-2174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798888" indent="-2174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0CB0834E-3389-4563-9A1C-E5EE96066FF1}" type="slidenum">
              <a:rPr lang="zh-TW" altLang="en-US" sz="1100" smtClean="0"/>
              <a:pPr>
                <a:spcBef>
                  <a:spcPct val="0"/>
                </a:spcBef>
              </a:pPr>
              <a:t>26</a:t>
            </a:fld>
            <a:endParaRPr lang="zh-TW" altLang="en-US" sz="11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7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/>
          </a:p>
        </p:txBody>
      </p:sp>
      <p:sp>
        <p:nvSpPr>
          <p:cNvPr id="11268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11200" indent="-2730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093788" indent="-2174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531938" indent="-2174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1970088" indent="-2174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427288" indent="-2174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884488" indent="-2174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341688" indent="-2174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798888" indent="-2174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0EAD5BAE-E92F-4D5E-92DA-EC5E7BB42BCC}" type="slidenum">
              <a:rPr lang="zh-TW" altLang="en-US" sz="1100" smtClean="0"/>
              <a:pPr>
                <a:spcBef>
                  <a:spcPct val="0"/>
                </a:spcBef>
              </a:pPr>
              <a:t>1</a:t>
            </a:fld>
            <a:endParaRPr lang="zh-TW" altLang="en-US" sz="11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/>
          </a:p>
        </p:txBody>
      </p:sp>
      <p:sp>
        <p:nvSpPr>
          <p:cNvPr id="18436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11200" indent="-2730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093788" indent="-2174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531938" indent="-2174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1970088" indent="-2174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427288" indent="-2174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884488" indent="-2174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341688" indent="-2174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798888" indent="-2174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4E3BF15E-9A27-4502-9927-DEDBC775E42B}" type="slidenum">
              <a:rPr lang="zh-TW" altLang="en-US" sz="1100" smtClean="0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11</a:t>
            </a:fld>
            <a:endParaRPr lang="zh-TW" altLang="en-US" sz="11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/>
          </a:p>
        </p:txBody>
      </p:sp>
      <p:sp>
        <p:nvSpPr>
          <p:cNvPr id="20484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11200" indent="-2730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093788" indent="-2174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531938" indent="-2174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1970088" indent="-2174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427288" indent="-2174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884488" indent="-2174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341688" indent="-2174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798888" indent="-2174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3236FB69-9B5C-428D-9E2A-6FF75BFC8D38}" type="slidenum">
              <a:rPr lang="zh-TW" altLang="en-US" sz="1100" smtClean="0"/>
              <a:pPr>
                <a:spcBef>
                  <a:spcPct val="0"/>
                </a:spcBef>
              </a:pPr>
              <a:t>12</a:t>
            </a:fld>
            <a:endParaRPr lang="zh-TW" altLang="en-US" sz="11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/>
          </a:p>
        </p:txBody>
      </p:sp>
      <p:sp>
        <p:nvSpPr>
          <p:cNvPr id="23556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11200" indent="-2730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093788" indent="-2174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531938" indent="-2174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1970088" indent="-2174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427288" indent="-2174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884488" indent="-2174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341688" indent="-2174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798888" indent="-2174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76F5F110-C75F-4CF1-BADD-A3C4A8615B3C}" type="slidenum">
              <a:rPr lang="zh-TW" altLang="en-US" sz="1100" smtClean="0"/>
              <a:pPr>
                <a:spcBef>
                  <a:spcPct val="0"/>
                </a:spcBef>
              </a:pPr>
              <a:t>14</a:t>
            </a:fld>
            <a:endParaRPr lang="zh-TW" altLang="en-US" sz="11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/>
          </a:p>
        </p:txBody>
      </p:sp>
      <p:sp>
        <p:nvSpPr>
          <p:cNvPr id="25604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11200" indent="-2730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093788" indent="-2174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531938" indent="-2174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1970088" indent="-2174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427288" indent="-2174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884488" indent="-2174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341688" indent="-2174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798888" indent="-2174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35165F90-B2AE-4709-B867-4DD00F0C63EE}" type="slidenum">
              <a:rPr lang="zh-TW" altLang="en-US" sz="1100" smtClean="0"/>
              <a:pPr>
                <a:spcBef>
                  <a:spcPct val="0"/>
                </a:spcBef>
              </a:pPr>
              <a:t>15</a:t>
            </a:fld>
            <a:endParaRPr lang="zh-TW" altLang="en-US" sz="11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/>
          </a:p>
        </p:txBody>
      </p:sp>
      <p:sp>
        <p:nvSpPr>
          <p:cNvPr id="25604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11200" indent="-2730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093788" indent="-2174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531938" indent="-2174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1970088" indent="-2174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427288" indent="-2174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884488" indent="-2174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341688" indent="-2174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798888" indent="-2174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35165F90-B2AE-4709-B867-4DD00F0C63EE}" type="slidenum">
              <a:rPr lang="zh-TW" altLang="en-US" sz="1100" smtClean="0"/>
              <a:pPr>
                <a:spcBef>
                  <a:spcPct val="0"/>
                </a:spcBef>
              </a:pPr>
              <a:t>16</a:t>
            </a:fld>
            <a:endParaRPr lang="zh-TW" altLang="en-US" sz="1100"/>
          </a:p>
        </p:txBody>
      </p:sp>
    </p:spTree>
    <p:extLst>
      <p:ext uri="{BB962C8B-B14F-4D97-AF65-F5344CB8AC3E}">
        <p14:creationId xmlns:p14="http://schemas.microsoft.com/office/powerpoint/2010/main" val="33398222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/>
          </a:p>
        </p:txBody>
      </p:sp>
      <p:sp>
        <p:nvSpPr>
          <p:cNvPr id="27652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11200" indent="-2730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093788" indent="-2174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531938" indent="-2174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1970088" indent="-2174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427288" indent="-2174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884488" indent="-2174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341688" indent="-2174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798888" indent="-2174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0137FAE2-2179-4C6C-90E2-D9F50B3D0FB8}" type="slidenum">
              <a:rPr lang="zh-TW" altLang="en-US" sz="1100" smtClean="0"/>
              <a:pPr>
                <a:spcBef>
                  <a:spcPct val="0"/>
                </a:spcBef>
              </a:pPr>
              <a:t>17</a:t>
            </a:fld>
            <a:endParaRPr lang="zh-TW" altLang="en-US" sz="11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/>
          </a:p>
        </p:txBody>
      </p:sp>
      <p:sp>
        <p:nvSpPr>
          <p:cNvPr id="27652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11200" indent="-2730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093788" indent="-2174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531938" indent="-2174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1970088" indent="-2174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427288" indent="-2174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884488" indent="-2174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341688" indent="-2174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798888" indent="-2174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0137FAE2-2179-4C6C-90E2-D9F50B3D0FB8}" type="slidenum">
              <a:rPr lang="zh-TW" altLang="en-US" sz="1100" smtClean="0"/>
              <a:pPr>
                <a:spcBef>
                  <a:spcPct val="0"/>
                </a:spcBef>
              </a:pPr>
              <a:t>18</a:t>
            </a:fld>
            <a:endParaRPr lang="zh-TW" altLang="en-US" sz="1100"/>
          </a:p>
        </p:txBody>
      </p:sp>
    </p:spTree>
    <p:extLst>
      <p:ext uri="{BB962C8B-B14F-4D97-AF65-F5344CB8AC3E}">
        <p14:creationId xmlns:p14="http://schemas.microsoft.com/office/powerpoint/2010/main" val="10875074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1285861"/>
            <a:ext cx="7772400" cy="2314590"/>
          </a:xfrm>
        </p:spPr>
        <p:txBody>
          <a:bodyPr/>
          <a:lstStyle/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/>
              <a:t>按一下以編輯母片副標題樣式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D7B94A-1584-4F40-B60B-D30A7A7666A6}" type="datetime1">
              <a:rPr lang="zh-TW" altLang="en-US"/>
              <a:pPr>
                <a:defRPr/>
              </a:pPr>
              <a:t>2025/8/6</a:t>
            </a:fld>
            <a:endParaRPr lang="zh-TW" altLang="en-US"/>
          </a:p>
        </p:txBody>
      </p:sp>
      <p:sp>
        <p:nvSpPr>
          <p:cNvPr id="5" name="投影片編號版面配置區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r" eaLnBrk="1" hangingPunct="1">
              <a:defRPr kumimoji="0" sz="1050">
                <a:solidFill>
                  <a:srgbClr val="898989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fld id="{FB9F1203-9ABC-42E7-9F93-DD17D0752575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371513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E6F855-C010-4A99-983F-2BFBFA8C5703}" type="datetime1">
              <a:rPr lang="zh-TW" altLang="en-US"/>
              <a:pPr>
                <a:defRPr/>
              </a:pPr>
              <a:t>2025/8/6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04D54A-E317-4769-9729-B5E11414B7F1}" type="slidenum">
              <a:rPr lang="zh-TW" altLang="en-US"/>
              <a:pPr>
                <a:defRPr/>
              </a:pPr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5919100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6D52E5-4D51-4071-BE97-EEEE32734133}" type="datetime1">
              <a:rPr lang="zh-TW" altLang="en-US"/>
              <a:pPr>
                <a:defRPr/>
              </a:pPr>
              <a:t>2025/8/6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F45A13-48DD-4B70-B682-724802510910}" type="slidenum">
              <a:rPr lang="zh-TW" altLang="en-US"/>
              <a:pPr>
                <a:defRPr/>
              </a:pPr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9842526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CFBEE8-1E9E-4379-BA89-876BF3851159}" type="datetime1">
              <a:rPr lang="zh-TW" altLang="en-US"/>
              <a:pPr>
                <a:defRPr/>
              </a:pPr>
              <a:t>2025/8/6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47F215-E93C-4530-92CD-07D1BD3F941E}" type="slidenum">
              <a:rPr lang="zh-TW" altLang="en-US"/>
              <a:pPr>
                <a:defRPr/>
              </a:pPr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1307061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C3E0E9-C14B-4C73-AF89-2AEDDCA821A4}" type="datetime1">
              <a:rPr lang="zh-TW" altLang="en-US"/>
              <a:pPr>
                <a:defRPr/>
              </a:pPr>
              <a:t>2025/8/6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D95813-8EC1-4B25-B26A-9E975491CA53}" type="slidenum">
              <a:rPr lang="zh-TW" altLang="en-US"/>
              <a:pPr>
                <a:defRPr/>
              </a:pPr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1034958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>
            <a:lvl1pPr algn="ctr">
              <a:defRPr>
                <a:solidFill>
                  <a:srgbClr val="FF0000"/>
                </a:solidFill>
              </a:defRPr>
            </a:lvl1pPr>
          </a:lstStyle>
          <a:p>
            <a:r>
              <a:rPr lang="zh-TW" altLang="en-US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1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6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8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1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3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/>
              <a:t>按一下以編輯母片副標題樣式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862B81-1E4E-4347-B201-9834A09B3264}" type="datetime1">
              <a:rPr lang="zh-TW" altLang="en-US"/>
              <a:pPr>
                <a:defRPr/>
              </a:pPr>
              <a:t>2025/8/6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86592E-173E-42B5-BFD9-9816962843A1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012774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35DFF5-CFCC-44D9-9946-3ED1EB93AFFA}" type="datetime1">
              <a:rPr lang="zh-TW" altLang="en-US"/>
              <a:pPr>
                <a:defRPr/>
              </a:pPr>
              <a:t>2025/8/6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8F832-A739-4BEC-88AC-5207A6C60ED3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335434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4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4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4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1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68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85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02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19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3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5C292F-4AC4-4D33-8315-DFACA890FBF9}" type="datetime1">
              <a:rPr lang="zh-TW" altLang="en-US"/>
              <a:pPr>
                <a:defRPr/>
              </a:pPr>
              <a:t>2025/8/6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C1D6C4-4BF5-4F89-92C0-22C49DA25C77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25822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1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C4EE9-FD6C-49B7-AF00-168D5E457B0C}" type="datetime1">
              <a:rPr lang="zh-TW" altLang="en-US"/>
              <a:pPr>
                <a:defRPr/>
              </a:pPr>
              <a:t>2025/8/6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4084C4-586A-4251-95EE-22CE30C40A34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1309060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052736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1" indent="0">
              <a:buNone/>
              <a:defRPr sz="2000" b="1"/>
            </a:lvl2pPr>
            <a:lvl3pPr marL="914342" indent="0">
              <a:buNone/>
              <a:defRPr sz="1800" b="1"/>
            </a:lvl3pPr>
            <a:lvl4pPr marL="1371513" indent="0">
              <a:buNone/>
              <a:defRPr sz="1600" b="1"/>
            </a:lvl4pPr>
            <a:lvl5pPr marL="1828683" indent="0">
              <a:buNone/>
              <a:defRPr sz="1600" b="1"/>
            </a:lvl5pPr>
            <a:lvl6pPr marL="2285853" indent="0">
              <a:buNone/>
              <a:defRPr sz="1600" b="1"/>
            </a:lvl6pPr>
            <a:lvl7pPr marL="2743024" indent="0">
              <a:buNone/>
              <a:defRPr sz="1600" b="1"/>
            </a:lvl7pPr>
            <a:lvl8pPr marL="3200195" indent="0">
              <a:buNone/>
              <a:defRPr sz="1600" b="1"/>
            </a:lvl8pPr>
            <a:lvl9pPr marL="3657366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1772817"/>
            <a:ext cx="4040188" cy="435334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TW" altLang="en-US" dirty="0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052736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1" indent="0">
              <a:buNone/>
              <a:defRPr sz="2000" b="1"/>
            </a:lvl2pPr>
            <a:lvl3pPr marL="914342" indent="0">
              <a:buNone/>
              <a:defRPr sz="1800" b="1"/>
            </a:lvl3pPr>
            <a:lvl4pPr marL="1371513" indent="0">
              <a:buNone/>
              <a:defRPr sz="1600" b="1"/>
            </a:lvl4pPr>
            <a:lvl5pPr marL="1828683" indent="0">
              <a:buNone/>
              <a:defRPr sz="1600" b="1"/>
            </a:lvl5pPr>
            <a:lvl6pPr marL="2285853" indent="0">
              <a:buNone/>
              <a:defRPr sz="1600" b="1"/>
            </a:lvl6pPr>
            <a:lvl7pPr marL="2743024" indent="0">
              <a:buNone/>
              <a:defRPr sz="1600" b="1"/>
            </a:lvl7pPr>
            <a:lvl8pPr marL="3200195" indent="0">
              <a:buNone/>
              <a:defRPr sz="1600" b="1"/>
            </a:lvl8pPr>
            <a:lvl9pPr marL="3657366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1772817"/>
            <a:ext cx="4041775" cy="435334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20E2BD-FFC6-4489-BA4A-2DD77C8CD7AA}" type="datetime1">
              <a:rPr lang="zh-TW" altLang="en-US"/>
              <a:pPr>
                <a:defRPr/>
              </a:pPr>
              <a:t>2025/8/6</a:t>
            </a:fld>
            <a:endParaRPr lang="zh-TW" altLang="en-US"/>
          </a:p>
        </p:txBody>
      </p:sp>
      <p:sp>
        <p:nvSpPr>
          <p:cNvPr id="8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D37748-3497-4E84-A426-1EE67BA6F091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6824689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D9DB58-8738-4126-A5BC-2C68E87DE3D9}" type="datetime1">
              <a:rPr lang="zh-TW" altLang="en-US"/>
              <a:pPr>
                <a:defRPr/>
              </a:pPr>
              <a:t>2025/8/6</a:t>
            </a:fld>
            <a:endParaRPr lang="zh-TW" altLang="en-US"/>
          </a:p>
        </p:txBody>
      </p:sp>
      <p:sp>
        <p:nvSpPr>
          <p:cNvPr id="4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5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46E5BB-D778-4FED-90C1-C145B4075AEE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423498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500726"/>
          </a:xfrm>
        </p:spPr>
        <p:txBody>
          <a:bodyPr>
            <a:normAutofit/>
          </a:bodyPr>
          <a:lstStyle>
            <a:lvl1pPr marL="514350" indent="-514350">
              <a:buFont typeface="Wingdings" pitchFamily="2" charset="2"/>
              <a:buChar char="p"/>
              <a:defRPr sz="2800" b="1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148D04-ADD4-45AA-BFCA-ADE93E2B4A0A}" type="datetime1">
              <a:rPr lang="zh-TW" altLang="en-US"/>
              <a:pPr>
                <a:defRPr/>
              </a:pPr>
              <a:t>2025/8/6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 sz="1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fld id="{A0E167C6-1EF5-4E25-8F6A-80944DA0DA87}" type="slidenum">
              <a:rPr lang="zh-TW" altLang="en-US"/>
              <a:pPr>
                <a:defRPr/>
              </a:pPr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10824249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37BF57-1B4E-4DB9-A03F-1A0E4CAC834F}" type="datetime1">
              <a:rPr lang="zh-TW" altLang="en-US"/>
              <a:pPr>
                <a:defRPr/>
              </a:pPr>
              <a:t>2025/8/6</a:t>
            </a:fld>
            <a:endParaRPr lang="zh-TW" altLang="en-US"/>
          </a:p>
        </p:txBody>
      </p:sp>
      <p:sp>
        <p:nvSpPr>
          <p:cNvPr id="3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4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846464-3E6B-448E-A09B-FAB6D4B3D901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7947634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71" indent="0">
              <a:buNone/>
              <a:defRPr sz="1200"/>
            </a:lvl2pPr>
            <a:lvl3pPr marL="914342" indent="0">
              <a:buNone/>
              <a:defRPr sz="1000"/>
            </a:lvl3pPr>
            <a:lvl4pPr marL="1371513" indent="0">
              <a:buNone/>
              <a:defRPr sz="900"/>
            </a:lvl4pPr>
            <a:lvl5pPr marL="1828683" indent="0">
              <a:buNone/>
              <a:defRPr sz="900"/>
            </a:lvl5pPr>
            <a:lvl6pPr marL="2285853" indent="0">
              <a:buNone/>
              <a:defRPr sz="900"/>
            </a:lvl6pPr>
            <a:lvl7pPr marL="2743024" indent="0">
              <a:buNone/>
              <a:defRPr sz="900"/>
            </a:lvl7pPr>
            <a:lvl8pPr marL="3200195" indent="0">
              <a:buNone/>
              <a:defRPr sz="900"/>
            </a:lvl8pPr>
            <a:lvl9pPr marL="3657366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5EDC51-97C0-49E1-AE92-3D1A2B3AD813}" type="datetime1">
              <a:rPr lang="zh-TW" altLang="en-US"/>
              <a:pPr>
                <a:defRPr/>
              </a:pPr>
              <a:t>2025/8/6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81F9D1-9430-406C-970B-506F7AAA9F6E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6858675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6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71" indent="0">
              <a:buNone/>
              <a:defRPr sz="2800"/>
            </a:lvl2pPr>
            <a:lvl3pPr marL="914342" indent="0">
              <a:buNone/>
              <a:defRPr sz="2400"/>
            </a:lvl3pPr>
            <a:lvl4pPr marL="1371513" indent="0">
              <a:buNone/>
              <a:defRPr sz="2000"/>
            </a:lvl4pPr>
            <a:lvl5pPr marL="1828683" indent="0">
              <a:buNone/>
              <a:defRPr sz="2000"/>
            </a:lvl5pPr>
            <a:lvl6pPr marL="2285853" indent="0">
              <a:buNone/>
              <a:defRPr sz="2000"/>
            </a:lvl6pPr>
            <a:lvl7pPr marL="2743024" indent="0">
              <a:buNone/>
              <a:defRPr sz="2000"/>
            </a:lvl7pPr>
            <a:lvl8pPr marL="3200195" indent="0">
              <a:buNone/>
              <a:defRPr sz="2000"/>
            </a:lvl8pPr>
            <a:lvl9pPr marL="3657366" indent="0">
              <a:buNone/>
              <a:defRPr sz="2000"/>
            </a:lvl9pPr>
          </a:lstStyle>
          <a:p>
            <a:pPr lvl="0"/>
            <a:r>
              <a:rPr lang="zh-TW" altLang="en-US" noProof="0"/>
              <a:t>按一下圖示以新增圖片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71" indent="0">
              <a:buNone/>
              <a:defRPr sz="1200"/>
            </a:lvl2pPr>
            <a:lvl3pPr marL="914342" indent="0">
              <a:buNone/>
              <a:defRPr sz="1000"/>
            </a:lvl3pPr>
            <a:lvl4pPr marL="1371513" indent="0">
              <a:buNone/>
              <a:defRPr sz="900"/>
            </a:lvl4pPr>
            <a:lvl5pPr marL="1828683" indent="0">
              <a:buNone/>
              <a:defRPr sz="900"/>
            </a:lvl5pPr>
            <a:lvl6pPr marL="2285853" indent="0">
              <a:buNone/>
              <a:defRPr sz="900"/>
            </a:lvl6pPr>
            <a:lvl7pPr marL="2743024" indent="0">
              <a:buNone/>
              <a:defRPr sz="900"/>
            </a:lvl7pPr>
            <a:lvl8pPr marL="3200195" indent="0">
              <a:buNone/>
              <a:defRPr sz="900"/>
            </a:lvl8pPr>
            <a:lvl9pPr marL="3657366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DF1B9D-4F1D-425E-8EB9-82C0DD1B550C}" type="datetime1">
              <a:rPr lang="zh-TW" altLang="en-US"/>
              <a:pPr>
                <a:defRPr/>
              </a:pPr>
              <a:t>2025/8/6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B1F06A-CAD4-43FA-BC38-7DD48CD401D1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6831917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C66816-0250-4F30-85F1-E90619F91BF9}" type="datetime1">
              <a:rPr lang="zh-TW" altLang="en-US"/>
              <a:pPr>
                <a:defRPr/>
              </a:pPr>
              <a:t>2025/8/6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087D8-2365-460F-9670-30DD300F239D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7562713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1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7723E4-6A1E-4129-B549-70240EE16A38}" type="datetime1">
              <a:rPr lang="zh-TW" altLang="en-US"/>
              <a:pPr>
                <a:defRPr/>
              </a:pPr>
              <a:t>2025/8/6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A78895-B38C-429D-BAFF-3F898DAD39A1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3054152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>
            <a:lvl1pPr algn="ctr">
              <a:defRPr>
                <a:solidFill>
                  <a:srgbClr val="FF0000"/>
                </a:solidFill>
              </a:defRPr>
            </a:lvl1pPr>
          </a:lstStyle>
          <a:p>
            <a:r>
              <a:rPr lang="zh-TW" altLang="en-US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1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6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8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1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3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/>
              <a:t>按一下以編輯母片副標題樣式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38A0BF-EC30-42F7-A185-B6BDE39EC097}" type="datetime1">
              <a:rPr lang="zh-TW" altLang="en-US"/>
              <a:pPr>
                <a:defRPr/>
              </a:pPr>
              <a:t>2025/8/6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25EEAF-5A1D-489D-BB0F-5FC2ADDCD2D0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3544167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B95750-041B-43BF-8C29-6DB1495851D7}" type="datetime1">
              <a:rPr lang="zh-TW" altLang="en-US"/>
              <a:pPr>
                <a:defRPr/>
              </a:pPr>
              <a:t>2025/8/6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69EBFE-130D-4DFD-AF42-EA0CB4C82519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6980844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4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4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4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1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68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85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02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19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3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75551E-00A2-4F3A-86B4-C6350C3C7522}" type="datetime1">
              <a:rPr lang="zh-TW" altLang="en-US"/>
              <a:pPr>
                <a:defRPr/>
              </a:pPr>
              <a:t>2025/8/6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ACF187-EBBA-455F-AEDF-A5767EC25AA7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2603315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1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3BE408-51CE-429F-83DB-B825AAB7B6B1}" type="datetime1">
              <a:rPr lang="zh-TW" altLang="en-US"/>
              <a:pPr>
                <a:defRPr/>
              </a:pPr>
              <a:t>2025/8/6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2E4A14-57FE-4513-BB19-1900CF8A3377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86430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052736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1" indent="0">
              <a:buNone/>
              <a:defRPr sz="2000" b="1"/>
            </a:lvl2pPr>
            <a:lvl3pPr marL="914342" indent="0">
              <a:buNone/>
              <a:defRPr sz="1800" b="1"/>
            </a:lvl3pPr>
            <a:lvl4pPr marL="1371513" indent="0">
              <a:buNone/>
              <a:defRPr sz="1600" b="1"/>
            </a:lvl4pPr>
            <a:lvl5pPr marL="1828683" indent="0">
              <a:buNone/>
              <a:defRPr sz="1600" b="1"/>
            </a:lvl5pPr>
            <a:lvl6pPr marL="2285853" indent="0">
              <a:buNone/>
              <a:defRPr sz="1600" b="1"/>
            </a:lvl6pPr>
            <a:lvl7pPr marL="2743024" indent="0">
              <a:buNone/>
              <a:defRPr sz="1600" b="1"/>
            </a:lvl7pPr>
            <a:lvl8pPr marL="3200195" indent="0">
              <a:buNone/>
              <a:defRPr sz="1600" b="1"/>
            </a:lvl8pPr>
            <a:lvl9pPr marL="3657366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1772817"/>
            <a:ext cx="4040188" cy="435334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TW" altLang="en-US" dirty="0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052736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1" indent="0">
              <a:buNone/>
              <a:defRPr sz="2000" b="1"/>
            </a:lvl2pPr>
            <a:lvl3pPr marL="914342" indent="0">
              <a:buNone/>
              <a:defRPr sz="1800" b="1"/>
            </a:lvl3pPr>
            <a:lvl4pPr marL="1371513" indent="0">
              <a:buNone/>
              <a:defRPr sz="1600" b="1"/>
            </a:lvl4pPr>
            <a:lvl5pPr marL="1828683" indent="0">
              <a:buNone/>
              <a:defRPr sz="1600" b="1"/>
            </a:lvl5pPr>
            <a:lvl6pPr marL="2285853" indent="0">
              <a:buNone/>
              <a:defRPr sz="1600" b="1"/>
            </a:lvl6pPr>
            <a:lvl7pPr marL="2743024" indent="0">
              <a:buNone/>
              <a:defRPr sz="1600" b="1"/>
            </a:lvl7pPr>
            <a:lvl8pPr marL="3200195" indent="0">
              <a:buNone/>
              <a:defRPr sz="1600" b="1"/>
            </a:lvl8pPr>
            <a:lvl9pPr marL="3657366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1772817"/>
            <a:ext cx="4041775" cy="435334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CEA04B-C967-4832-A945-0E16A754E598}" type="datetime1">
              <a:rPr lang="zh-TW" altLang="en-US"/>
              <a:pPr>
                <a:defRPr/>
              </a:pPr>
              <a:t>2025/8/6</a:t>
            </a:fld>
            <a:endParaRPr lang="zh-TW" altLang="en-US"/>
          </a:p>
        </p:txBody>
      </p:sp>
      <p:sp>
        <p:nvSpPr>
          <p:cNvPr id="8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10970B-748B-46B3-8CC6-D211DF7FC537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485492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/>
              <a:t>按一下以編輯母片副標題樣式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71BC65-3699-419D-AB23-60C5FB63B256}" type="datetime1">
              <a:rPr lang="zh-TW" altLang="en-US"/>
              <a:pPr>
                <a:defRPr/>
              </a:pPr>
              <a:t>2025/8/6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9C1B4C-845A-4ED7-A757-7A7DA629087F}" type="slidenum">
              <a:rPr lang="zh-TW" altLang="en-US"/>
              <a:pPr>
                <a:defRPr/>
              </a:pPr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66810355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EF4FD0-BDA2-4961-9D49-9318BBDB5847}" type="datetime1">
              <a:rPr lang="zh-TW" altLang="en-US"/>
              <a:pPr>
                <a:defRPr/>
              </a:pPr>
              <a:t>2025/8/6</a:t>
            </a:fld>
            <a:endParaRPr lang="zh-TW" altLang="en-US"/>
          </a:p>
        </p:txBody>
      </p:sp>
      <p:sp>
        <p:nvSpPr>
          <p:cNvPr id="4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5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7CEAA9-BCC1-45FC-B10A-D5136BE392D6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773909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02CC2F-B4E6-4F10-9722-031F4A0B7EC1}" type="datetime1">
              <a:rPr lang="zh-TW" altLang="en-US"/>
              <a:pPr>
                <a:defRPr/>
              </a:pPr>
              <a:t>2025/8/6</a:t>
            </a:fld>
            <a:endParaRPr lang="zh-TW" altLang="en-US"/>
          </a:p>
        </p:txBody>
      </p:sp>
      <p:sp>
        <p:nvSpPr>
          <p:cNvPr id="3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4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1F12B6-84C3-4FB7-901F-560F922407FD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9930045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71" indent="0">
              <a:buNone/>
              <a:defRPr sz="1200"/>
            </a:lvl2pPr>
            <a:lvl3pPr marL="914342" indent="0">
              <a:buNone/>
              <a:defRPr sz="1000"/>
            </a:lvl3pPr>
            <a:lvl4pPr marL="1371513" indent="0">
              <a:buNone/>
              <a:defRPr sz="900"/>
            </a:lvl4pPr>
            <a:lvl5pPr marL="1828683" indent="0">
              <a:buNone/>
              <a:defRPr sz="900"/>
            </a:lvl5pPr>
            <a:lvl6pPr marL="2285853" indent="0">
              <a:buNone/>
              <a:defRPr sz="900"/>
            </a:lvl6pPr>
            <a:lvl7pPr marL="2743024" indent="0">
              <a:buNone/>
              <a:defRPr sz="900"/>
            </a:lvl7pPr>
            <a:lvl8pPr marL="3200195" indent="0">
              <a:buNone/>
              <a:defRPr sz="900"/>
            </a:lvl8pPr>
            <a:lvl9pPr marL="3657366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4D3786-8024-4C4A-8C94-EE7822099E07}" type="datetime1">
              <a:rPr lang="zh-TW" altLang="en-US"/>
              <a:pPr>
                <a:defRPr/>
              </a:pPr>
              <a:t>2025/8/6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1F5D2-C6CA-40EC-BF16-8FBB7D104666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8199059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6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71" indent="0">
              <a:buNone/>
              <a:defRPr sz="2800"/>
            </a:lvl2pPr>
            <a:lvl3pPr marL="914342" indent="0">
              <a:buNone/>
              <a:defRPr sz="2400"/>
            </a:lvl3pPr>
            <a:lvl4pPr marL="1371513" indent="0">
              <a:buNone/>
              <a:defRPr sz="2000"/>
            </a:lvl4pPr>
            <a:lvl5pPr marL="1828683" indent="0">
              <a:buNone/>
              <a:defRPr sz="2000"/>
            </a:lvl5pPr>
            <a:lvl6pPr marL="2285853" indent="0">
              <a:buNone/>
              <a:defRPr sz="2000"/>
            </a:lvl6pPr>
            <a:lvl7pPr marL="2743024" indent="0">
              <a:buNone/>
              <a:defRPr sz="2000"/>
            </a:lvl7pPr>
            <a:lvl8pPr marL="3200195" indent="0">
              <a:buNone/>
              <a:defRPr sz="2000"/>
            </a:lvl8pPr>
            <a:lvl9pPr marL="3657366" indent="0">
              <a:buNone/>
              <a:defRPr sz="2000"/>
            </a:lvl9pPr>
          </a:lstStyle>
          <a:p>
            <a:pPr lvl="0"/>
            <a:r>
              <a:rPr lang="zh-TW" altLang="en-US" noProof="0"/>
              <a:t>按一下圖示以新增圖片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71" indent="0">
              <a:buNone/>
              <a:defRPr sz="1200"/>
            </a:lvl2pPr>
            <a:lvl3pPr marL="914342" indent="0">
              <a:buNone/>
              <a:defRPr sz="1000"/>
            </a:lvl3pPr>
            <a:lvl4pPr marL="1371513" indent="0">
              <a:buNone/>
              <a:defRPr sz="900"/>
            </a:lvl4pPr>
            <a:lvl5pPr marL="1828683" indent="0">
              <a:buNone/>
              <a:defRPr sz="900"/>
            </a:lvl5pPr>
            <a:lvl6pPr marL="2285853" indent="0">
              <a:buNone/>
              <a:defRPr sz="900"/>
            </a:lvl6pPr>
            <a:lvl7pPr marL="2743024" indent="0">
              <a:buNone/>
              <a:defRPr sz="900"/>
            </a:lvl7pPr>
            <a:lvl8pPr marL="3200195" indent="0">
              <a:buNone/>
              <a:defRPr sz="900"/>
            </a:lvl8pPr>
            <a:lvl9pPr marL="3657366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19096C-990A-4130-92E8-621B10FF206F}" type="datetime1">
              <a:rPr lang="zh-TW" altLang="en-US"/>
              <a:pPr>
                <a:defRPr/>
              </a:pPr>
              <a:t>2025/8/6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FFF7E3-7298-441E-9D0F-9EA8A24424D6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0135449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2D761B-734C-48CC-8CE9-06007AE674FA}" type="datetime1">
              <a:rPr lang="zh-TW" altLang="en-US"/>
              <a:pPr>
                <a:defRPr/>
              </a:pPr>
              <a:t>2025/8/6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C5344F-6A88-452E-91A9-1BD955D745BD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9533691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1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E6A1D7-8891-4149-B51A-AA2DEA4BF823}" type="datetime1">
              <a:rPr lang="zh-TW" altLang="en-US"/>
              <a:pPr>
                <a:defRPr/>
              </a:pPr>
              <a:t>2025/8/6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ADAFCA-221A-4133-9C66-985D56B1BBED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135450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ECDFA8-ECBD-4C3B-97D7-726837FE60E3}" type="datetime1">
              <a:rPr lang="zh-TW" altLang="en-US"/>
              <a:pPr>
                <a:defRPr/>
              </a:pPr>
              <a:t>2025/8/6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40E578-C750-45FB-B7C3-8C7A656747BA}" type="slidenum">
              <a:rPr lang="zh-TW" altLang="en-US"/>
              <a:pPr>
                <a:defRPr/>
              </a:pPr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2671987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A0B978-9778-44D7-AE13-23366F12DEF4}" type="datetime1">
              <a:rPr lang="zh-TW" altLang="en-US"/>
              <a:pPr>
                <a:defRPr/>
              </a:pPr>
              <a:t>2025/8/6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84CD0A-5BFB-49BF-8EBF-70E49C406B1D}" type="slidenum">
              <a:rPr lang="zh-TW" altLang="en-US"/>
              <a:pPr>
                <a:defRPr/>
              </a:pPr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9787337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92B2A9-F250-475A-9FA4-3D637B5E42B6}" type="datetime1">
              <a:rPr lang="zh-TW" altLang="en-US"/>
              <a:pPr>
                <a:defRPr/>
              </a:pPr>
              <a:t>2025/8/6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291348-0E1D-4F13-9F2E-15F8F214F79B}" type="slidenum">
              <a:rPr lang="zh-TW" altLang="en-US"/>
              <a:pPr>
                <a:defRPr/>
              </a:pPr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8100012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53055F-3893-4A42-BF28-78AC857EB3A9}" type="datetime1">
              <a:rPr lang="zh-TW" altLang="en-US"/>
              <a:pPr>
                <a:defRPr/>
              </a:pPr>
              <a:t>2025/8/6</a:t>
            </a:fld>
            <a:endParaRPr lang="zh-TW" altLang="en-US"/>
          </a:p>
        </p:txBody>
      </p:sp>
      <p:sp>
        <p:nvSpPr>
          <p:cNvPr id="8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F3A713-5788-4637-B203-43C5C88ACC57}" type="slidenum">
              <a:rPr lang="zh-TW" altLang="en-US"/>
              <a:pPr>
                <a:defRPr/>
              </a:pPr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066829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099ECC-4040-4DEC-B972-B0352EC8F086}" type="datetime1">
              <a:rPr lang="zh-TW" altLang="en-US"/>
              <a:pPr>
                <a:defRPr/>
              </a:pPr>
              <a:t>2025/8/6</a:t>
            </a:fld>
            <a:endParaRPr lang="zh-TW" altLang="en-US"/>
          </a:p>
        </p:txBody>
      </p:sp>
      <p:sp>
        <p:nvSpPr>
          <p:cNvPr id="4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5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4274DA-00C4-452E-8DB8-BD9108D7D570}" type="slidenum">
              <a:rPr lang="zh-TW" altLang="en-US"/>
              <a:pPr>
                <a:defRPr/>
              </a:pPr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645721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79A717-6C8E-4A72-8D2D-CD3C031699C8}" type="datetime1">
              <a:rPr lang="zh-TW" altLang="en-US"/>
              <a:pPr>
                <a:defRPr/>
              </a:pPr>
              <a:t>2025/8/6</a:t>
            </a:fld>
            <a:endParaRPr lang="zh-TW" altLang="en-US"/>
          </a:p>
        </p:txBody>
      </p:sp>
      <p:sp>
        <p:nvSpPr>
          <p:cNvPr id="3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4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70A654-A6D1-4522-9454-5FC078530822}" type="slidenum">
              <a:rPr lang="zh-TW" altLang="en-US"/>
              <a:pPr>
                <a:defRPr/>
              </a:pPr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7011750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標題版面配置區 1"/>
          <p:cNvSpPr>
            <a:spLocks noGrp="1"/>
          </p:cNvSpPr>
          <p:nvPr>
            <p:ph type="title"/>
          </p:nvPr>
        </p:nvSpPr>
        <p:spPr bwMode="auto">
          <a:xfrm>
            <a:off x="457200" y="142875"/>
            <a:ext cx="8229600" cy="725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/>
              <a:t>按一下以編輯母片標題樣式</a:t>
            </a:r>
          </a:p>
        </p:txBody>
      </p:sp>
      <p:sp>
        <p:nvSpPr>
          <p:cNvPr id="1027" name="文字版面配置區 2"/>
          <p:cNvSpPr>
            <a:spLocks noGrp="1"/>
          </p:cNvSpPr>
          <p:nvPr>
            <p:ph type="body" idx="1"/>
          </p:nvPr>
        </p:nvSpPr>
        <p:spPr bwMode="auto">
          <a:xfrm>
            <a:off x="457200" y="1000125"/>
            <a:ext cx="8229600" cy="512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defRPr>
            </a:lvl1pPr>
          </a:lstStyle>
          <a:p>
            <a:pPr>
              <a:defRPr/>
            </a:pPr>
            <a:fld id="{AADBA472-50B3-4954-A4E3-C9233715DC76}" type="datetime1">
              <a:rPr lang="zh-TW" altLang="en-US"/>
              <a:pPr>
                <a:defRPr/>
              </a:pPr>
              <a:t>2025/8/6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7010400" y="64928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kumimoji="0" sz="1050">
                <a:solidFill>
                  <a:srgbClr val="898989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fld id="{31A54DBE-346E-4201-9273-1AAD885D81E2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F64FDD27-6A64-4083-A22D-7CFB8D129DE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865843" cy="71596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375" r:id="rId1"/>
    <p:sldLayoutId id="2147484376" r:id="rId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rgbClr val="000066"/>
          </a:solidFill>
          <a:latin typeface="Times New Roman" pitchFamily="18" charset="0"/>
          <a:ea typeface="標楷體" pitchFamily="65" charset="-120"/>
          <a:cs typeface="Times New Roman" pitchFamily="18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66"/>
          </a:solidFill>
          <a:latin typeface="Times New Roman" pitchFamily="18" charset="0"/>
          <a:ea typeface="標楷體" pitchFamily="65" charset="-120"/>
          <a:cs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66"/>
          </a:solidFill>
          <a:latin typeface="Times New Roman" pitchFamily="18" charset="0"/>
          <a:ea typeface="標楷體" pitchFamily="65" charset="-120"/>
          <a:cs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66"/>
          </a:solidFill>
          <a:latin typeface="Times New Roman" pitchFamily="18" charset="0"/>
          <a:ea typeface="標楷體" pitchFamily="65" charset="-120"/>
          <a:cs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66"/>
          </a:solidFill>
          <a:latin typeface="Times New Roman" pitchFamily="18" charset="0"/>
          <a:ea typeface="標楷體" pitchFamily="65" charset="-120"/>
          <a:cs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 b="1">
          <a:solidFill>
            <a:srgbClr val="000066"/>
          </a:solidFill>
          <a:latin typeface="Times New Roman" pitchFamily="18" charset="0"/>
          <a:ea typeface="標楷體" pitchFamily="65" charset="-120"/>
          <a:cs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 b="1">
          <a:solidFill>
            <a:srgbClr val="000066"/>
          </a:solidFill>
          <a:latin typeface="Times New Roman" pitchFamily="18" charset="0"/>
          <a:ea typeface="標楷體" pitchFamily="65" charset="-120"/>
          <a:cs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 b="1">
          <a:solidFill>
            <a:srgbClr val="000066"/>
          </a:solidFill>
          <a:latin typeface="Times New Roman" pitchFamily="18" charset="0"/>
          <a:ea typeface="標楷體" pitchFamily="65" charset="-120"/>
          <a:cs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 b="1">
          <a:solidFill>
            <a:srgbClr val="000066"/>
          </a:solidFill>
          <a:latin typeface="Times New Roman" pitchFamily="18" charset="0"/>
          <a:ea typeface="標楷體" pitchFamily="65" charset="-120"/>
          <a:cs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Times New Roman" pitchFamily="18" charset="0"/>
          <a:ea typeface="標楷體" pitchFamily="65" charset="-120"/>
          <a:cs typeface="Times New Roman" pitchFamily="18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Times New Roman" pitchFamily="18" charset="0"/>
          <a:ea typeface="標楷體" pitchFamily="65" charset="-120"/>
          <a:cs typeface="Times New Roman" pitchFamily="18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Times New Roman" pitchFamily="18" charset="0"/>
          <a:ea typeface="標楷體" pitchFamily="65" charset="-120"/>
          <a:cs typeface="Times New Roman" pitchFamily="18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Times New Roman" pitchFamily="18" charset="0"/>
          <a:ea typeface="標楷體" pitchFamily="65" charset="-120"/>
          <a:cs typeface="Times New Roman" pitchFamily="18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Times New Roman" pitchFamily="18" charset="0"/>
          <a:ea typeface="標楷體" pitchFamily="65" charset="-120"/>
          <a:cs typeface="Times New Roman" pitchFamily="18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標題版面配置區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/>
              <a:t>按一下以編輯母片標題樣式</a:t>
            </a:r>
          </a:p>
        </p:txBody>
      </p:sp>
      <p:sp>
        <p:nvSpPr>
          <p:cNvPr id="2052" name="文字版面配置區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fld id="{45C616BF-CCCA-4FA9-831A-D2DE1424E16A}" type="datetime1">
              <a:rPr lang="zh-TW" altLang="en-US"/>
              <a:pPr>
                <a:defRPr/>
              </a:pPr>
              <a:t>2025/8/6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7010400" y="6492875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 sz="1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fld id="{13A2DD49-DEC4-42E3-BD58-B9AFD6EC636F}" type="slidenum">
              <a:rPr lang="zh-TW" altLang="en-US"/>
              <a:pPr>
                <a:defRPr/>
              </a:pPr>
              <a:t>‹#›</a:t>
            </a:fld>
            <a:endParaRPr lang="zh-TW" altLang="en-US" dirty="0"/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38DAF7E9-052E-470E-9CD7-F60C51CC265A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865843" cy="71596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342" r:id="rId1"/>
    <p:sldLayoutId id="2147484343" r:id="rId2"/>
    <p:sldLayoutId id="2147484344" r:id="rId3"/>
    <p:sldLayoutId id="2147484345" r:id="rId4"/>
    <p:sldLayoutId id="2147484346" r:id="rId5"/>
    <p:sldLayoutId id="2147484347" r:id="rId6"/>
    <p:sldLayoutId id="2147484348" r:id="rId7"/>
    <p:sldLayoutId id="2147484349" r:id="rId8"/>
    <p:sldLayoutId id="2147484350" r:id="rId9"/>
    <p:sldLayoutId id="2147484351" r:id="rId10"/>
    <p:sldLayoutId id="2147484352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新細明體" panose="02020500000000000000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新細明體" panose="02020500000000000000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新細明體" panose="02020500000000000000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新細明體" panose="02020500000000000000" pitchFamily="18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新細明體" panose="02020500000000000000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新細明體" panose="02020500000000000000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新細明體" panose="02020500000000000000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新細明體" panose="02020500000000000000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12"/>
          <p:cNvGrpSpPr>
            <a:grpSpLocks/>
          </p:cNvGrpSpPr>
          <p:nvPr/>
        </p:nvGrpSpPr>
        <p:grpSpPr bwMode="auto">
          <a:xfrm>
            <a:off x="265113" y="946150"/>
            <a:ext cx="8626475" cy="71438"/>
            <a:chOff x="611" y="384"/>
            <a:chExt cx="4450" cy="106"/>
          </a:xfrm>
        </p:grpSpPr>
        <p:sp>
          <p:nvSpPr>
            <p:cNvPr id="13" name="Rectangle 13"/>
            <p:cNvSpPr>
              <a:spLocks noChangeArrowheads="1"/>
            </p:cNvSpPr>
            <p:nvPr userDrawn="1"/>
          </p:nvSpPr>
          <p:spPr bwMode="auto">
            <a:xfrm>
              <a:off x="611" y="384"/>
              <a:ext cx="2197" cy="106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80000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 sz="1600">
                  <a:solidFill>
                    <a:schemeClr val="tx1"/>
                  </a:solidFill>
                  <a:latin typeface="Times New Roman" panose="02020603050405020304" pitchFamily="18" charset="0"/>
                  <a:ea typeface="華康隸書體" charset="-120"/>
                </a:defRPr>
              </a:lvl1pPr>
              <a:lvl2pPr marL="742950" indent="-285750">
                <a:defRPr kumimoji="1" sz="1600">
                  <a:solidFill>
                    <a:schemeClr val="tx1"/>
                  </a:solidFill>
                  <a:latin typeface="Times New Roman" panose="02020603050405020304" pitchFamily="18" charset="0"/>
                  <a:ea typeface="華康隸書體" charset="-120"/>
                </a:defRPr>
              </a:lvl2pPr>
              <a:lvl3pPr marL="1143000" indent="-228600">
                <a:defRPr kumimoji="1" sz="1600">
                  <a:solidFill>
                    <a:schemeClr val="tx1"/>
                  </a:solidFill>
                  <a:latin typeface="Times New Roman" panose="02020603050405020304" pitchFamily="18" charset="0"/>
                  <a:ea typeface="華康隸書體" charset="-120"/>
                </a:defRPr>
              </a:lvl3pPr>
              <a:lvl4pPr marL="1600200" indent="-228600">
                <a:defRPr kumimoji="1" sz="1600">
                  <a:solidFill>
                    <a:schemeClr val="tx1"/>
                  </a:solidFill>
                  <a:latin typeface="Times New Roman" panose="02020603050405020304" pitchFamily="18" charset="0"/>
                  <a:ea typeface="華康隸書體" charset="-120"/>
                </a:defRPr>
              </a:lvl4pPr>
              <a:lvl5pPr marL="2057400" indent="-228600">
                <a:defRPr kumimoji="1" sz="1600">
                  <a:solidFill>
                    <a:schemeClr val="tx1"/>
                  </a:solidFill>
                  <a:latin typeface="Times New Roman" panose="02020603050405020304" pitchFamily="18" charset="0"/>
                  <a:ea typeface="華康隸書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600">
                  <a:solidFill>
                    <a:schemeClr val="tx1"/>
                  </a:solidFill>
                  <a:latin typeface="Times New Roman" panose="02020603050405020304" pitchFamily="18" charset="0"/>
                  <a:ea typeface="華康隸書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600">
                  <a:solidFill>
                    <a:schemeClr val="tx1"/>
                  </a:solidFill>
                  <a:latin typeface="Times New Roman" panose="02020603050405020304" pitchFamily="18" charset="0"/>
                  <a:ea typeface="華康隸書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600">
                  <a:solidFill>
                    <a:schemeClr val="tx1"/>
                  </a:solidFill>
                  <a:latin typeface="Times New Roman" panose="02020603050405020304" pitchFamily="18" charset="0"/>
                  <a:ea typeface="華康隸書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600">
                  <a:solidFill>
                    <a:schemeClr val="tx1"/>
                  </a:solidFill>
                  <a:latin typeface="Times New Roman" panose="02020603050405020304" pitchFamily="18" charset="0"/>
                  <a:ea typeface="華康隸書體" charset="-120"/>
                </a:defRPr>
              </a:lvl9pPr>
            </a:lstStyle>
            <a:p>
              <a:pPr defTabSz="914342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TW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Rectangle 14"/>
            <p:cNvSpPr>
              <a:spLocks noChangeArrowheads="1"/>
            </p:cNvSpPr>
            <p:nvPr userDrawn="1"/>
          </p:nvSpPr>
          <p:spPr bwMode="auto">
            <a:xfrm>
              <a:off x="2808" y="384"/>
              <a:ext cx="2253" cy="106"/>
            </a:xfrm>
            <a:prstGeom prst="rect">
              <a:avLst/>
            </a:prstGeom>
            <a:gradFill rotWithShape="0">
              <a:gsLst>
                <a:gs pos="0">
                  <a:srgbClr val="314659"/>
                </a:gs>
                <a:gs pos="100000">
                  <a:srgbClr val="FFFFFF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 sz="1600">
                  <a:solidFill>
                    <a:schemeClr val="tx1"/>
                  </a:solidFill>
                  <a:latin typeface="Times New Roman" panose="02020603050405020304" pitchFamily="18" charset="0"/>
                  <a:ea typeface="華康隸書體" charset="-120"/>
                </a:defRPr>
              </a:lvl1pPr>
              <a:lvl2pPr marL="742950" indent="-285750">
                <a:defRPr kumimoji="1" sz="1600">
                  <a:solidFill>
                    <a:schemeClr val="tx1"/>
                  </a:solidFill>
                  <a:latin typeface="Times New Roman" panose="02020603050405020304" pitchFamily="18" charset="0"/>
                  <a:ea typeface="華康隸書體" charset="-120"/>
                </a:defRPr>
              </a:lvl2pPr>
              <a:lvl3pPr marL="1143000" indent="-228600">
                <a:defRPr kumimoji="1" sz="1600">
                  <a:solidFill>
                    <a:schemeClr val="tx1"/>
                  </a:solidFill>
                  <a:latin typeface="Times New Roman" panose="02020603050405020304" pitchFamily="18" charset="0"/>
                  <a:ea typeface="華康隸書體" charset="-120"/>
                </a:defRPr>
              </a:lvl3pPr>
              <a:lvl4pPr marL="1600200" indent="-228600">
                <a:defRPr kumimoji="1" sz="1600">
                  <a:solidFill>
                    <a:schemeClr val="tx1"/>
                  </a:solidFill>
                  <a:latin typeface="Times New Roman" panose="02020603050405020304" pitchFamily="18" charset="0"/>
                  <a:ea typeface="華康隸書體" charset="-120"/>
                </a:defRPr>
              </a:lvl4pPr>
              <a:lvl5pPr marL="2057400" indent="-228600">
                <a:defRPr kumimoji="1" sz="1600">
                  <a:solidFill>
                    <a:schemeClr val="tx1"/>
                  </a:solidFill>
                  <a:latin typeface="Times New Roman" panose="02020603050405020304" pitchFamily="18" charset="0"/>
                  <a:ea typeface="華康隸書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600">
                  <a:solidFill>
                    <a:schemeClr val="tx1"/>
                  </a:solidFill>
                  <a:latin typeface="Times New Roman" panose="02020603050405020304" pitchFamily="18" charset="0"/>
                  <a:ea typeface="華康隸書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600">
                  <a:solidFill>
                    <a:schemeClr val="tx1"/>
                  </a:solidFill>
                  <a:latin typeface="Times New Roman" panose="02020603050405020304" pitchFamily="18" charset="0"/>
                  <a:ea typeface="華康隸書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600">
                  <a:solidFill>
                    <a:schemeClr val="tx1"/>
                  </a:solidFill>
                  <a:latin typeface="Times New Roman" panose="02020603050405020304" pitchFamily="18" charset="0"/>
                  <a:ea typeface="華康隸書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600">
                  <a:solidFill>
                    <a:schemeClr val="tx1"/>
                  </a:solidFill>
                  <a:latin typeface="Times New Roman" panose="02020603050405020304" pitchFamily="18" charset="0"/>
                  <a:ea typeface="華康隸書體" charset="-120"/>
                </a:defRPr>
              </a:lvl9pPr>
            </a:lstStyle>
            <a:p>
              <a:pPr defTabSz="914342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TW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076" name="標題版面配置區 1"/>
          <p:cNvSpPr>
            <a:spLocks noGrp="1"/>
          </p:cNvSpPr>
          <p:nvPr>
            <p:ph type="title"/>
          </p:nvPr>
        </p:nvSpPr>
        <p:spPr bwMode="auto">
          <a:xfrm>
            <a:off x="1187450" y="44450"/>
            <a:ext cx="7499350" cy="83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3" tIns="45712" rIns="91423" bIns="4571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/>
              <a:t>按一下以編輯母片標題樣式</a:t>
            </a:r>
          </a:p>
        </p:txBody>
      </p:sp>
      <p:sp>
        <p:nvSpPr>
          <p:cNvPr id="3077" name="文字版面配置區 2"/>
          <p:cNvSpPr>
            <a:spLocks noGrp="1"/>
          </p:cNvSpPr>
          <p:nvPr>
            <p:ph type="body" idx="1"/>
          </p:nvPr>
        </p:nvSpPr>
        <p:spPr bwMode="auto">
          <a:xfrm>
            <a:off x="457200" y="1017588"/>
            <a:ext cx="8229600" cy="5291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3" tIns="45712" rIns="91423" bIns="4571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23" tIns="45712" rIns="91423" bIns="45712" rtlCol="0" anchor="ctr"/>
          <a:lstStyle>
            <a:lvl1pPr algn="l" defTabSz="914342" eaLnBrk="1" fontAlgn="auto" hangingPunct="1">
              <a:spcBef>
                <a:spcPts val="0"/>
              </a:spcBef>
              <a:spcAft>
                <a:spcPts val="0"/>
              </a:spcAft>
              <a:defRPr kumimoji="0" sz="1200" b="1">
                <a:solidFill>
                  <a:prstClr val="black">
                    <a:tint val="75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AEF8E438-5F84-4601-86D0-E8302AE14562}" type="datetime1">
              <a:rPr lang="zh-TW" altLang="en-US"/>
              <a:pPr>
                <a:defRPr/>
              </a:pPr>
              <a:t>2025/8/6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23" tIns="45712" rIns="91423" bIns="45712" rtlCol="0" anchor="ctr"/>
          <a:lstStyle>
            <a:lvl1pPr algn="ctr" defTabSz="914342" eaLnBrk="1" fontAlgn="auto" hangingPunct="1">
              <a:spcBef>
                <a:spcPts val="0"/>
              </a:spcBef>
              <a:spcAft>
                <a:spcPts val="0"/>
              </a:spcAft>
              <a:defRPr kumimoji="0" sz="1200" b="1">
                <a:solidFill>
                  <a:prstClr val="black">
                    <a:tint val="75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975475" y="6453188"/>
            <a:ext cx="2133600" cy="365125"/>
          </a:xfrm>
          <a:prstGeom prst="rect">
            <a:avLst/>
          </a:prstGeom>
        </p:spPr>
        <p:txBody>
          <a:bodyPr vert="horz" lIns="91423" tIns="45712" rIns="91423" bIns="45712" rtlCol="0" anchor="ctr"/>
          <a:lstStyle>
            <a:lvl1pPr algn="r" defTabSz="914342" eaLnBrk="1" fontAlgn="auto" hangingPunct="1">
              <a:spcBef>
                <a:spcPts val="0"/>
              </a:spcBef>
              <a:spcAft>
                <a:spcPts val="0"/>
              </a:spcAft>
              <a:defRPr kumimoji="0" sz="1200" b="1">
                <a:solidFill>
                  <a:prstClr val="black"/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9C55F109-D502-4FBB-B752-0AFEAA787838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  <p:pic>
        <p:nvPicPr>
          <p:cNvPr id="11" name="圖片 10">
            <a:extLst>
              <a:ext uri="{FF2B5EF4-FFF2-40B4-BE49-F238E27FC236}">
                <a16:creationId xmlns:a16="http://schemas.microsoft.com/office/drawing/2014/main" id="{565CD275-F2A0-4C20-8080-331275948C66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865843" cy="71596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353" r:id="rId1"/>
    <p:sldLayoutId id="2147484354" r:id="rId2"/>
    <p:sldLayoutId id="2147484355" r:id="rId3"/>
    <p:sldLayoutId id="2147484356" r:id="rId4"/>
    <p:sldLayoutId id="2147484357" r:id="rId5"/>
    <p:sldLayoutId id="2147484358" r:id="rId6"/>
    <p:sldLayoutId id="2147484359" r:id="rId7"/>
    <p:sldLayoutId id="2147484360" r:id="rId8"/>
    <p:sldLayoutId id="2147484361" r:id="rId9"/>
    <p:sldLayoutId id="2147484362" r:id="rId10"/>
    <p:sldLayoutId id="2147484363" r:id="rId11"/>
  </p:sldLayoutIdLst>
  <p:hf hdr="0" ftr="0" dt="0"/>
  <p:txStyles>
    <p:titleStyle>
      <a:lvl1pPr algn="l" defTabSz="912813" rtl="0" eaLnBrk="0" fontAlgn="base" hangingPunct="0">
        <a:spcBef>
          <a:spcPct val="0"/>
        </a:spcBef>
        <a:spcAft>
          <a:spcPct val="0"/>
        </a:spcAft>
        <a:defRPr sz="4000" b="1" kern="1200">
          <a:solidFill>
            <a:srgbClr val="FF0000"/>
          </a:solidFill>
          <a:latin typeface="微軟正黑體" pitchFamily="34" charset="-120"/>
          <a:ea typeface="微軟正黑體" pitchFamily="34" charset="-120"/>
          <a:cs typeface="+mj-cs"/>
        </a:defRPr>
      </a:lvl1pPr>
      <a:lvl2pPr algn="l" defTabSz="912813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FF0000"/>
          </a:solidFill>
          <a:latin typeface="微軟正黑體" panose="020B0604030504040204" pitchFamily="34" charset="-120"/>
          <a:ea typeface="微軟正黑體" panose="020B0604030504040204" pitchFamily="34" charset="-120"/>
        </a:defRPr>
      </a:lvl2pPr>
      <a:lvl3pPr algn="l" defTabSz="912813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FF0000"/>
          </a:solidFill>
          <a:latin typeface="微軟正黑體" panose="020B0604030504040204" pitchFamily="34" charset="-120"/>
          <a:ea typeface="微軟正黑體" panose="020B0604030504040204" pitchFamily="34" charset="-120"/>
        </a:defRPr>
      </a:lvl3pPr>
      <a:lvl4pPr algn="l" defTabSz="912813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FF0000"/>
          </a:solidFill>
          <a:latin typeface="微軟正黑體" panose="020B0604030504040204" pitchFamily="34" charset="-120"/>
          <a:ea typeface="微軟正黑體" panose="020B0604030504040204" pitchFamily="34" charset="-120"/>
        </a:defRPr>
      </a:lvl4pPr>
      <a:lvl5pPr algn="l" defTabSz="912813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FF0000"/>
          </a:solidFill>
          <a:latin typeface="微軟正黑體" panose="020B0604030504040204" pitchFamily="34" charset="-120"/>
          <a:ea typeface="微軟正黑體" panose="020B0604030504040204" pitchFamily="34" charset="-120"/>
        </a:defRPr>
      </a:lvl5pPr>
      <a:lvl6pPr marL="457200" algn="l" defTabSz="912813" rtl="0" fontAlgn="base">
        <a:spcBef>
          <a:spcPct val="0"/>
        </a:spcBef>
        <a:spcAft>
          <a:spcPct val="0"/>
        </a:spcAft>
        <a:defRPr sz="4000" b="1">
          <a:solidFill>
            <a:srgbClr val="FF0000"/>
          </a:solidFill>
          <a:latin typeface="微軟正黑體" panose="020B0604030504040204" pitchFamily="34" charset="-120"/>
          <a:ea typeface="微軟正黑體" panose="020B0604030504040204" pitchFamily="34" charset="-120"/>
        </a:defRPr>
      </a:lvl6pPr>
      <a:lvl7pPr marL="914400" algn="l" defTabSz="912813" rtl="0" fontAlgn="base">
        <a:spcBef>
          <a:spcPct val="0"/>
        </a:spcBef>
        <a:spcAft>
          <a:spcPct val="0"/>
        </a:spcAft>
        <a:defRPr sz="4000" b="1">
          <a:solidFill>
            <a:srgbClr val="FF0000"/>
          </a:solidFill>
          <a:latin typeface="微軟正黑體" panose="020B0604030504040204" pitchFamily="34" charset="-120"/>
          <a:ea typeface="微軟正黑體" panose="020B0604030504040204" pitchFamily="34" charset="-120"/>
        </a:defRPr>
      </a:lvl7pPr>
      <a:lvl8pPr marL="1371600" algn="l" defTabSz="912813" rtl="0" fontAlgn="base">
        <a:spcBef>
          <a:spcPct val="0"/>
        </a:spcBef>
        <a:spcAft>
          <a:spcPct val="0"/>
        </a:spcAft>
        <a:defRPr sz="4000" b="1">
          <a:solidFill>
            <a:srgbClr val="FF0000"/>
          </a:solidFill>
          <a:latin typeface="微軟正黑體" panose="020B0604030504040204" pitchFamily="34" charset="-120"/>
          <a:ea typeface="微軟正黑體" panose="020B0604030504040204" pitchFamily="34" charset="-120"/>
        </a:defRPr>
      </a:lvl8pPr>
      <a:lvl9pPr marL="1828800" algn="l" defTabSz="912813" rtl="0" fontAlgn="base">
        <a:spcBef>
          <a:spcPct val="0"/>
        </a:spcBef>
        <a:spcAft>
          <a:spcPct val="0"/>
        </a:spcAft>
        <a:defRPr sz="4000" b="1">
          <a:solidFill>
            <a:srgbClr val="FF0000"/>
          </a:solidFill>
          <a:latin typeface="微軟正黑體" panose="020B0604030504040204" pitchFamily="34" charset="-120"/>
          <a:ea typeface="微軟正黑體" panose="020B0604030504040204" pitchFamily="34" charset="-120"/>
        </a:defRPr>
      </a:lvl9pPr>
    </p:titleStyle>
    <p:bodyStyle>
      <a:lvl1pPr marL="341313" indent="-341313" algn="l" defTabSz="912813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Ø"/>
        <a:defRPr sz="3200" b="1" kern="1200">
          <a:solidFill>
            <a:srgbClr val="0000CC"/>
          </a:solidFill>
          <a:latin typeface="微軟正黑體" pitchFamily="34" charset="-120"/>
          <a:ea typeface="微軟正黑體" pitchFamily="34" charset="-120"/>
          <a:cs typeface="+mn-cs"/>
        </a:defRPr>
      </a:lvl1pPr>
      <a:lvl2pPr marL="741363" indent="-284163" algn="l" defTabSz="9128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b="1" kern="1200">
          <a:solidFill>
            <a:srgbClr val="0000CC"/>
          </a:solidFill>
          <a:latin typeface="微軟正黑體" pitchFamily="34" charset="-120"/>
          <a:ea typeface="微軟正黑體" pitchFamily="34" charset="-120"/>
          <a:cs typeface="+mn-cs"/>
        </a:defRPr>
      </a:lvl2pPr>
      <a:lvl3pPr marL="1141413" indent="-227013" algn="l" defTabSz="9128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b="1" kern="1200">
          <a:solidFill>
            <a:srgbClr val="0000CC"/>
          </a:solidFill>
          <a:latin typeface="微軟正黑體" pitchFamily="34" charset="-120"/>
          <a:ea typeface="微軟正黑體" pitchFamily="34" charset="-120"/>
          <a:cs typeface="+mn-cs"/>
        </a:defRPr>
      </a:lvl3pPr>
      <a:lvl4pPr marL="1598613" indent="-227013" algn="l" defTabSz="9128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b="1" kern="1200">
          <a:solidFill>
            <a:srgbClr val="0000CC"/>
          </a:solidFill>
          <a:latin typeface="微軟正黑體" pitchFamily="34" charset="-120"/>
          <a:ea typeface="微軟正黑體" pitchFamily="34" charset="-120"/>
          <a:cs typeface="+mn-cs"/>
        </a:defRPr>
      </a:lvl4pPr>
      <a:lvl5pPr marL="2055813" indent="-227013" algn="l" defTabSz="9128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1" kern="1200">
          <a:solidFill>
            <a:srgbClr val="0000CC"/>
          </a:solidFill>
          <a:latin typeface="微軟正黑體" pitchFamily="34" charset="-120"/>
          <a:ea typeface="微軟正黑體" pitchFamily="34" charset="-120"/>
          <a:cs typeface="+mn-cs"/>
        </a:defRPr>
      </a:lvl5pPr>
      <a:lvl6pPr marL="2514439" indent="-228585" algn="l" defTabSz="9143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10" indent="-228585" algn="l" defTabSz="9143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781" indent="-228585" algn="l" defTabSz="9143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951" indent="-228585" algn="l" defTabSz="9143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3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1" algn="l" defTabSz="9143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42" algn="l" defTabSz="9143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13" algn="l" defTabSz="9143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83" algn="l" defTabSz="9143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53" algn="l" defTabSz="9143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24" algn="l" defTabSz="9143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195" algn="l" defTabSz="9143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366" algn="l" defTabSz="9143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12"/>
          <p:cNvGrpSpPr>
            <a:grpSpLocks/>
          </p:cNvGrpSpPr>
          <p:nvPr/>
        </p:nvGrpSpPr>
        <p:grpSpPr bwMode="auto">
          <a:xfrm>
            <a:off x="265113" y="946150"/>
            <a:ext cx="8626475" cy="71438"/>
            <a:chOff x="611" y="384"/>
            <a:chExt cx="4450" cy="106"/>
          </a:xfrm>
        </p:grpSpPr>
        <p:sp>
          <p:nvSpPr>
            <p:cNvPr id="13" name="Rectangle 13"/>
            <p:cNvSpPr>
              <a:spLocks noChangeArrowheads="1"/>
            </p:cNvSpPr>
            <p:nvPr userDrawn="1"/>
          </p:nvSpPr>
          <p:spPr bwMode="auto">
            <a:xfrm>
              <a:off x="611" y="384"/>
              <a:ext cx="2197" cy="106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80000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 sz="1600">
                  <a:solidFill>
                    <a:schemeClr val="tx1"/>
                  </a:solidFill>
                  <a:latin typeface="Times New Roman" panose="02020603050405020304" pitchFamily="18" charset="0"/>
                  <a:ea typeface="華康隸書體" charset="-120"/>
                </a:defRPr>
              </a:lvl1pPr>
              <a:lvl2pPr marL="742950" indent="-285750">
                <a:defRPr kumimoji="1" sz="1600">
                  <a:solidFill>
                    <a:schemeClr val="tx1"/>
                  </a:solidFill>
                  <a:latin typeface="Times New Roman" panose="02020603050405020304" pitchFamily="18" charset="0"/>
                  <a:ea typeface="華康隸書體" charset="-120"/>
                </a:defRPr>
              </a:lvl2pPr>
              <a:lvl3pPr marL="1143000" indent="-228600">
                <a:defRPr kumimoji="1" sz="1600">
                  <a:solidFill>
                    <a:schemeClr val="tx1"/>
                  </a:solidFill>
                  <a:latin typeface="Times New Roman" panose="02020603050405020304" pitchFamily="18" charset="0"/>
                  <a:ea typeface="華康隸書體" charset="-120"/>
                </a:defRPr>
              </a:lvl3pPr>
              <a:lvl4pPr marL="1600200" indent="-228600">
                <a:defRPr kumimoji="1" sz="1600">
                  <a:solidFill>
                    <a:schemeClr val="tx1"/>
                  </a:solidFill>
                  <a:latin typeface="Times New Roman" panose="02020603050405020304" pitchFamily="18" charset="0"/>
                  <a:ea typeface="華康隸書體" charset="-120"/>
                </a:defRPr>
              </a:lvl4pPr>
              <a:lvl5pPr marL="2057400" indent="-228600">
                <a:defRPr kumimoji="1" sz="1600">
                  <a:solidFill>
                    <a:schemeClr val="tx1"/>
                  </a:solidFill>
                  <a:latin typeface="Times New Roman" panose="02020603050405020304" pitchFamily="18" charset="0"/>
                  <a:ea typeface="華康隸書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600">
                  <a:solidFill>
                    <a:schemeClr val="tx1"/>
                  </a:solidFill>
                  <a:latin typeface="Times New Roman" panose="02020603050405020304" pitchFamily="18" charset="0"/>
                  <a:ea typeface="華康隸書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600">
                  <a:solidFill>
                    <a:schemeClr val="tx1"/>
                  </a:solidFill>
                  <a:latin typeface="Times New Roman" panose="02020603050405020304" pitchFamily="18" charset="0"/>
                  <a:ea typeface="華康隸書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600">
                  <a:solidFill>
                    <a:schemeClr val="tx1"/>
                  </a:solidFill>
                  <a:latin typeface="Times New Roman" panose="02020603050405020304" pitchFamily="18" charset="0"/>
                  <a:ea typeface="華康隸書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600">
                  <a:solidFill>
                    <a:schemeClr val="tx1"/>
                  </a:solidFill>
                  <a:latin typeface="Times New Roman" panose="02020603050405020304" pitchFamily="18" charset="0"/>
                  <a:ea typeface="華康隸書體" charset="-120"/>
                </a:defRPr>
              </a:lvl9pPr>
            </a:lstStyle>
            <a:p>
              <a:pPr defTabSz="914342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TW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Rectangle 14"/>
            <p:cNvSpPr>
              <a:spLocks noChangeArrowheads="1"/>
            </p:cNvSpPr>
            <p:nvPr userDrawn="1"/>
          </p:nvSpPr>
          <p:spPr bwMode="auto">
            <a:xfrm>
              <a:off x="2808" y="384"/>
              <a:ext cx="2253" cy="106"/>
            </a:xfrm>
            <a:prstGeom prst="rect">
              <a:avLst/>
            </a:prstGeom>
            <a:gradFill rotWithShape="0">
              <a:gsLst>
                <a:gs pos="0">
                  <a:srgbClr val="314659"/>
                </a:gs>
                <a:gs pos="100000">
                  <a:srgbClr val="FFFFFF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 sz="1600">
                  <a:solidFill>
                    <a:schemeClr val="tx1"/>
                  </a:solidFill>
                  <a:latin typeface="Times New Roman" panose="02020603050405020304" pitchFamily="18" charset="0"/>
                  <a:ea typeface="華康隸書體" charset="-120"/>
                </a:defRPr>
              </a:lvl1pPr>
              <a:lvl2pPr marL="742950" indent="-285750">
                <a:defRPr kumimoji="1" sz="1600">
                  <a:solidFill>
                    <a:schemeClr val="tx1"/>
                  </a:solidFill>
                  <a:latin typeface="Times New Roman" panose="02020603050405020304" pitchFamily="18" charset="0"/>
                  <a:ea typeface="華康隸書體" charset="-120"/>
                </a:defRPr>
              </a:lvl2pPr>
              <a:lvl3pPr marL="1143000" indent="-228600">
                <a:defRPr kumimoji="1" sz="1600">
                  <a:solidFill>
                    <a:schemeClr val="tx1"/>
                  </a:solidFill>
                  <a:latin typeface="Times New Roman" panose="02020603050405020304" pitchFamily="18" charset="0"/>
                  <a:ea typeface="華康隸書體" charset="-120"/>
                </a:defRPr>
              </a:lvl3pPr>
              <a:lvl4pPr marL="1600200" indent="-228600">
                <a:defRPr kumimoji="1" sz="1600">
                  <a:solidFill>
                    <a:schemeClr val="tx1"/>
                  </a:solidFill>
                  <a:latin typeface="Times New Roman" panose="02020603050405020304" pitchFamily="18" charset="0"/>
                  <a:ea typeface="華康隸書體" charset="-120"/>
                </a:defRPr>
              </a:lvl4pPr>
              <a:lvl5pPr marL="2057400" indent="-228600">
                <a:defRPr kumimoji="1" sz="1600">
                  <a:solidFill>
                    <a:schemeClr val="tx1"/>
                  </a:solidFill>
                  <a:latin typeface="Times New Roman" panose="02020603050405020304" pitchFamily="18" charset="0"/>
                  <a:ea typeface="華康隸書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600">
                  <a:solidFill>
                    <a:schemeClr val="tx1"/>
                  </a:solidFill>
                  <a:latin typeface="Times New Roman" panose="02020603050405020304" pitchFamily="18" charset="0"/>
                  <a:ea typeface="華康隸書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600">
                  <a:solidFill>
                    <a:schemeClr val="tx1"/>
                  </a:solidFill>
                  <a:latin typeface="Times New Roman" panose="02020603050405020304" pitchFamily="18" charset="0"/>
                  <a:ea typeface="華康隸書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600">
                  <a:solidFill>
                    <a:schemeClr val="tx1"/>
                  </a:solidFill>
                  <a:latin typeface="Times New Roman" panose="02020603050405020304" pitchFamily="18" charset="0"/>
                  <a:ea typeface="華康隸書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600">
                  <a:solidFill>
                    <a:schemeClr val="tx1"/>
                  </a:solidFill>
                  <a:latin typeface="Times New Roman" panose="02020603050405020304" pitchFamily="18" charset="0"/>
                  <a:ea typeface="華康隸書體" charset="-120"/>
                </a:defRPr>
              </a:lvl9pPr>
            </a:lstStyle>
            <a:p>
              <a:pPr defTabSz="914342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TW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100" name="標題版面配置區 1"/>
          <p:cNvSpPr>
            <a:spLocks noGrp="1"/>
          </p:cNvSpPr>
          <p:nvPr>
            <p:ph type="title"/>
          </p:nvPr>
        </p:nvSpPr>
        <p:spPr bwMode="auto">
          <a:xfrm>
            <a:off x="1187450" y="44450"/>
            <a:ext cx="7499350" cy="83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3" tIns="45712" rIns="91423" bIns="4571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/>
              <a:t>按一下以編輯母片標題樣式</a:t>
            </a:r>
          </a:p>
        </p:txBody>
      </p:sp>
      <p:sp>
        <p:nvSpPr>
          <p:cNvPr id="4101" name="文字版面配置區 2"/>
          <p:cNvSpPr>
            <a:spLocks noGrp="1"/>
          </p:cNvSpPr>
          <p:nvPr>
            <p:ph type="body" idx="1"/>
          </p:nvPr>
        </p:nvSpPr>
        <p:spPr bwMode="auto">
          <a:xfrm>
            <a:off x="457200" y="1017588"/>
            <a:ext cx="8229600" cy="5291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3" tIns="45712" rIns="91423" bIns="4571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23" tIns="45712" rIns="91423" bIns="45712" rtlCol="0" anchor="ctr"/>
          <a:lstStyle>
            <a:lvl1pPr algn="l" defTabSz="914342" eaLnBrk="1" fontAlgn="auto" hangingPunct="1">
              <a:spcBef>
                <a:spcPts val="0"/>
              </a:spcBef>
              <a:spcAft>
                <a:spcPts val="0"/>
              </a:spcAft>
              <a:defRPr kumimoji="0" sz="1200" b="1">
                <a:solidFill>
                  <a:prstClr val="black">
                    <a:tint val="75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F97ADA51-9A7A-4DE8-BF5E-3C18F47DFCE3}" type="datetime1">
              <a:rPr lang="zh-TW" altLang="en-US"/>
              <a:pPr>
                <a:defRPr/>
              </a:pPr>
              <a:t>2025/8/6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23" tIns="45712" rIns="91423" bIns="45712" rtlCol="0" anchor="ctr"/>
          <a:lstStyle>
            <a:lvl1pPr algn="ctr" defTabSz="914342" eaLnBrk="1" fontAlgn="auto" hangingPunct="1">
              <a:spcBef>
                <a:spcPts val="0"/>
              </a:spcBef>
              <a:spcAft>
                <a:spcPts val="0"/>
              </a:spcAft>
              <a:defRPr kumimoji="0" sz="1200" b="1">
                <a:solidFill>
                  <a:prstClr val="black">
                    <a:tint val="75000"/>
                  </a:prstClr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975475" y="6453188"/>
            <a:ext cx="2133600" cy="365125"/>
          </a:xfrm>
          <a:prstGeom prst="rect">
            <a:avLst/>
          </a:prstGeom>
        </p:spPr>
        <p:txBody>
          <a:bodyPr vert="horz" lIns="91423" tIns="45712" rIns="91423" bIns="45712" rtlCol="0" anchor="ctr"/>
          <a:lstStyle>
            <a:lvl1pPr algn="r" defTabSz="914342" eaLnBrk="1" fontAlgn="auto" hangingPunct="1">
              <a:spcBef>
                <a:spcPts val="0"/>
              </a:spcBef>
              <a:spcAft>
                <a:spcPts val="0"/>
              </a:spcAft>
              <a:defRPr kumimoji="0" sz="1200" b="1">
                <a:solidFill>
                  <a:prstClr val="black"/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1195EEF9-3B30-4640-B5F3-A58B2B89998B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  <p:pic>
        <p:nvPicPr>
          <p:cNvPr id="11" name="圖片 10">
            <a:extLst>
              <a:ext uri="{FF2B5EF4-FFF2-40B4-BE49-F238E27FC236}">
                <a16:creationId xmlns:a16="http://schemas.microsoft.com/office/drawing/2014/main" id="{9C9AFF83-28F9-41FF-B1E0-85A546D5B9DE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865843" cy="71596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364" r:id="rId1"/>
    <p:sldLayoutId id="2147484365" r:id="rId2"/>
    <p:sldLayoutId id="2147484366" r:id="rId3"/>
    <p:sldLayoutId id="2147484367" r:id="rId4"/>
    <p:sldLayoutId id="2147484368" r:id="rId5"/>
    <p:sldLayoutId id="2147484369" r:id="rId6"/>
    <p:sldLayoutId id="2147484370" r:id="rId7"/>
    <p:sldLayoutId id="2147484371" r:id="rId8"/>
    <p:sldLayoutId id="2147484372" r:id="rId9"/>
    <p:sldLayoutId id="2147484373" r:id="rId10"/>
    <p:sldLayoutId id="2147484374" r:id="rId11"/>
  </p:sldLayoutIdLst>
  <p:hf hdr="0" ftr="0" dt="0"/>
  <p:txStyles>
    <p:titleStyle>
      <a:lvl1pPr algn="l" defTabSz="912813" rtl="0" eaLnBrk="0" fontAlgn="base" hangingPunct="0">
        <a:spcBef>
          <a:spcPct val="0"/>
        </a:spcBef>
        <a:spcAft>
          <a:spcPct val="0"/>
        </a:spcAft>
        <a:defRPr sz="4000" b="1" kern="1200">
          <a:solidFill>
            <a:srgbClr val="FF0000"/>
          </a:solidFill>
          <a:latin typeface="微軟正黑體" pitchFamily="34" charset="-120"/>
          <a:ea typeface="微軟正黑體" pitchFamily="34" charset="-120"/>
          <a:cs typeface="+mj-cs"/>
        </a:defRPr>
      </a:lvl1pPr>
      <a:lvl2pPr algn="l" defTabSz="912813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FF0000"/>
          </a:solidFill>
          <a:latin typeface="微軟正黑體" panose="020B0604030504040204" pitchFamily="34" charset="-120"/>
          <a:ea typeface="微軟正黑體" panose="020B0604030504040204" pitchFamily="34" charset="-120"/>
        </a:defRPr>
      </a:lvl2pPr>
      <a:lvl3pPr algn="l" defTabSz="912813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FF0000"/>
          </a:solidFill>
          <a:latin typeface="微軟正黑體" panose="020B0604030504040204" pitchFamily="34" charset="-120"/>
          <a:ea typeface="微軟正黑體" panose="020B0604030504040204" pitchFamily="34" charset="-120"/>
        </a:defRPr>
      </a:lvl3pPr>
      <a:lvl4pPr algn="l" defTabSz="912813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FF0000"/>
          </a:solidFill>
          <a:latin typeface="微軟正黑體" panose="020B0604030504040204" pitchFamily="34" charset="-120"/>
          <a:ea typeface="微軟正黑體" panose="020B0604030504040204" pitchFamily="34" charset="-120"/>
        </a:defRPr>
      </a:lvl4pPr>
      <a:lvl5pPr algn="l" defTabSz="912813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FF0000"/>
          </a:solidFill>
          <a:latin typeface="微軟正黑體" panose="020B0604030504040204" pitchFamily="34" charset="-120"/>
          <a:ea typeface="微軟正黑體" panose="020B0604030504040204" pitchFamily="34" charset="-120"/>
        </a:defRPr>
      </a:lvl5pPr>
      <a:lvl6pPr marL="457200" algn="l" defTabSz="912813" rtl="0" fontAlgn="base">
        <a:spcBef>
          <a:spcPct val="0"/>
        </a:spcBef>
        <a:spcAft>
          <a:spcPct val="0"/>
        </a:spcAft>
        <a:defRPr sz="4000" b="1">
          <a:solidFill>
            <a:srgbClr val="FF0000"/>
          </a:solidFill>
          <a:latin typeface="微軟正黑體" panose="020B0604030504040204" pitchFamily="34" charset="-120"/>
          <a:ea typeface="微軟正黑體" panose="020B0604030504040204" pitchFamily="34" charset="-120"/>
        </a:defRPr>
      </a:lvl6pPr>
      <a:lvl7pPr marL="914400" algn="l" defTabSz="912813" rtl="0" fontAlgn="base">
        <a:spcBef>
          <a:spcPct val="0"/>
        </a:spcBef>
        <a:spcAft>
          <a:spcPct val="0"/>
        </a:spcAft>
        <a:defRPr sz="4000" b="1">
          <a:solidFill>
            <a:srgbClr val="FF0000"/>
          </a:solidFill>
          <a:latin typeface="微軟正黑體" panose="020B0604030504040204" pitchFamily="34" charset="-120"/>
          <a:ea typeface="微軟正黑體" panose="020B0604030504040204" pitchFamily="34" charset="-120"/>
        </a:defRPr>
      </a:lvl7pPr>
      <a:lvl8pPr marL="1371600" algn="l" defTabSz="912813" rtl="0" fontAlgn="base">
        <a:spcBef>
          <a:spcPct val="0"/>
        </a:spcBef>
        <a:spcAft>
          <a:spcPct val="0"/>
        </a:spcAft>
        <a:defRPr sz="4000" b="1">
          <a:solidFill>
            <a:srgbClr val="FF0000"/>
          </a:solidFill>
          <a:latin typeface="微軟正黑體" panose="020B0604030504040204" pitchFamily="34" charset="-120"/>
          <a:ea typeface="微軟正黑體" panose="020B0604030504040204" pitchFamily="34" charset="-120"/>
        </a:defRPr>
      </a:lvl8pPr>
      <a:lvl9pPr marL="1828800" algn="l" defTabSz="912813" rtl="0" fontAlgn="base">
        <a:spcBef>
          <a:spcPct val="0"/>
        </a:spcBef>
        <a:spcAft>
          <a:spcPct val="0"/>
        </a:spcAft>
        <a:defRPr sz="4000" b="1">
          <a:solidFill>
            <a:srgbClr val="FF0000"/>
          </a:solidFill>
          <a:latin typeface="微軟正黑體" panose="020B0604030504040204" pitchFamily="34" charset="-120"/>
          <a:ea typeface="微軟正黑體" panose="020B0604030504040204" pitchFamily="34" charset="-120"/>
        </a:defRPr>
      </a:lvl9pPr>
    </p:titleStyle>
    <p:bodyStyle>
      <a:lvl1pPr marL="341313" indent="-341313" algn="l" defTabSz="912813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Ø"/>
        <a:defRPr sz="3200" b="1" kern="1200">
          <a:solidFill>
            <a:srgbClr val="0000CC"/>
          </a:solidFill>
          <a:latin typeface="微軟正黑體" pitchFamily="34" charset="-120"/>
          <a:ea typeface="微軟正黑體" pitchFamily="34" charset="-120"/>
          <a:cs typeface="+mn-cs"/>
        </a:defRPr>
      </a:lvl1pPr>
      <a:lvl2pPr marL="741363" indent="-284163" algn="l" defTabSz="9128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b="1" kern="1200">
          <a:solidFill>
            <a:srgbClr val="0000CC"/>
          </a:solidFill>
          <a:latin typeface="微軟正黑體" pitchFamily="34" charset="-120"/>
          <a:ea typeface="微軟正黑體" pitchFamily="34" charset="-120"/>
          <a:cs typeface="+mn-cs"/>
        </a:defRPr>
      </a:lvl2pPr>
      <a:lvl3pPr marL="1141413" indent="-227013" algn="l" defTabSz="9128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b="1" kern="1200">
          <a:solidFill>
            <a:srgbClr val="0000CC"/>
          </a:solidFill>
          <a:latin typeface="微軟正黑體" pitchFamily="34" charset="-120"/>
          <a:ea typeface="微軟正黑體" pitchFamily="34" charset="-120"/>
          <a:cs typeface="+mn-cs"/>
        </a:defRPr>
      </a:lvl3pPr>
      <a:lvl4pPr marL="1598613" indent="-227013" algn="l" defTabSz="9128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b="1" kern="1200">
          <a:solidFill>
            <a:srgbClr val="0000CC"/>
          </a:solidFill>
          <a:latin typeface="微軟正黑體" pitchFamily="34" charset="-120"/>
          <a:ea typeface="微軟正黑體" pitchFamily="34" charset="-120"/>
          <a:cs typeface="+mn-cs"/>
        </a:defRPr>
      </a:lvl4pPr>
      <a:lvl5pPr marL="2055813" indent="-227013" algn="l" defTabSz="9128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1" kern="1200">
          <a:solidFill>
            <a:srgbClr val="0000CC"/>
          </a:solidFill>
          <a:latin typeface="微軟正黑體" pitchFamily="34" charset="-120"/>
          <a:ea typeface="微軟正黑體" pitchFamily="34" charset="-120"/>
          <a:cs typeface="+mn-cs"/>
        </a:defRPr>
      </a:lvl5pPr>
      <a:lvl6pPr marL="2514439" indent="-228585" algn="l" defTabSz="9143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10" indent="-228585" algn="l" defTabSz="9143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781" indent="-228585" algn="l" defTabSz="9143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951" indent="-228585" algn="l" defTabSz="9143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3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1" algn="l" defTabSz="9143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42" algn="l" defTabSz="9143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13" algn="l" defTabSz="9143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83" algn="l" defTabSz="9143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53" algn="l" defTabSz="9143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24" algn="l" defTabSz="9143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195" algn="l" defTabSz="9143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366" algn="l" defTabSz="9143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0" y="894432"/>
            <a:ext cx="9144000" cy="268605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TW" altLang="en-US" sz="3200" dirty="0">
                <a:sym typeface="Times New Roman" panose="02020603050405020304" pitchFamily="18" charset="0"/>
              </a:rPr>
              <a:t>經濟部科技研究發展專案</a:t>
            </a:r>
            <a:br>
              <a:rPr lang="zh-TW" altLang="en-US" sz="3200" dirty="0">
                <a:sym typeface="Times New Roman" panose="02020603050405020304" pitchFamily="18" charset="0"/>
              </a:rPr>
            </a:br>
            <a:r>
              <a:rPr lang="en-US" altLang="zh-TW" sz="2200" dirty="0">
                <a:sym typeface="Times New Roman" panose="02020603050405020304" pitchFamily="18" charset="0"/>
              </a:rPr>
              <a:t>(</a:t>
            </a:r>
            <a:r>
              <a:rPr lang="zh-TW" altLang="en-US" sz="2200" dirty="0">
                <a:sym typeface="Times New Roman" panose="02020603050405020304" pitchFamily="18" charset="0"/>
              </a:rPr>
              <a:t>主題式研發計畫</a:t>
            </a:r>
            <a:r>
              <a:rPr lang="en-US" altLang="zh-TW" sz="2200" dirty="0">
                <a:sym typeface="Times New Roman" panose="02020603050405020304" pitchFamily="18" charset="0"/>
              </a:rPr>
              <a:t>)</a:t>
            </a:r>
            <a:br>
              <a:rPr lang="en-US" altLang="zh-TW" sz="2200" dirty="0">
                <a:sym typeface="Times New Roman" panose="02020603050405020304" pitchFamily="18" charset="0"/>
              </a:rPr>
            </a:br>
            <a:br>
              <a:rPr lang="zh-TW" altLang="en-US" sz="1600" dirty="0">
                <a:sym typeface="Times New Roman" panose="02020603050405020304" pitchFamily="18" charset="0"/>
              </a:rPr>
            </a:br>
            <a:r>
              <a:rPr lang="zh-TW" altLang="en-US" sz="3200" dirty="0">
                <a:sym typeface="Times New Roman" panose="02020603050405020304" pitchFamily="18" charset="0"/>
              </a:rPr>
              <a:t>智慧機械</a:t>
            </a:r>
            <a:r>
              <a:rPr lang="en-US" altLang="zh-TW" sz="3200" dirty="0">
                <a:sym typeface="Times New Roman" panose="02020603050405020304" pitchFamily="18" charset="0"/>
              </a:rPr>
              <a:t>-</a:t>
            </a:r>
            <a:r>
              <a:rPr lang="zh-TW" altLang="en-US" sz="3200" dirty="0">
                <a:sym typeface="Times New Roman" panose="02020603050405020304" pitchFamily="18" charset="0"/>
              </a:rPr>
              <a:t>產業聚落供應鏈數位串流暨</a:t>
            </a:r>
            <a:r>
              <a:rPr lang="en-US" altLang="zh-TW" sz="3200" dirty="0">
                <a:sym typeface="Times New Roman" panose="02020603050405020304" pitchFamily="18" charset="0"/>
              </a:rPr>
              <a:t>AI</a:t>
            </a:r>
            <a:r>
              <a:rPr lang="zh-TW" altLang="en-US" sz="3200" dirty="0">
                <a:sym typeface="Times New Roman" panose="02020603050405020304" pitchFamily="18" charset="0"/>
              </a:rPr>
              <a:t>應用計畫</a:t>
            </a:r>
            <a:br>
              <a:rPr lang="en-US" altLang="zh-TW" sz="3200" dirty="0">
                <a:sym typeface="Times New Roman" panose="02020603050405020304" pitchFamily="18" charset="0"/>
              </a:rPr>
            </a:br>
            <a:r>
              <a:rPr lang="zh-TW" altLang="en-US" sz="3200" dirty="0">
                <a:sym typeface="Times New Roman" panose="02020603050405020304" pitchFamily="18" charset="0"/>
              </a:rPr>
              <a:t>全程執行查證簡報</a:t>
            </a:r>
            <a:endParaRPr lang="zh-TW" altLang="en-US" sz="2000" b="0" dirty="0">
              <a:solidFill>
                <a:schemeClr val="tx1">
                  <a:lumMod val="65000"/>
                  <a:lumOff val="35000"/>
                </a:schemeClr>
              </a:solidFill>
              <a:sym typeface="Times New Roman" panose="02020603050405020304" pitchFamily="18" charset="0"/>
            </a:endParaRP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285750" y="3429000"/>
            <a:ext cx="8572500" cy="2686050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TW" altLang="en-US" b="1" dirty="0">
                <a:sym typeface="Times New Roman" panose="02020603050405020304" pitchFamily="18" charset="0"/>
              </a:rPr>
              <a:t>計畫名稱</a:t>
            </a:r>
            <a:endParaRPr lang="en-US" altLang="zh-TW" b="1" dirty="0">
              <a:sym typeface="Times New Roman" panose="02020603050405020304" pitchFamily="18" charset="0"/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TW" sz="1900" dirty="0">
                <a:solidFill>
                  <a:schemeClr val="tx1">
                    <a:lumMod val="65000"/>
                    <a:lumOff val="35000"/>
                  </a:schemeClr>
                </a:solidFill>
                <a:sym typeface="Times New Roman" panose="02020603050405020304" pitchFamily="18" charset="0"/>
              </a:rPr>
              <a:t>(※</a:t>
            </a:r>
            <a:r>
              <a:rPr lang="zh-TW" altLang="en-US" sz="1900" dirty="0">
                <a:solidFill>
                  <a:schemeClr val="tx1">
                    <a:lumMod val="65000"/>
                    <a:lumOff val="35000"/>
                  </a:schemeClr>
                </a:solidFill>
                <a:sym typeface="Times New Roman" panose="02020603050405020304" pitchFamily="18" charset="0"/>
              </a:rPr>
              <a:t>請輸入計畫名稱，此行請於列印時刪除</a:t>
            </a:r>
            <a:r>
              <a:rPr lang="en-US" altLang="zh-TW" sz="1900" dirty="0">
                <a:solidFill>
                  <a:schemeClr val="tx1">
                    <a:lumMod val="65000"/>
                    <a:lumOff val="35000"/>
                  </a:schemeClr>
                </a:solidFill>
                <a:sym typeface="Times New Roman" panose="02020603050405020304" pitchFamily="18" charset="0"/>
              </a:rPr>
              <a:t>)</a:t>
            </a:r>
            <a:r>
              <a:rPr lang="en-US" altLang="zh-TW" sz="2300" dirty="0">
                <a:solidFill>
                  <a:schemeClr val="tx1">
                    <a:lumMod val="65000"/>
                    <a:lumOff val="35000"/>
                  </a:schemeClr>
                </a:solidFill>
                <a:sym typeface="Times New Roman" panose="02020603050405020304" pitchFamily="18" charset="0"/>
              </a:rPr>
              <a:t>	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zh-TW" altLang="en-US" b="1" dirty="0">
                <a:sym typeface="Times New Roman" panose="02020603050405020304" pitchFamily="18" charset="0"/>
              </a:rPr>
              <a:t>執行企業</a:t>
            </a:r>
            <a:r>
              <a:rPr lang="en-US" altLang="zh-TW" b="1" dirty="0">
                <a:sym typeface="Times New Roman" panose="02020603050405020304" pitchFamily="18" charset="0"/>
              </a:rPr>
              <a:t>(</a:t>
            </a:r>
            <a:r>
              <a:rPr lang="zh-TW" altLang="en-US" b="1" dirty="0">
                <a:sym typeface="Times New Roman" panose="02020603050405020304" pitchFamily="18" charset="0"/>
              </a:rPr>
              <a:t>公司</a:t>
            </a:r>
            <a:r>
              <a:rPr lang="en-US" altLang="zh-TW" b="1" dirty="0">
                <a:sym typeface="Times New Roman" panose="02020603050405020304" pitchFamily="18" charset="0"/>
              </a:rPr>
              <a:t>)</a:t>
            </a:r>
            <a:r>
              <a:rPr lang="zh-TW" altLang="en-US" b="1" dirty="0">
                <a:sym typeface="Times New Roman" panose="02020603050405020304" pitchFamily="18" charset="0"/>
              </a:rPr>
              <a:t>名稱</a:t>
            </a:r>
            <a:endParaRPr lang="zh-TW" altLang="en-US" dirty="0">
              <a:sym typeface="Times New Roman" panose="02020603050405020304" pitchFamily="18" charset="0"/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TW" sz="1900" dirty="0">
                <a:solidFill>
                  <a:schemeClr val="tx1">
                    <a:lumMod val="65000"/>
                    <a:lumOff val="35000"/>
                  </a:schemeClr>
                </a:solidFill>
                <a:sym typeface="Times New Roman" panose="02020603050405020304" pitchFamily="18" charset="0"/>
              </a:rPr>
              <a:t>(※</a:t>
            </a:r>
            <a:r>
              <a:rPr lang="zh-TW" altLang="en-US" sz="1900" dirty="0">
                <a:solidFill>
                  <a:schemeClr val="tx1">
                    <a:lumMod val="65000"/>
                    <a:lumOff val="35000"/>
                  </a:schemeClr>
                </a:solidFill>
                <a:sym typeface="Times New Roman" panose="02020603050405020304" pitchFamily="18" charset="0"/>
              </a:rPr>
              <a:t>請輸入執行廠商名稱，此行請於列印時刪除</a:t>
            </a:r>
            <a:r>
              <a:rPr lang="en-US" altLang="zh-TW" sz="1900" dirty="0">
                <a:solidFill>
                  <a:schemeClr val="tx1">
                    <a:lumMod val="65000"/>
                    <a:lumOff val="35000"/>
                  </a:schemeClr>
                </a:solidFill>
                <a:sym typeface="Times New Roman" panose="02020603050405020304" pitchFamily="18" charset="0"/>
              </a:rPr>
              <a:t>)</a:t>
            </a:r>
            <a:r>
              <a:rPr lang="en-US" altLang="zh-TW" sz="2300" dirty="0">
                <a:solidFill>
                  <a:schemeClr val="tx1">
                    <a:lumMod val="65000"/>
                    <a:lumOff val="35000"/>
                  </a:schemeClr>
                </a:solidFill>
                <a:sym typeface="Times New Roman" panose="02020603050405020304" pitchFamily="18" charset="0"/>
              </a:rPr>
              <a:t>	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zh-TW" altLang="en-US" sz="2600" b="1" dirty="0">
                <a:sym typeface="Times New Roman" panose="02020603050405020304" pitchFamily="18" charset="0"/>
              </a:rPr>
              <a:t>民國</a:t>
            </a:r>
            <a:r>
              <a:rPr lang="en-US" altLang="zh-TW" sz="2600" b="1" dirty="0">
                <a:sym typeface="Times New Roman" panose="02020603050405020304" pitchFamily="18" charset="0"/>
              </a:rPr>
              <a:t>000</a:t>
            </a:r>
            <a:r>
              <a:rPr lang="zh-TW" altLang="en-US" sz="2600" b="1" dirty="0">
                <a:sym typeface="Times New Roman" panose="02020603050405020304" pitchFamily="18" charset="0"/>
              </a:rPr>
              <a:t>年</a:t>
            </a:r>
            <a:r>
              <a:rPr lang="en-US" altLang="zh-TW" sz="2600" b="1" dirty="0">
                <a:sym typeface="Times New Roman" panose="02020603050405020304" pitchFamily="18" charset="0"/>
              </a:rPr>
              <a:t>00</a:t>
            </a:r>
            <a:r>
              <a:rPr lang="zh-TW" altLang="en-US" sz="2600" b="1" dirty="0">
                <a:sym typeface="Times New Roman" panose="02020603050405020304" pitchFamily="18" charset="0"/>
              </a:rPr>
              <a:t>月</a:t>
            </a:r>
            <a:r>
              <a:rPr lang="en-US" altLang="zh-TW" sz="2600" b="1" dirty="0">
                <a:sym typeface="Times New Roman" panose="02020603050405020304" pitchFamily="18" charset="0"/>
              </a:rPr>
              <a:t>00</a:t>
            </a:r>
            <a:r>
              <a:rPr lang="zh-TW" altLang="en-US" sz="2600" b="1" dirty="0">
                <a:sym typeface="Times New Roman" panose="02020603050405020304" pitchFamily="18" charset="0"/>
              </a:rPr>
              <a:t>日至</a:t>
            </a:r>
            <a:r>
              <a:rPr lang="en-US" altLang="zh-TW" sz="2600" b="1" dirty="0">
                <a:sym typeface="Times New Roman" panose="02020603050405020304" pitchFamily="18" charset="0"/>
              </a:rPr>
              <a:t>000</a:t>
            </a:r>
            <a:r>
              <a:rPr lang="zh-TW" altLang="en-US" sz="2600" b="1" dirty="0">
                <a:sym typeface="Times New Roman" panose="02020603050405020304" pitchFamily="18" charset="0"/>
              </a:rPr>
              <a:t>年</a:t>
            </a:r>
            <a:r>
              <a:rPr lang="en-US" altLang="zh-TW" sz="2600" b="1" dirty="0">
                <a:sym typeface="Times New Roman" panose="02020603050405020304" pitchFamily="18" charset="0"/>
              </a:rPr>
              <a:t>00</a:t>
            </a:r>
            <a:r>
              <a:rPr lang="zh-TW" altLang="en-US" sz="2600" b="1" dirty="0">
                <a:sym typeface="Times New Roman" panose="02020603050405020304" pitchFamily="18" charset="0"/>
              </a:rPr>
              <a:t>月</a:t>
            </a:r>
            <a:r>
              <a:rPr lang="en-US" altLang="zh-TW" sz="2600" b="1" dirty="0">
                <a:sym typeface="Times New Roman" panose="02020603050405020304" pitchFamily="18" charset="0"/>
              </a:rPr>
              <a:t>00</a:t>
            </a:r>
            <a:r>
              <a:rPr lang="zh-TW" altLang="en-US" sz="2600" b="1" dirty="0">
                <a:sym typeface="Times New Roman" panose="02020603050405020304" pitchFamily="18" charset="0"/>
              </a:rPr>
              <a:t>日</a:t>
            </a:r>
            <a:endParaRPr lang="en-US" altLang="zh-TW" sz="2600" b="1" dirty="0">
              <a:sym typeface="Times New Roman" panose="02020603050405020304" pitchFamily="18" charset="0"/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TW" sz="1900" dirty="0">
                <a:solidFill>
                  <a:schemeClr val="tx1">
                    <a:lumMod val="65000"/>
                    <a:lumOff val="35000"/>
                  </a:schemeClr>
                </a:solidFill>
                <a:sym typeface="Times New Roman" panose="02020603050405020304" pitchFamily="18" charset="0"/>
              </a:rPr>
              <a:t>(※</a:t>
            </a:r>
            <a:r>
              <a:rPr lang="zh-TW" altLang="en-US" sz="1900" dirty="0">
                <a:solidFill>
                  <a:schemeClr val="tx1">
                    <a:lumMod val="65000"/>
                    <a:lumOff val="35000"/>
                  </a:schemeClr>
                </a:solidFill>
                <a:sym typeface="Times New Roman" panose="02020603050405020304" pitchFamily="18" charset="0"/>
              </a:rPr>
              <a:t>請輸入計畫起訖期間，此行請於列印時刪除</a:t>
            </a:r>
            <a:r>
              <a:rPr lang="en-US" altLang="zh-TW" sz="1900" dirty="0">
                <a:solidFill>
                  <a:schemeClr val="tx1">
                    <a:lumMod val="65000"/>
                    <a:lumOff val="35000"/>
                  </a:schemeClr>
                </a:solidFill>
                <a:sym typeface="Times New Roman" panose="02020603050405020304" pitchFamily="18" charset="0"/>
              </a:rPr>
              <a:t>)</a:t>
            </a:r>
            <a:endParaRPr lang="zh-TW" altLang="en-US" sz="1900" dirty="0">
              <a:solidFill>
                <a:schemeClr val="tx1">
                  <a:lumMod val="65000"/>
                  <a:lumOff val="35000"/>
                </a:schemeClr>
              </a:solidFill>
              <a:sym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標題 1"/>
          <p:cNvSpPr txBox="1">
            <a:spLocks/>
          </p:cNvSpPr>
          <p:nvPr/>
        </p:nvSpPr>
        <p:spPr bwMode="auto">
          <a:xfrm>
            <a:off x="0" y="44450"/>
            <a:ext cx="9144000" cy="83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3" tIns="45712" rIns="91423" bIns="45712" anchor="ctr"/>
          <a:lstStyle>
            <a:lvl1pPr>
              <a:spcBef>
                <a:spcPct val="20000"/>
              </a:spcBef>
              <a:buFont typeface="Wingdings" panose="05000000000000000000" pitchFamily="2" charset="2"/>
              <a:buChar char="Ø"/>
              <a:defRPr sz="32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  <a:lvl2pPr marL="741363" indent="-284163">
              <a:spcBef>
                <a:spcPct val="20000"/>
              </a:spcBef>
              <a:buFont typeface="Arial" panose="020B0604020202020204" pitchFamily="34" charset="0"/>
              <a:buChar char="–"/>
              <a:defRPr sz="28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4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20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kumimoji="0" lang="zh-TW" altLang="en-US" dirty="0">
                <a:solidFill>
                  <a:srgbClr val="000066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一頁簡報</a:t>
            </a:r>
            <a:r>
              <a:rPr kumimoji="0" lang="en-US" altLang="zh-TW" dirty="0">
                <a:solidFill>
                  <a:srgbClr val="000066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-</a:t>
            </a:r>
            <a:r>
              <a:rPr kumimoji="0" lang="zh-TW" altLang="en-US" dirty="0">
                <a:solidFill>
                  <a:srgbClr val="000066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計畫簡介</a:t>
            </a:r>
            <a:r>
              <a:rPr kumimoji="0" lang="en-US" altLang="zh-TW" sz="2400" dirty="0">
                <a:solidFill>
                  <a:srgbClr val="000066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kumimoji="0" lang="zh-TW" altLang="en-US" sz="24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範例</a:t>
            </a:r>
            <a:r>
              <a:rPr kumimoji="0" lang="en-US" altLang="zh-TW" sz="2400" dirty="0">
                <a:solidFill>
                  <a:srgbClr val="000066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</a:p>
        </p:txBody>
      </p:sp>
      <p:grpSp>
        <p:nvGrpSpPr>
          <p:cNvPr id="15363" name="群組 282"/>
          <p:cNvGrpSpPr>
            <a:grpSpLocks/>
          </p:cNvGrpSpPr>
          <p:nvPr/>
        </p:nvGrpSpPr>
        <p:grpSpPr bwMode="auto">
          <a:xfrm>
            <a:off x="-8081963" y="461963"/>
            <a:ext cx="7799388" cy="4043362"/>
            <a:chOff x="539074" y="1412776"/>
            <a:chExt cx="7799473" cy="4043221"/>
          </a:xfrm>
        </p:grpSpPr>
        <p:grpSp>
          <p:nvGrpSpPr>
            <p:cNvPr id="15388" name="群組 283"/>
            <p:cNvGrpSpPr>
              <a:grpSpLocks/>
            </p:cNvGrpSpPr>
            <p:nvPr/>
          </p:nvGrpSpPr>
          <p:grpSpPr bwMode="auto">
            <a:xfrm>
              <a:off x="539074" y="1412776"/>
              <a:ext cx="7799473" cy="4043221"/>
              <a:chOff x="539074" y="1417505"/>
              <a:chExt cx="7799473" cy="4043221"/>
            </a:xfrm>
          </p:grpSpPr>
          <p:grpSp>
            <p:nvGrpSpPr>
              <p:cNvPr id="15390" name="群組 285"/>
              <p:cNvGrpSpPr>
                <a:grpSpLocks/>
              </p:cNvGrpSpPr>
              <p:nvPr/>
            </p:nvGrpSpPr>
            <p:grpSpPr bwMode="auto">
              <a:xfrm>
                <a:off x="539074" y="1417505"/>
                <a:ext cx="7799473" cy="4043221"/>
                <a:chOff x="539074" y="1417505"/>
                <a:chExt cx="7799473" cy="4043221"/>
              </a:xfrm>
            </p:grpSpPr>
            <p:grpSp>
              <p:nvGrpSpPr>
                <p:cNvPr id="15401" name="群組 296"/>
                <p:cNvGrpSpPr>
                  <a:grpSpLocks/>
                </p:cNvGrpSpPr>
                <p:nvPr/>
              </p:nvGrpSpPr>
              <p:grpSpPr bwMode="auto">
                <a:xfrm>
                  <a:off x="539074" y="1417505"/>
                  <a:ext cx="7799473" cy="4043221"/>
                  <a:chOff x="523908" y="1383986"/>
                  <a:chExt cx="7799473" cy="4043221"/>
                </a:xfrm>
              </p:grpSpPr>
              <p:sp>
                <p:nvSpPr>
                  <p:cNvPr id="302" name="圓角矩形 301"/>
                  <p:cNvSpPr/>
                  <p:nvPr/>
                </p:nvSpPr>
                <p:spPr>
                  <a:xfrm>
                    <a:off x="4931259" y="3924942"/>
                    <a:ext cx="921719" cy="514617"/>
                  </a:xfrm>
                  <a:prstGeom prst="roundRect">
                    <a:avLst/>
                  </a:prstGeom>
                  <a:solidFill>
                    <a:schemeClr val="accent2">
                      <a:lumMod val="60000"/>
                      <a:lumOff val="40000"/>
                    </a:schemeClr>
                  </a:solidFill>
                </p:spPr>
                <p:style>
                  <a:lnRef idx="0">
                    <a:schemeClr val="accent2"/>
                  </a:lnRef>
                  <a:fillRef idx="3">
                    <a:schemeClr val="accent2"/>
                  </a:fillRef>
                  <a:effectRef idx="3">
                    <a:schemeClr val="accent2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kumimoji="0" lang="en-US" altLang="zh-TW" sz="1200" b="1" dirty="0">
                        <a:solidFill>
                          <a:srgbClr val="0000FF"/>
                        </a:solidFill>
                        <a:cs typeface="Times New Roman" panose="02020603050405020304" pitchFamily="18" charset="0"/>
                      </a:rPr>
                      <a:t>AOI+A</a:t>
                    </a:r>
                    <a:r>
                      <a:rPr kumimoji="0" lang="zh-TW" altLang="en-US" sz="1200" b="1" dirty="0">
                        <a:solidFill>
                          <a:srgbClr val="0000FF"/>
                        </a:solidFill>
                        <a:cs typeface="Times New Roman" panose="02020603050405020304" pitchFamily="18" charset="0"/>
                      </a:rPr>
                      <a:t>Ｉ</a:t>
                    </a:r>
                    <a:endParaRPr kumimoji="0" lang="en-US" altLang="zh-TW" sz="1200" b="1" dirty="0">
                      <a:solidFill>
                        <a:srgbClr val="0000FF"/>
                      </a:solidFill>
                      <a:cs typeface="Times New Roman" panose="02020603050405020304" pitchFamily="18" charset="0"/>
                    </a:endParaRPr>
                  </a:p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kumimoji="0" lang="zh-TW" altLang="en-US" sz="1200" b="1" dirty="0">
                        <a:solidFill>
                          <a:srgbClr val="0000FF"/>
                        </a:solidFill>
                        <a:cs typeface="Times New Roman" panose="02020603050405020304" pitchFamily="18" charset="0"/>
                      </a:rPr>
                      <a:t>瑕疵檢測</a:t>
                    </a:r>
                  </a:p>
                </p:txBody>
              </p:sp>
              <p:sp>
                <p:nvSpPr>
                  <p:cNvPr id="303" name="圓角矩形 302"/>
                  <p:cNvSpPr/>
                  <p:nvPr/>
                </p:nvSpPr>
                <p:spPr>
                  <a:xfrm>
                    <a:off x="1446256" y="3909610"/>
                    <a:ext cx="544518" cy="682601"/>
                  </a:xfrm>
                  <a:prstGeom prst="roundRect">
                    <a:avLst/>
                  </a:prstGeom>
                </p:spPr>
                <p:style>
                  <a:lnRef idx="1">
                    <a:schemeClr val="accent5"/>
                  </a:lnRef>
                  <a:fillRef idx="2">
                    <a:schemeClr val="accent5"/>
                  </a:fillRef>
                  <a:effectRef idx="1">
                    <a:schemeClr val="accent5"/>
                  </a:effectRef>
                  <a:fontRef idx="minor">
                    <a:schemeClr val="dk1"/>
                  </a:fontRef>
                </p:style>
                <p:txBody>
                  <a:bodyPr anchor="ctr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kumimoji="0" lang="zh-TW" altLang="en-US" sz="1200" b="1" dirty="0">
                        <a:solidFill>
                          <a:srgbClr val="0000FF"/>
                        </a:solidFill>
                        <a:cs typeface="Times New Roman" panose="02020603050405020304" pitchFamily="18" charset="0"/>
                      </a:rPr>
                      <a:t>生產齊料缺料管理</a:t>
                    </a:r>
                  </a:p>
                </p:txBody>
              </p:sp>
              <p:grpSp>
                <p:nvGrpSpPr>
                  <p:cNvPr id="15410" name="群組 303"/>
                  <p:cNvGrpSpPr>
                    <a:grpSpLocks/>
                  </p:cNvGrpSpPr>
                  <p:nvPr/>
                </p:nvGrpSpPr>
                <p:grpSpPr bwMode="auto">
                  <a:xfrm>
                    <a:off x="596394" y="1383986"/>
                    <a:ext cx="7726987" cy="2631291"/>
                    <a:chOff x="596394" y="1394223"/>
                    <a:chExt cx="7726987" cy="2631291"/>
                  </a:xfrm>
                </p:grpSpPr>
                <p:grpSp>
                  <p:nvGrpSpPr>
                    <p:cNvPr id="15414" name="群組 30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295202" y="1844605"/>
                      <a:ext cx="1953655" cy="648213"/>
                      <a:chOff x="3554449" y="1484643"/>
                      <a:chExt cx="1953655" cy="648213"/>
                    </a:xfrm>
                  </p:grpSpPr>
                  <p:sp>
                    <p:nvSpPr>
                      <p:cNvPr id="340" name="雲朵形 339"/>
                      <p:cNvSpPr/>
                      <p:nvPr/>
                    </p:nvSpPr>
                    <p:spPr>
                      <a:xfrm>
                        <a:off x="3554960" y="1485095"/>
                        <a:ext cx="1952646" cy="647677"/>
                      </a:xfrm>
                      <a:prstGeom prst="cloud">
                        <a:avLst/>
                      </a:prstGeom>
                      <a:solidFill>
                        <a:srgbClr val="00B0F0"/>
                      </a:solidFill>
                    </p:spPr>
                    <p:style>
                      <a:lnRef idx="2">
                        <a:schemeClr val="accent2">
                          <a:shade val="50000"/>
                        </a:schemeClr>
                      </a:lnRef>
                      <a:fillRef idx="1">
                        <a:schemeClr val="accent2"/>
                      </a:fillRef>
                      <a:effectRef idx="0">
                        <a:schemeClr val="accent2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4342" eaLnBrk="1" fontAlgn="auto" hangingPunct="1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kumimoji="0" lang="zh-TW" altLang="en-US">
                          <a:solidFill>
                            <a:prstClr val="white"/>
                          </a:solidFill>
                        </a:endParaRPr>
                      </a:p>
                    </p:txBody>
                  </p:sp>
                  <p:sp>
                    <p:nvSpPr>
                      <p:cNvPr id="15447" name="文字方塊 340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3787549" y="1484643"/>
                        <a:ext cx="1654360" cy="64633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>
                        <a:spAutoFit/>
                      </a:bodyPr>
                      <a:lstStyle>
                        <a:lvl1pPr defTabSz="912813">
                          <a:spcBef>
                            <a:spcPct val="20000"/>
                          </a:spcBef>
                          <a:buFont typeface="Wingdings" panose="05000000000000000000" pitchFamily="2" charset="2"/>
                          <a:buChar char="Ø"/>
                          <a:defRPr sz="3200" b="1">
                            <a:solidFill>
                              <a:srgbClr val="0000CC"/>
                            </a:solidFill>
                            <a:latin typeface="微軟正黑體" panose="020B0604030504040204" pitchFamily="34" charset="-120"/>
                            <a:ea typeface="微軟正黑體" panose="020B0604030504040204" pitchFamily="34" charset="-120"/>
                          </a:defRPr>
                        </a:lvl1pPr>
                        <a:lvl2pPr marL="742950" indent="-285750" defTabSz="912813">
                          <a:spcBef>
                            <a:spcPct val="20000"/>
                          </a:spcBef>
                          <a:buFont typeface="Arial" panose="020B0604020202020204" pitchFamily="34" charset="0"/>
                          <a:buChar char="–"/>
                          <a:defRPr sz="2800" b="1">
                            <a:solidFill>
                              <a:srgbClr val="0000CC"/>
                            </a:solidFill>
                            <a:latin typeface="微軟正黑體" panose="020B0604030504040204" pitchFamily="34" charset="-120"/>
                            <a:ea typeface="微軟正黑體" panose="020B0604030504040204" pitchFamily="34" charset="-120"/>
                          </a:defRPr>
                        </a:lvl2pPr>
                        <a:lvl3pPr marL="1143000" indent="-228600" defTabSz="912813">
                          <a:spcBef>
                            <a:spcPct val="20000"/>
                          </a:spcBef>
                          <a:buFont typeface="Arial" panose="020B0604020202020204" pitchFamily="34" charset="0"/>
                          <a:buChar char="•"/>
                          <a:defRPr sz="2400" b="1">
                            <a:solidFill>
                              <a:srgbClr val="0000CC"/>
                            </a:solidFill>
                            <a:latin typeface="微軟正黑體" panose="020B0604030504040204" pitchFamily="34" charset="-120"/>
                            <a:ea typeface="微軟正黑體" panose="020B0604030504040204" pitchFamily="34" charset="-120"/>
                          </a:defRPr>
                        </a:lvl3pPr>
                        <a:lvl4pPr marL="1600200" indent="-228600" defTabSz="912813">
                          <a:spcBef>
                            <a:spcPct val="20000"/>
                          </a:spcBef>
                          <a:buFont typeface="Arial" panose="020B0604020202020204" pitchFamily="34" charset="0"/>
                          <a:buChar char="–"/>
                          <a:defRPr sz="2000" b="1">
                            <a:solidFill>
                              <a:srgbClr val="0000CC"/>
                            </a:solidFill>
                            <a:latin typeface="微軟正黑體" panose="020B0604030504040204" pitchFamily="34" charset="-120"/>
                            <a:ea typeface="微軟正黑體" panose="020B0604030504040204" pitchFamily="34" charset="-120"/>
                          </a:defRPr>
                        </a:lvl4pPr>
                        <a:lvl5pPr marL="2057400" indent="-228600" defTabSz="912813">
                          <a:spcBef>
                            <a:spcPct val="20000"/>
                          </a:spcBef>
                          <a:buFont typeface="Arial" panose="020B0604020202020204" pitchFamily="34" charset="0"/>
                          <a:buChar char="»"/>
                          <a:defRPr sz="2000" b="1">
                            <a:solidFill>
                              <a:srgbClr val="0000CC"/>
                            </a:solidFill>
                            <a:latin typeface="微軟正黑體" panose="020B0604030504040204" pitchFamily="34" charset="-120"/>
                            <a:ea typeface="微軟正黑體" panose="020B0604030504040204" pitchFamily="34" charset="-120"/>
                          </a:defRPr>
                        </a:lvl5pPr>
                        <a:lvl6pPr marL="2514600" indent="-228600" defTabSz="912813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Char char="»"/>
                          <a:defRPr sz="2000" b="1">
                            <a:solidFill>
                              <a:srgbClr val="0000CC"/>
                            </a:solidFill>
                            <a:latin typeface="微軟正黑體" panose="020B0604030504040204" pitchFamily="34" charset="-120"/>
                            <a:ea typeface="微軟正黑體" panose="020B0604030504040204" pitchFamily="34" charset="-120"/>
                          </a:defRPr>
                        </a:lvl6pPr>
                        <a:lvl7pPr marL="2971800" indent="-228600" defTabSz="912813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Char char="»"/>
                          <a:defRPr sz="2000" b="1">
                            <a:solidFill>
                              <a:srgbClr val="0000CC"/>
                            </a:solidFill>
                            <a:latin typeface="微軟正黑體" panose="020B0604030504040204" pitchFamily="34" charset="-120"/>
                            <a:ea typeface="微軟正黑體" panose="020B0604030504040204" pitchFamily="34" charset="-120"/>
                          </a:defRPr>
                        </a:lvl7pPr>
                        <a:lvl8pPr marL="3429000" indent="-228600" defTabSz="912813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Char char="»"/>
                          <a:defRPr sz="2000" b="1">
                            <a:solidFill>
                              <a:srgbClr val="0000CC"/>
                            </a:solidFill>
                            <a:latin typeface="微軟正黑體" panose="020B0604030504040204" pitchFamily="34" charset="-120"/>
                            <a:ea typeface="微軟正黑體" panose="020B0604030504040204" pitchFamily="34" charset="-120"/>
                          </a:defRPr>
                        </a:lvl8pPr>
                        <a:lvl9pPr marL="3886200" indent="-228600" defTabSz="912813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Char char="»"/>
                          <a:defRPr sz="2000" b="1">
                            <a:solidFill>
                              <a:srgbClr val="0000CC"/>
                            </a:solidFill>
                            <a:latin typeface="微軟正黑體" panose="020B0604030504040204" pitchFamily="34" charset="-120"/>
                            <a:ea typeface="微軟正黑體" panose="020B0604030504040204" pitchFamily="34" charset="-120"/>
                          </a:defRPr>
                        </a:lvl9pPr>
                      </a:lstStyle>
                      <a:p>
                        <a:pPr eaLnBrk="1" hangingPunct="1">
                          <a:spcBef>
                            <a:spcPct val="0"/>
                          </a:spcBef>
                          <a:buFontTx/>
                          <a:buNone/>
                        </a:pPr>
                        <a:r>
                          <a:rPr kumimoji="0" lang="zh-TW" altLang="en-US" sz="1800" b="0">
                            <a:solidFill>
                              <a:srgbClr val="000000"/>
                            </a:solidFill>
                          </a:rPr>
                          <a:t>供應商智慧夥伴雲串流系統</a:t>
                        </a:r>
                      </a:p>
                    </p:txBody>
                  </p:sp>
                </p:grpSp>
                <p:grpSp>
                  <p:nvGrpSpPr>
                    <p:cNvPr id="15415" name="群組 30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596394" y="1394223"/>
                      <a:ext cx="7726987" cy="2631291"/>
                      <a:chOff x="596394" y="1356714"/>
                      <a:chExt cx="7726987" cy="2631291"/>
                    </a:xfrm>
                  </p:grpSpPr>
                  <p:grpSp>
                    <p:nvGrpSpPr>
                      <p:cNvPr id="15416" name="群組 309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596394" y="1356714"/>
                        <a:ext cx="7726987" cy="2631291"/>
                        <a:chOff x="629943" y="1343309"/>
                        <a:chExt cx="7726987" cy="2631291"/>
                      </a:xfrm>
                    </p:grpSpPr>
                    <p:cxnSp>
                      <p:nvCxnSpPr>
                        <p:cNvPr id="15424" name="直線單箭頭接點 317"/>
                        <p:cNvCxnSpPr>
                          <a:cxnSpLocks/>
                        </p:cNvCxnSpPr>
                        <p:nvPr/>
                      </p:nvCxnSpPr>
                      <p:spPr bwMode="auto">
                        <a:xfrm>
                          <a:off x="5992069" y="3366405"/>
                          <a:ext cx="381984" cy="0"/>
                        </a:xfrm>
                        <a:prstGeom prst="straightConnector1">
                          <a:avLst/>
                        </a:prstGeom>
                        <a:noFill/>
                        <a:ln w="9525" algn="ctr">
                          <a:solidFill>
                            <a:srgbClr val="000000"/>
                          </a:solidFill>
                          <a:round/>
                          <a:headEnd/>
                          <a:tailEnd type="triangle" w="med" len="med"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noFill/>
                            </a14:hiddenFill>
                          </a:ext>
                        </a:extLst>
                      </p:spPr>
                    </p:cxnSp>
                    <p:cxnSp>
                      <p:nvCxnSpPr>
                        <p:cNvPr id="15425" name="直線單箭頭接點 318"/>
                        <p:cNvCxnSpPr>
                          <a:cxnSpLocks noChangeShapeType="1"/>
                        </p:cNvCxnSpPr>
                        <p:nvPr/>
                      </p:nvCxnSpPr>
                      <p:spPr bwMode="auto">
                        <a:xfrm>
                          <a:off x="7107412" y="3373243"/>
                          <a:ext cx="515986" cy="3371"/>
                        </a:xfrm>
                        <a:prstGeom prst="straightConnector1">
                          <a:avLst/>
                        </a:prstGeom>
                        <a:noFill/>
                        <a:ln w="9525" algn="ctr">
                          <a:solidFill>
                            <a:srgbClr val="000000"/>
                          </a:solidFill>
                          <a:round/>
                          <a:headEnd/>
                          <a:tailEnd type="triangle" w="med" len="med"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noFill/>
                            </a14:hiddenFill>
                          </a:ext>
                        </a:extLst>
                      </p:spPr>
                    </p:cxnSp>
                    <p:grpSp>
                      <p:nvGrpSpPr>
                        <p:cNvPr id="15426" name="群組 319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629943" y="1343309"/>
                          <a:ext cx="7726987" cy="2631291"/>
                          <a:chOff x="629943" y="1343309"/>
                          <a:chExt cx="7726987" cy="2631291"/>
                        </a:xfrm>
                      </p:grpSpPr>
                      <p:cxnSp>
                        <p:nvCxnSpPr>
                          <p:cNvPr id="15427" name="直線單箭頭接點 320"/>
                          <p:cNvCxnSpPr>
                            <a:cxnSpLocks noChangeShapeType="1"/>
                          </p:cNvCxnSpPr>
                          <p:nvPr/>
                        </p:nvCxnSpPr>
                        <p:spPr bwMode="auto">
                          <a:xfrm>
                            <a:off x="1480221" y="3357759"/>
                            <a:ext cx="515986" cy="3371"/>
                          </a:xfrm>
                          <a:prstGeom prst="straightConnector1">
                            <a:avLst/>
                          </a:prstGeom>
                          <a:noFill/>
                          <a:ln w="9525" algn="ctr">
                            <a:solidFill>
                              <a:srgbClr val="000000"/>
                            </a:solidFill>
                            <a:round/>
                            <a:headEnd/>
                            <a:tailEnd type="triangle" w="med" len="med"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noFill/>
                              </a14:hiddenFill>
                            </a:ext>
                          </a:extLst>
                        </p:spPr>
                      </p:cxnSp>
                      <p:cxnSp>
                        <p:nvCxnSpPr>
                          <p:cNvPr id="15428" name="直線單箭頭接點 321"/>
                          <p:cNvCxnSpPr>
                            <a:cxnSpLocks/>
                          </p:cNvCxnSpPr>
                          <p:nvPr/>
                        </p:nvCxnSpPr>
                        <p:spPr bwMode="auto">
                          <a:xfrm>
                            <a:off x="3366432" y="3354685"/>
                            <a:ext cx="381984" cy="0"/>
                          </a:xfrm>
                          <a:prstGeom prst="straightConnector1">
                            <a:avLst/>
                          </a:prstGeom>
                          <a:noFill/>
                          <a:ln w="9525" algn="ctr">
                            <a:solidFill>
                              <a:srgbClr val="000000"/>
                            </a:solidFill>
                            <a:round/>
                            <a:headEnd/>
                            <a:tailEnd type="triangle" w="med" len="med"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noFill/>
                              </a14:hiddenFill>
                            </a:ext>
                          </a:extLst>
                        </p:spPr>
                      </p:cxnSp>
                      <p:grpSp>
                        <p:nvGrpSpPr>
                          <p:cNvPr id="15429" name="群組 322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629943" y="1343309"/>
                            <a:ext cx="7726987" cy="2631291"/>
                            <a:chOff x="661437" y="366610"/>
                            <a:chExt cx="7726987" cy="2631291"/>
                          </a:xfrm>
                        </p:grpSpPr>
                        <p:grpSp>
                          <p:nvGrpSpPr>
                            <p:cNvPr id="15430" name="群組 323"/>
                            <p:cNvGrpSpPr>
                              <a:grpSpLocks/>
                            </p:cNvGrpSpPr>
                            <p:nvPr/>
                          </p:nvGrpSpPr>
                          <p:grpSpPr bwMode="auto">
                            <a:xfrm>
                              <a:off x="661437" y="366610"/>
                              <a:ext cx="7726987" cy="2631291"/>
                              <a:chOff x="661437" y="366610"/>
                              <a:chExt cx="7726987" cy="2631291"/>
                            </a:xfrm>
                          </p:grpSpPr>
                          <p:grpSp>
                            <p:nvGrpSpPr>
                              <p:cNvPr id="15432" name="群組 325"/>
                              <p:cNvGrpSpPr>
                                <a:grpSpLocks/>
                              </p:cNvGrpSpPr>
                              <p:nvPr/>
                            </p:nvGrpSpPr>
                            <p:grpSpPr bwMode="auto">
                              <a:xfrm>
                                <a:off x="1769433" y="366610"/>
                                <a:ext cx="6618991" cy="2631291"/>
                                <a:chOff x="2347491" y="278227"/>
                                <a:chExt cx="9051107" cy="2841212"/>
                              </a:xfrm>
                            </p:grpSpPr>
                            <p:sp>
                              <p:nvSpPr>
                                <p:cNvPr id="328" name="圓角矩形 4">
                                  <a:extLst>
                                    <a:ext uri="{FF2B5EF4-FFF2-40B4-BE49-F238E27FC236}">
                                      <a16:creationId xmlns:a16="http://schemas.microsoft.com/office/drawing/2014/main" id="{AE65078E-2D1C-44EB-A402-37B187271B33}"/>
                                    </a:ext>
                                  </a:extLst>
                                </p:cNvPr>
                                <p:cNvSpPr/>
                                <p:nvPr/>
                              </p:nvSpPr>
                              <p:spPr>
                                <a:xfrm>
                                  <a:off x="2348354" y="1478089"/>
                                  <a:ext cx="7580583" cy="1477545"/>
                                </a:xfrm>
                                <a:prstGeom prst="roundRect">
                                  <a:avLst>
                                    <a:gd name="adj" fmla="val 9333"/>
                                  </a:avLst>
                                </a:prstGeom>
                                <a:noFill/>
                                <a:ln w="25400" cap="flat" cmpd="sng" algn="ctr">
                                  <a:solidFill>
                                    <a:srgbClr val="FF8119"/>
                                  </a:solidFill>
                                  <a:prstDash val="solid"/>
                                </a:ln>
                                <a:effectLst/>
                              </p:spPr>
                              <p:txBody>
                                <a:bodyPr anchor="ctr"/>
                                <a:lstStyle/>
                                <a:p>
                                  <a:pPr algn="ctr" defTabSz="914342" eaLnBrk="1" fontAlgn="auto" hangingPunct="1">
                                    <a:spcBef>
                                      <a:spcPts val="0"/>
                                    </a:spcBef>
                                    <a:spcAft>
                                      <a:spcPts val="0"/>
                                    </a:spcAft>
                                    <a:defRPr/>
                                  </a:pPr>
                                  <a:endParaRPr kumimoji="0" lang="zh-TW" altLang="en-US" sz="1600" kern="0" dirty="0">
                                    <a:solidFill>
                                      <a:prstClr val="white"/>
                                    </a:solidFill>
                                    <a:latin typeface="微軟正黑體" panose="020B0604030504040204" pitchFamily="34" charset="-120"/>
                                    <a:ea typeface="微軟正黑體" panose="020B0604030504040204" pitchFamily="34" charset="-120"/>
                                    <a:cs typeface="Arial" panose="020B0604020202020204" pitchFamily="34" charset="0"/>
                                  </a:endParaRPr>
                                </a:p>
                              </p:txBody>
                            </p:sp>
                            <p:cxnSp>
                              <p:nvCxnSpPr>
                                <p:cNvPr id="15435" name="直線單箭頭接點 328"/>
                                <p:cNvCxnSpPr>
                                  <a:cxnSpLocks/>
                                </p:cNvCxnSpPr>
                                <p:nvPr/>
                              </p:nvCxnSpPr>
                              <p:spPr bwMode="auto">
                                <a:xfrm>
                                  <a:off x="5650079" y="2446431"/>
                                  <a:ext cx="522342" cy="0"/>
                                </a:xfrm>
                                <a:prstGeom prst="straightConnector1">
                                  <a:avLst/>
                                </a:prstGeom>
                                <a:noFill/>
                                <a:ln w="9525" algn="ctr">
                                  <a:solidFill>
                                    <a:srgbClr val="000000"/>
                                  </a:solidFill>
                                  <a:round/>
                                  <a:headEnd/>
                                  <a:tailEnd type="triangle" w="med" len="med"/>
                                </a:ln>
                                <a:extLst>
                                  <a:ext uri="{909E8E84-426E-40DD-AFC4-6F175D3DCCD1}">
                                    <a14:hiddenFill xmlns:a14="http://schemas.microsoft.com/office/drawing/2010/main">
                                      <a:noFill/>
                                    </a14:hiddenFill>
                                  </a:ext>
                                </a:extLst>
                              </p:spPr>
                            </p:cxnSp>
                            <p:cxnSp>
                              <p:nvCxnSpPr>
                                <p:cNvPr id="15436" name="直線單箭頭接點 329"/>
                                <p:cNvCxnSpPr>
                                  <a:cxnSpLocks noChangeShapeType="1"/>
                                </p:cNvCxnSpPr>
                                <p:nvPr/>
                              </p:nvCxnSpPr>
                              <p:spPr bwMode="auto">
                                <a:xfrm>
                                  <a:off x="3225838" y="2442789"/>
                                  <a:ext cx="498934" cy="7280"/>
                                </a:xfrm>
                                <a:prstGeom prst="straightConnector1">
                                  <a:avLst/>
                                </a:prstGeom>
                                <a:noFill/>
                                <a:ln w="9525" algn="ctr">
                                  <a:solidFill>
                                    <a:srgbClr val="000000"/>
                                  </a:solidFill>
                                  <a:round/>
                                  <a:headEnd/>
                                  <a:tailEnd type="triangle" w="med" len="med"/>
                                </a:ln>
                                <a:extLst>
                                  <a:ext uri="{909E8E84-426E-40DD-AFC4-6F175D3DCCD1}">
                                    <a14:hiddenFill xmlns:a14="http://schemas.microsoft.com/office/drawing/2010/main">
                                      <a:noFill/>
                                    </a14:hiddenFill>
                                  </a:ext>
                                </a:extLst>
                              </p:spPr>
                            </p:cxnSp>
                            <p:cxnSp>
                              <p:nvCxnSpPr>
                                <p:cNvPr id="15437" name="直線單箭頭接點 330"/>
                                <p:cNvCxnSpPr>
                                  <a:cxnSpLocks noChangeShapeType="1"/>
                                </p:cNvCxnSpPr>
                                <p:nvPr/>
                              </p:nvCxnSpPr>
                              <p:spPr bwMode="auto">
                                <a:xfrm>
                                  <a:off x="6777439" y="2446431"/>
                                  <a:ext cx="590669" cy="0"/>
                                </a:xfrm>
                                <a:prstGeom prst="straightConnector1">
                                  <a:avLst/>
                                </a:prstGeom>
                                <a:noFill/>
                                <a:ln w="9525" algn="ctr">
                                  <a:solidFill>
                                    <a:srgbClr val="000000"/>
                                  </a:solidFill>
                                  <a:round/>
                                  <a:headEnd/>
                                  <a:tailEnd type="triangle" w="med" len="med"/>
                                </a:ln>
                                <a:extLst>
                                  <a:ext uri="{909E8E84-426E-40DD-AFC4-6F175D3DCCD1}">
                                    <a14:hiddenFill xmlns:a14="http://schemas.microsoft.com/office/drawing/2010/main">
                                      <a:noFill/>
                                    </a14:hiddenFill>
                                  </a:ext>
                                </a:extLst>
                              </p:spPr>
                            </p:cxnSp>
                            <p:sp>
                              <p:nvSpPr>
                                <p:cNvPr id="332" name="矩形 331">
                                  <a:extLst>
                                    <a:ext uri="{FF2B5EF4-FFF2-40B4-BE49-F238E27FC236}">
                                      <a16:creationId xmlns:a16="http://schemas.microsoft.com/office/drawing/2014/main" id="{CC27E450-B180-4B7E-9696-1442324CAE5B}"/>
                                    </a:ext>
                                  </a:extLst>
                                </p:cNvPr>
                                <p:cNvSpPr/>
                                <p:nvPr/>
                              </p:nvSpPr>
                              <p:spPr>
                                <a:xfrm>
                                  <a:off x="2715227" y="2192864"/>
                                  <a:ext cx="512319" cy="632499"/>
                                </a:xfrm>
                                <a:prstGeom prst="rect">
                                  <a:avLst/>
                                </a:prstGeom>
                                <a:solidFill>
                                  <a:schemeClr val="accent1">
                                    <a:lumMod val="20000"/>
                                    <a:lumOff val="80000"/>
                                  </a:schemeClr>
                                </a:solidFill>
                              </p:spPr>
                              <p:txBody>
                                <a:bodyPr>
                                  <a:spAutoFit/>
                                </a:bodyPr>
                                <a:lstStyle/>
                                <a:p>
                                  <a:pPr algn="ctr" defTabSz="914342" eaLnBrk="1" hangingPunct="1">
                                    <a:defRPr/>
                                  </a:pPr>
                                  <a:r>
                                    <a:rPr lang="zh-TW" altLang="zh-TW" sz="1600" b="1" kern="0" dirty="0">
                                      <a:solidFill>
                                        <a:srgbClr val="000000"/>
                                      </a:solidFill>
                                      <a:latin typeface="微軟正黑體" panose="020B0604030504040204" pitchFamily="34" charset="-120"/>
                                      <a:ea typeface="微軟正黑體" panose="020B0604030504040204" pitchFamily="34" charset="-120"/>
                                      <a:cs typeface="Arial" panose="020B0604020202020204" pitchFamily="34" charset="0"/>
                                    </a:rPr>
                                    <a:t>捲料</a:t>
                                  </a:r>
                                  <a:endParaRPr lang="zh-TW" altLang="en-US" sz="1600" b="1" kern="0" dirty="0">
                                    <a:solidFill>
                                      <a:srgbClr val="000000"/>
                                    </a:solidFill>
                                    <a:latin typeface="微軟正黑體" panose="020B0604030504040204" pitchFamily="34" charset="-120"/>
                                    <a:ea typeface="微軟正黑體" panose="020B0604030504040204" pitchFamily="34" charset="-120"/>
                                    <a:cs typeface="Arial" panose="020B0604020202020204" pitchFamily="34" charset="0"/>
                                  </a:endParaRPr>
                                </a:p>
                              </p:txBody>
                            </p:sp>
                            <p:sp>
                              <p:nvSpPr>
                                <p:cNvPr id="333" name="矩形 332">
                                  <a:extLst>
                                    <a:ext uri="{FF2B5EF4-FFF2-40B4-BE49-F238E27FC236}">
                                      <a16:creationId xmlns:a16="http://schemas.microsoft.com/office/drawing/2014/main" id="{54C3302E-62C4-4035-BBF8-62A5A0F26190}"/>
                                    </a:ext>
                                  </a:extLst>
                                </p:cNvPr>
                                <p:cNvSpPr/>
                                <p:nvPr/>
                              </p:nvSpPr>
                              <p:spPr>
                                <a:xfrm>
                                  <a:off x="3718156" y="2192864"/>
                                  <a:ext cx="822749" cy="632499"/>
                                </a:xfrm>
                                <a:prstGeom prst="rect">
                                  <a:avLst/>
                                </a:prstGeom>
                                <a:solidFill>
                                  <a:srgbClr val="FFC000"/>
                                </a:solidFill>
                              </p:spPr>
                              <p:txBody>
                                <a:bodyPr>
                                  <a:spAutoFit/>
                                </a:bodyPr>
                                <a:lstStyle/>
                                <a:p>
                                  <a:pPr algn="ctr" defTabSz="914342" eaLnBrk="1" hangingPunct="1">
                                    <a:defRPr/>
                                  </a:pPr>
                                  <a:r>
                                    <a:rPr lang="zh-TW" altLang="en-US" sz="1600" b="1" kern="0" dirty="0">
                                      <a:solidFill>
                                        <a:srgbClr val="000000"/>
                                      </a:solidFill>
                                      <a:latin typeface="微軟正黑體" panose="020B0604030504040204" pitchFamily="34" charset="-120"/>
                                      <a:ea typeface="微軟正黑體" panose="020B0604030504040204" pitchFamily="34" charset="-120"/>
                                      <a:cs typeface="Arial" panose="020B0604020202020204" pitchFamily="34" charset="0"/>
                                    </a:rPr>
                                    <a:t>沖壓裁切</a:t>
                                  </a:r>
                                </a:p>
                              </p:txBody>
                            </p:sp>
                            <p:sp>
                              <p:nvSpPr>
                                <p:cNvPr id="334" name="矩形 333">
                                  <a:extLst>
                                    <a:ext uri="{FF2B5EF4-FFF2-40B4-BE49-F238E27FC236}">
                                      <a16:creationId xmlns:a16="http://schemas.microsoft.com/office/drawing/2014/main" id="{466E27F5-7BBD-4BFE-959E-C6DA65E03548}"/>
                                    </a:ext>
                                  </a:extLst>
                                </p:cNvPr>
                                <p:cNvSpPr/>
                                <p:nvPr/>
                              </p:nvSpPr>
                              <p:spPr>
                                <a:xfrm>
                                  <a:off x="5096641" y="2192864"/>
                                  <a:ext cx="540541" cy="632499"/>
                                </a:xfrm>
                                <a:prstGeom prst="rect">
                                  <a:avLst/>
                                </a:prstGeom>
                                <a:solidFill>
                                  <a:srgbClr val="FF8119"/>
                                </a:solidFill>
                              </p:spPr>
                              <p:txBody>
                                <a:bodyPr>
                                  <a:spAutoFit/>
                                </a:bodyPr>
                                <a:lstStyle/>
                                <a:p>
                                  <a:pPr algn="ctr" defTabSz="914342" eaLnBrk="1" hangingPunct="1">
                                    <a:defRPr/>
                                  </a:pPr>
                                  <a:r>
                                    <a:rPr lang="zh-TW" altLang="en-US" sz="1600" b="1" kern="0" dirty="0">
                                      <a:solidFill>
                                        <a:srgbClr val="000000"/>
                                      </a:solidFill>
                                      <a:latin typeface="微軟正黑體" panose="020B0604030504040204" pitchFamily="34" charset="-120"/>
                                      <a:ea typeface="微軟正黑體" panose="020B0604030504040204" pitchFamily="34" charset="-120"/>
                                      <a:cs typeface="Arial" panose="020B0604020202020204" pitchFamily="34" charset="0"/>
                                    </a:rPr>
                                    <a:t>折床</a:t>
                                  </a:r>
                                </a:p>
                              </p:txBody>
                            </p:sp>
                            <p:sp>
                              <p:nvSpPr>
                                <p:cNvPr id="335" name="矩形 334">
                                  <a:extLst>
                                    <a:ext uri="{FF2B5EF4-FFF2-40B4-BE49-F238E27FC236}">
                                      <a16:creationId xmlns:a16="http://schemas.microsoft.com/office/drawing/2014/main" id="{EFE256C3-75F5-4D13-86E6-033BDF63A811}"/>
                                    </a:ext>
                                  </a:extLst>
                                </p:cNvPr>
                                <p:cNvSpPr/>
                                <p:nvPr/>
                              </p:nvSpPr>
                              <p:spPr>
                                <a:xfrm>
                                  <a:off x="7445493" y="2192864"/>
                                  <a:ext cx="835775" cy="632499"/>
                                </a:xfrm>
                                <a:prstGeom prst="rect">
                                  <a:avLst/>
                                </a:prstGeom>
                                <a:solidFill>
                                  <a:schemeClr val="tx2">
                                    <a:lumMod val="20000"/>
                                    <a:lumOff val="80000"/>
                                  </a:schemeClr>
                                </a:solidFill>
                              </p:spPr>
                              <p:txBody>
                                <a:bodyPr>
                                  <a:spAutoFit/>
                                </a:bodyPr>
                                <a:lstStyle/>
                                <a:p>
                                  <a:pPr algn="ctr" defTabSz="914342" eaLnBrk="1" hangingPunct="1">
                                    <a:defRPr/>
                                  </a:pPr>
                                  <a:r>
                                    <a:rPr lang="zh-TW" altLang="en-US" sz="1600" b="1" kern="0" dirty="0">
                                      <a:solidFill>
                                        <a:srgbClr val="000000"/>
                                      </a:solidFill>
                                      <a:latin typeface="微軟正黑體" panose="020B0604030504040204" pitchFamily="34" charset="-120"/>
                                      <a:ea typeface="微軟正黑體" panose="020B0604030504040204" pitchFamily="34" charset="-120"/>
                                      <a:cs typeface="Arial" panose="020B0604020202020204" pitchFamily="34" charset="0"/>
                                    </a:rPr>
                                    <a:t>塗裝烤漆</a:t>
                                  </a:r>
                                </a:p>
                              </p:txBody>
                            </p:sp>
                            <p:sp>
                              <p:nvSpPr>
                                <p:cNvPr id="336" name="矩形 335">
                                  <a:extLst>
                                    <a:ext uri="{FF2B5EF4-FFF2-40B4-BE49-F238E27FC236}">
                                      <a16:creationId xmlns:a16="http://schemas.microsoft.com/office/drawing/2014/main" id="{F284DB91-D81B-4DBE-A69B-C525E11C91CB}"/>
                                    </a:ext>
                                  </a:extLst>
                                </p:cNvPr>
                                <p:cNvSpPr/>
                                <p:nvPr/>
                              </p:nvSpPr>
                              <p:spPr>
                                <a:xfrm>
                                  <a:off x="6240676" y="2192864"/>
                                  <a:ext cx="523172" cy="632499"/>
                                </a:xfrm>
                                <a:prstGeom prst="rect">
                                  <a:avLst/>
                                </a:prstGeom>
                                <a:solidFill>
                                  <a:srgbClr val="92D050"/>
                                </a:solidFill>
                              </p:spPr>
                              <p:txBody>
                                <a:bodyPr>
                                  <a:spAutoFit/>
                                </a:bodyPr>
                                <a:lstStyle/>
                                <a:p>
                                  <a:pPr algn="ctr" defTabSz="914342" eaLnBrk="1" hangingPunct="1">
                                    <a:defRPr/>
                                  </a:pPr>
                                  <a:r>
                                    <a:rPr lang="zh-TW" altLang="en-US" sz="1600" b="1" kern="0" dirty="0">
                                      <a:solidFill>
                                        <a:srgbClr val="000000"/>
                                      </a:solidFill>
                                      <a:latin typeface="微軟正黑體" panose="020B0604030504040204" pitchFamily="34" charset="-120"/>
                                      <a:ea typeface="微軟正黑體" panose="020B0604030504040204" pitchFamily="34" charset="-120"/>
                                      <a:cs typeface="Arial" panose="020B0604020202020204" pitchFamily="34" charset="0"/>
                                    </a:rPr>
                                    <a:t>點焊</a:t>
                                  </a:r>
                                </a:p>
                              </p:txBody>
                            </p:sp>
                            <p:sp>
                              <p:nvSpPr>
                                <p:cNvPr id="15443" name="矩形 336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10344675" y="2022748"/>
                                  <a:ext cx="1053923" cy="1096691"/>
                                </a:xfrm>
                                <a:prstGeom prst="rect">
                                  <a:avLst/>
                                </a:prstGeom>
                                <a:solidFill>
                                  <a:srgbClr val="EBF5F9"/>
                                </a:solidFill>
                                <a:ln w="9525">
                                  <a:solidFill>
                                    <a:srgbClr val="333300"/>
                                  </a:solidFill>
                                  <a:miter lim="800000"/>
                                  <a:headEnd/>
                                  <a:tailEnd/>
                                </a:ln>
                              </p:spPr>
                              <p:txBody>
                                <a:bodyPr>
                                  <a:spAutoFit/>
                                </a:bodyPr>
                                <a:lstStyle>
                                  <a:lvl1pPr>
                                    <a:defRPr kumimoji="1">
                                      <a:solidFill>
                                        <a:schemeClr val="tx1"/>
                                      </a:solidFill>
                                      <a:latin typeface="Arial" panose="020B0604020202020204" pitchFamily="34" charset="0"/>
                                      <a:ea typeface="新細明體" panose="02020500000000000000" pitchFamily="18" charset="-120"/>
                                    </a:defRPr>
                                  </a:lvl1pPr>
                                  <a:lvl2pPr marL="742950" indent="-285750">
                                    <a:defRPr kumimoji="1">
                                      <a:solidFill>
                                        <a:schemeClr val="tx1"/>
                                      </a:solidFill>
                                      <a:latin typeface="Arial" panose="020B0604020202020204" pitchFamily="34" charset="0"/>
                                      <a:ea typeface="新細明體" panose="02020500000000000000" pitchFamily="18" charset="-120"/>
                                    </a:defRPr>
                                  </a:lvl2pPr>
                                  <a:lvl3pPr marL="1143000" indent="-228600">
                                    <a:defRPr kumimoji="1">
                                      <a:solidFill>
                                        <a:schemeClr val="tx1"/>
                                      </a:solidFill>
                                      <a:latin typeface="Arial" panose="020B0604020202020204" pitchFamily="34" charset="0"/>
                                      <a:ea typeface="新細明體" panose="02020500000000000000" pitchFamily="18" charset="-120"/>
                                    </a:defRPr>
                                  </a:lvl3pPr>
                                  <a:lvl4pPr marL="1600200" indent="-228600">
                                    <a:defRPr kumimoji="1">
                                      <a:solidFill>
                                        <a:schemeClr val="tx1"/>
                                      </a:solidFill>
                                      <a:latin typeface="Arial" panose="020B0604020202020204" pitchFamily="34" charset="0"/>
                                      <a:ea typeface="新細明體" panose="02020500000000000000" pitchFamily="18" charset="-120"/>
                                    </a:defRPr>
                                  </a:lvl4pPr>
                                  <a:lvl5pPr marL="2057400" indent="-228600">
                                    <a:defRPr kumimoji="1">
                                      <a:solidFill>
                                        <a:schemeClr val="tx1"/>
                                      </a:solidFill>
                                      <a:latin typeface="Arial" panose="020B0604020202020204" pitchFamily="34" charset="0"/>
                                      <a:ea typeface="新細明體" panose="02020500000000000000" pitchFamily="18" charset="-120"/>
                                    </a:defRPr>
                                  </a:lvl5pPr>
                                  <a:lvl6pPr marL="2514600" indent="-228600" eaLnBrk="0" fontAlgn="base" hangingPunct="0">
                                    <a:spcBef>
                                      <a:spcPct val="0"/>
                                    </a:spcBef>
                                    <a:spcAft>
                                      <a:spcPct val="0"/>
                                    </a:spcAft>
                                    <a:defRPr kumimoji="1">
                                      <a:solidFill>
                                        <a:schemeClr val="tx1"/>
                                      </a:solidFill>
                                      <a:latin typeface="Arial" panose="020B0604020202020204" pitchFamily="34" charset="0"/>
                                      <a:ea typeface="新細明體" panose="02020500000000000000" pitchFamily="18" charset="-120"/>
                                    </a:defRPr>
                                  </a:lvl6pPr>
                                  <a:lvl7pPr marL="2971800" indent="-228600" eaLnBrk="0" fontAlgn="base" hangingPunct="0">
                                    <a:spcBef>
                                      <a:spcPct val="0"/>
                                    </a:spcBef>
                                    <a:spcAft>
                                      <a:spcPct val="0"/>
                                    </a:spcAft>
                                    <a:defRPr kumimoji="1">
                                      <a:solidFill>
                                        <a:schemeClr val="tx1"/>
                                      </a:solidFill>
                                      <a:latin typeface="Arial" panose="020B0604020202020204" pitchFamily="34" charset="0"/>
                                      <a:ea typeface="新細明體" panose="02020500000000000000" pitchFamily="18" charset="-120"/>
                                    </a:defRPr>
                                  </a:lvl7pPr>
                                  <a:lvl8pPr marL="3429000" indent="-228600" eaLnBrk="0" fontAlgn="base" hangingPunct="0">
                                    <a:spcBef>
                                      <a:spcPct val="0"/>
                                    </a:spcBef>
                                    <a:spcAft>
                                      <a:spcPct val="0"/>
                                    </a:spcAft>
                                    <a:defRPr kumimoji="1">
                                      <a:solidFill>
                                        <a:schemeClr val="tx1"/>
                                      </a:solidFill>
                                      <a:latin typeface="Arial" panose="020B0604020202020204" pitchFamily="34" charset="0"/>
                                      <a:ea typeface="新細明體" panose="02020500000000000000" pitchFamily="18" charset="-120"/>
                                    </a:defRPr>
                                  </a:lvl8pPr>
                                  <a:lvl9pPr marL="3886200" indent="-228600" eaLnBrk="0" fontAlgn="base" hangingPunct="0">
                                    <a:spcBef>
                                      <a:spcPct val="0"/>
                                    </a:spcBef>
                                    <a:spcAft>
                                      <a:spcPct val="0"/>
                                    </a:spcAft>
                                    <a:defRPr kumimoji="1">
                                      <a:solidFill>
                                        <a:schemeClr val="tx1"/>
                                      </a:solidFill>
                                      <a:latin typeface="Arial" panose="020B0604020202020204" pitchFamily="34" charset="0"/>
                                      <a:ea typeface="新細明體" panose="02020500000000000000" pitchFamily="18" charset="-120"/>
                                    </a:defRPr>
                                  </a:lvl9pPr>
                                </a:lstStyle>
                                <a:p>
                                  <a:pPr algn="ctr" eaLnBrk="1" hangingPunct="1"/>
                                  <a:r>
                                    <a:rPr kumimoji="0" lang="zh-TW" altLang="en-US" sz="1200" b="1">
                                      <a:solidFill>
                                        <a:srgbClr val="FF0000"/>
                                      </a:solidFill>
                                      <a:latin typeface="微軟正黑體" panose="020B0604030504040204" pitchFamily="34" charset="-120"/>
                                      <a:ea typeface="微軟正黑體" panose="020B0604030504040204" pitchFamily="34" charset="-120"/>
                                    </a:rPr>
                                    <a:t>客戶</a:t>
                                  </a:r>
                                  <a:endParaRPr kumimoji="0" lang="en-US" altLang="zh-TW" sz="1200" b="1">
                                    <a:solidFill>
                                      <a:srgbClr val="FF0000"/>
                                    </a:solidFill>
                                    <a:latin typeface="微軟正黑體" panose="020B0604030504040204" pitchFamily="34" charset="-120"/>
                                    <a:ea typeface="微軟正黑體" panose="020B0604030504040204" pitchFamily="34" charset="-120"/>
                                  </a:endParaRPr>
                                </a:p>
                                <a:p>
                                  <a:pPr algn="ctr" eaLnBrk="1" hangingPunct="1"/>
                                  <a:r>
                                    <a:rPr kumimoji="0" lang="en-US" altLang="zh-TW" sz="1200" b="1">
                                      <a:solidFill>
                                        <a:srgbClr val="1C1C1C"/>
                                      </a:solidFill>
                                      <a:latin typeface="微軟正黑體" panose="020B0604030504040204" pitchFamily="34" charset="-120"/>
                                      <a:ea typeface="微軟正黑體" panose="020B0604030504040204" pitchFamily="34" charset="-120"/>
                                    </a:rPr>
                                    <a:t>YY</a:t>
                                  </a:r>
                                  <a:r>
                                    <a:rPr kumimoji="0" lang="zh-TW" altLang="en-US" sz="1200" b="1">
                                      <a:solidFill>
                                        <a:srgbClr val="1C1C1C"/>
                                      </a:solidFill>
                                      <a:latin typeface="微軟正黑體" panose="020B0604030504040204" pitchFamily="34" charset="-120"/>
                                      <a:ea typeface="微軟正黑體" panose="020B0604030504040204" pitchFamily="34" charset="-120"/>
                                    </a:rPr>
                                    <a:t>科技、</a:t>
                                  </a:r>
                                  <a:r>
                                    <a:rPr kumimoji="0" lang="en-US" altLang="zh-TW" sz="1200" b="1">
                                      <a:solidFill>
                                        <a:srgbClr val="1C1C1C"/>
                                      </a:solidFill>
                                      <a:latin typeface="微軟正黑體" panose="020B0604030504040204" pitchFamily="34" charset="-120"/>
                                      <a:ea typeface="微軟正黑體" panose="020B0604030504040204" pitchFamily="34" charset="-120"/>
                                    </a:rPr>
                                    <a:t>SS</a:t>
                                  </a:r>
                                  <a:r>
                                    <a:rPr kumimoji="0" lang="zh-TW" altLang="en-US" sz="1200" b="1">
                                      <a:solidFill>
                                        <a:srgbClr val="1C1C1C"/>
                                      </a:solidFill>
                                      <a:latin typeface="微軟正黑體" panose="020B0604030504040204" pitchFamily="34" charset="-120"/>
                                      <a:ea typeface="微軟正黑體" panose="020B0604030504040204" pitchFamily="34" charset="-120"/>
                                    </a:rPr>
                                    <a:t>興業、</a:t>
                                  </a:r>
                                  <a:r>
                                    <a:rPr kumimoji="0" lang="en-US" altLang="zh-TW" sz="1200" b="1">
                                      <a:solidFill>
                                        <a:srgbClr val="1C1C1C"/>
                                      </a:solidFill>
                                      <a:latin typeface="微軟正黑體" panose="020B0604030504040204" pitchFamily="34" charset="-120"/>
                                      <a:ea typeface="微軟正黑體" panose="020B0604030504040204" pitchFamily="34" charset="-120"/>
                                    </a:rPr>
                                    <a:t>WW</a:t>
                                  </a:r>
                                  <a:r>
                                    <a:rPr kumimoji="0" lang="zh-TW" altLang="en-US" sz="1200" b="1">
                                      <a:solidFill>
                                        <a:srgbClr val="1C1C1C"/>
                                      </a:solidFill>
                                      <a:latin typeface="微軟正黑體" panose="020B0604030504040204" pitchFamily="34" charset="-120"/>
                                      <a:ea typeface="微軟正黑體" panose="020B0604030504040204" pitchFamily="34" charset="-120"/>
                                    </a:rPr>
                                    <a:t>工業</a:t>
                                  </a:r>
                                  <a:endParaRPr kumimoji="0" lang="en-US" altLang="zh-TW" sz="1200" b="1">
                                    <a:solidFill>
                                      <a:srgbClr val="1C1C1C"/>
                                    </a:solidFill>
                                    <a:latin typeface="微軟正黑體" panose="020B0604030504040204" pitchFamily="34" charset="-120"/>
                                    <a:ea typeface="微軟正黑體" panose="020B0604030504040204" pitchFamily="34" charset="-120"/>
                                  </a:endParaRPr>
                                </a:p>
                              </p:txBody>
                            </p:sp>
                            <p:sp>
                              <p:nvSpPr>
                                <p:cNvPr id="338" name="矩形 337">
                                  <a:extLst>
                                    <a:ext uri="{FF2B5EF4-FFF2-40B4-BE49-F238E27FC236}">
                                      <a16:creationId xmlns:a16="http://schemas.microsoft.com/office/drawing/2014/main" id="{54C3302E-62C4-4035-BBF8-62A5A0F26190}"/>
                                    </a:ext>
                                  </a:extLst>
                                </p:cNvPr>
                                <p:cNvSpPr/>
                                <p:nvPr/>
                              </p:nvSpPr>
                              <p:spPr>
                                <a:xfrm>
                                  <a:off x="2604513" y="278227"/>
                                  <a:ext cx="6866376" cy="365100"/>
                                </a:xfrm>
                                <a:prstGeom prst="rect">
                                  <a:avLst/>
                                </a:prstGeom>
                                <a:solidFill>
                                  <a:srgbClr val="92D050"/>
                                </a:solidFill>
                                <a:ln>
                                  <a:solidFill>
                                    <a:srgbClr val="92D050"/>
                                  </a:solidFill>
                                </a:ln>
                              </p:spPr>
                              <p:txBody>
                                <a:bodyPr>
                                  <a:spAutoFit/>
                                </a:bodyPr>
                                <a:lstStyle/>
                                <a:p>
                                  <a:pPr algn="ctr" defTabSz="914342" eaLnBrk="1" hangingPunct="1">
                                    <a:defRPr/>
                                  </a:pPr>
                                  <a:r>
                                    <a:rPr lang="en-US" altLang="zh-TW" sz="1600" b="1" kern="0" dirty="0">
                                      <a:solidFill>
                                        <a:srgbClr val="000000"/>
                                      </a:solidFill>
                                      <a:latin typeface="微軟正黑體" panose="020B0604030504040204" pitchFamily="34" charset="-120"/>
                                      <a:ea typeface="微軟正黑體" panose="020B0604030504040204" pitchFamily="34" charset="-120"/>
                                      <a:cs typeface="Arial" panose="020B0604020202020204" pitchFamily="34" charset="0"/>
                                    </a:rPr>
                                    <a:t>Xx</a:t>
                                  </a:r>
                                  <a:r>
                                    <a:rPr lang="zh-TW" altLang="en-US" sz="1600" b="1" kern="0" dirty="0">
                                      <a:solidFill>
                                        <a:srgbClr val="000000"/>
                                      </a:solidFill>
                                      <a:latin typeface="微軟正黑體" panose="020B0604030504040204" pitchFamily="34" charset="-120"/>
                                      <a:ea typeface="微軟正黑體" panose="020B0604030504040204" pitchFamily="34" charset="-120"/>
                                      <a:cs typeface="Arial" panose="020B0604020202020204" pitchFamily="34" charset="0"/>
                                    </a:rPr>
                                    <a:t>產品智慧生產線導入計畫</a:t>
                                  </a:r>
                                </a:p>
                              </p:txBody>
                            </p:sp>
                            <p:sp>
                              <p:nvSpPr>
                                <p:cNvPr id="339" name="矩形 338">
                                  <a:extLst>
                                    <a:ext uri="{FF2B5EF4-FFF2-40B4-BE49-F238E27FC236}">
                                      <a16:creationId xmlns:a16="http://schemas.microsoft.com/office/drawing/2014/main" id="{EFE256C3-75F5-4D13-86E6-033BDF63A811}"/>
                                    </a:ext>
                                  </a:extLst>
                                </p:cNvPr>
                                <p:cNvSpPr/>
                                <p:nvPr/>
                              </p:nvSpPr>
                              <p:spPr>
                                <a:xfrm>
                                  <a:off x="8797928" y="2192864"/>
                                  <a:ext cx="829262" cy="632499"/>
                                </a:xfrm>
                                <a:prstGeom prst="rect">
                                  <a:avLst/>
                                </a:prstGeom>
                                <a:solidFill>
                                  <a:schemeClr val="accent1">
                                    <a:lumMod val="60000"/>
                                    <a:lumOff val="40000"/>
                                  </a:schemeClr>
                                </a:solidFill>
                              </p:spPr>
                              <p:txBody>
                                <a:bodyPr>
                                  <a:spAutoFit/>
                                </a:bodyPr>
                                <a:lstStyle/>
                                <a:p>
                                  <a:pPr algn="ctr" defTabSz="914342" eaLnBrk="1" hangingPunct="1">
                                    <a:defRPr/>
                                  </a:pPr>
                                  <a:r>
                                    <a:rPr lang="zh-TW" altLang="en-US" sz="1600" b="1" kern="0" dirty="0">
                                      <a:solidFill>
                                        <a:srgbClr val="000000"/>
                                      </a:solidFill>
                                      <a:latin typeface="微軟正黑體" panose="020B0604030504040204" pitchFamily="34" charset="-120"/>
                                      <a:ea typeface="微軟正黑體" panose="020B0604030504040204" pitchFamily="34" charset="-120"/>
                                      <a:cs typeface="Arial" panose="020B0604020202020204" pitchFamily="34" charset="0"/>
                                    </a:rPr>
                                    <a:t>包裝出貨</a:t>
                                  </a:r>
                                </a:p>
                              </p:txBody>
                            </p:sp>
                          </p:grpSp>
                          <p:sp>
                            <p:nvSpPr>
                              <p:cNvPr id="15433" name="文字方塊 326"/>
                              <p:cNvSpPr txBox="1"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661437" y="1944117"/>
                                <a:ext cx="831452" cy="830997"/>
                              </a:xfrm>
                              <a:prstGeom prst="rect">
                                <a:avLst/>
                              </a:prstGeom>
                              <a:solidFill>
                                <a:srgbClr val="EBF5F9"/>
                              </a:solidFill>
                              <a:ln w="9525">
                                <a:solidFill>
                                  <a:srgbClr val="333300"/>
                                </a:solidFill>
                                <a:miter lim="800000"/>
                                <a:headEnd/>
                                <a:tailEnd/>
                              </a:ln>
                            </p:spPr>
                            <p:txBody>
                              <a:bodyPr>
                                <a:spAutoFit/>
                              </a:bodyPr>
                              <a:lstStyle>
                                <a:lvl1pPr defTabSz="912813">
                                  <a:spcBef>
                                    <a:spcPct val="20000"/>
                                  </a:spcBef>
                                  <a:buFont typeface="Wingdings" panose="05000000000000000000" pitchFamily="2" charset="2"/>
                                  <a:buChar char="Ø"/>
                                  <a:defRPr sz="3200" b="1">
                                    <a:solidFill>
                                      <a:srgbClr val="0000CC"/>
                                    </a:solidFill>
                                    <a:latin typeface="微軟正黑體" panose="020B0604030504040204" pitchFamily="34" charset="-120"/>
                                    <a:ea typeface="微軟正黑體" panose="020B0604030504040204" pitchFamily="34" charset="-120"/>
                                  </a:defRPr>
                                </a:lvl1pPr>
                                <a:lvl2pPr marL="742950" indent="-285750" defTabSz="912813">
                                  <a:spcBef>
                                    <a:spcPct val="20000"/>
                                  </a:spcBef>
                                  <a:buFont typeface="Arial" panose="020B0604020202020204" pitchFamily="34" charset="0"/>
                                  <a:buChar char="–"/>
                                  <a:defRPr sz="2800" b="1">
                                    <a:solidFill>
                                      <a:srgbClr val="0000CC"/>
                                    </a:solidFill>
                                    <a:latin typeface="微軟正黑體" panose="020B0604030504040204" pitchFamily="34" charset="-120"/>
                                    <a:ea typeface="微軟正黑體" panose="020B0604030504040204" pitchFamily="34" charset="-120"/>
                                  </a:defRPr>
                                </a:lvl2pPr>
                                <a:lvl3pPr marL="1143000" indent="-228600" defTabSz="912813">
                                  <a:spcBef>
                                    <a:spcPct val="20000"/>
                                  </a:spcBef>
                                  <a:buFont typeface="Arial" panose="020B0604020202020204" pitchFamily="34" charset="0"/>
                                  <a:buChar char="•"/>
                                  <a:defRPr sz="2400" b="1">
                                    <a:solidFill>
                                      <a:srgbClr val="0000CC"/>
                                    </a:solidFill>
                                    <a:latin typeface="微軟正黑體" panose="020B0604030504040204" pitchFamily="34" charset="-120"/>
                                    <a:ea typeface="微軟正黑體" panose="020B0604030504040204" pitchFamily="34" charset="-120"/>
                                  </a:defRPr>
                                </a:lvl3pPr>
                                <a:lvl4pPr marL="1600200" indent="-228600" defTabSz="912813">
                                  <a:spcBef>
                                    <a:spcPct val="20000"/>
                                  </a:spcBef>
                                  <a:buFont typeface="Arial" panose="020B0604020202020204" pitchFamily="34" charset="0"/>
                                  <a:buChar char="–"/>
                                  <a:defRPr sz="2000" b="1">
                                    <a:solidFill>
                                      <a:srgbClr val="0000CC"/>
                                    </a:solidFill>
                                    <a:latin typeface="微軟正黑體" panose="020B0604030504040204" pitchFamily="34" charset="-120"/>
                                    <a:ea typeface="微軟正黑體" panose="020B0604030504040204" pitchFamily="34" charset="-120"/>
                                  </a:defRPr>
                                </a:lvl4pPr>
                                <a:lvl5pPr marL="2057400" indent="-228600" defTabSz="912813">
                                  <a:spcBef>
                                    <a:spcPct val="20000"/>
                                  </a:spcBef>
                                  <a:buFont typeface="Arial" panose="020B0604020202020204" pitchFamily="34" charset="0"/>
                                  <a:buChar char="»"/>
                                  <a:defRPr sz="2000" b="1">
                                    <a:solidFill>
                                      <a:srgbClr val="0000CC"/>
                                    </a:solidFill>
                                    <a:latin typeface="微軟正黑體" panose="020B0604030504040204" pitchFamily="34" charset="-120"/>
                                    <a:ea typeface="微軟正黑體" panose="020B0604030504040204" pitchFamily="34" charset="-120"/>
                                  </a:defRPr>
                                </a:lvl5pPr>
                                <a:lvl6pPr marL="2514600" indent="-228600" defTabSz="912813" eaLnBrk="0" fontAlgn="base" hangingPunct="0">
                                  <a:spcBef>
                                    <a:spcPct val="20000"/>
                                  </a:spcBef>
                                  <a:spcAft>
                                    <a:spcPct val="0"/>
                                  </a:spcAft>
                                  <a:buFont typeface="Arial" panose="020B0604020202020204" pitchFamily="34" charset="0"/>
                                  <a:buChar char="»"/>
                                  <a:defRPr sz="2000" b="1">
                                    <a:solidFill>
                                      <a:srgbClr val="0000CC"/>
                                    </a:solidFill>
                                    <a:latin typeface="微軟正黑體" panose="020B0604030504040204" pitchFamily="34" charset="-120"/>
                                    <a:ea typeface="微軟正黑體" panose="020B0604030504040204" pitchFamily="34" charset="-120"/>
                                  </a:defRPr>
                                </a:lvl6pPr>
                                <a:lvl7pPr marL="2971800" indent="-228600" defTabSz="912813" eaLnBrk="0" fontAlgn="base" hangingPunct="0">
                                  <a:spcBef>
                                    <a:spcPct val="20000"/>
                                  </a:spcBef>
                                  <a:spcAft>
                                    <a:spcPct val="0"/>
                                  </a:spcAft>
                                  <a:buFont typeface="Arial" panose="020B0604020202020204" pitchFamily="34" charset="0"/>
                                  <a:buChar char="»"/>
                                  <a:defRPr sz="2000" b="1">
                                    <a:solidFill>
                                      <a:srgbClr val="0000CC"/>
                                    </a:solidFill>
                                    <a:latin typeface="微軟正黑體" panose="020B0604030504040204" pitchFamily="34" charset="-120"/>
                                    <a:ea typeface="微軟正黑體" panose="020B0604030504040204" pitchFamily="34" charset="-120"/>
                                  </a:defRPr>
                                </a:lvl7pPr>
                                <a:lvl8pPr marL="3429000" indent="-228600" defTabSz="912813" eaLnBrk="0" fontAlgn="base" hangingPunct="0">
                                  <a:spcBef>
                                    <a:spcPct val="20000"/>
                                  </a:spcBef>
                                  <a:spcAft>
                                    <a:spcPct val="0"/>
                                  </a:spcAft>
                                  <a:buFont typeface="Arial" panose="020B0604020202020204" pitchFamily="34" charset="0"/>
                                  <a:buChar char="»"/>
                                  <a:defRPr sz="2000" b="1">
                                    <a:solidFill>
                                      <a:srgbClr val="0000CC"/>
                                    </a:solidFill>
                                    <a:latin typeface="微軟正黑體" panose="020B0604030504040204" pitchFamily="34" charset="-120"/>
                                    <a:ea typeface="微軟正黑體" panose="020B0604030504040204" pitchFamily="34" charset="-120"/>
                                  </a:defRPr>
                                </a:lvl8pPr>
                                <a:lvl9pPr marL="3886200" indent="-228600" defTabSz="912813" eaLnBrk="0" fontAlgn="base" hangingPunct="0">
                                  <a:spcBef>
                                    <a:spcPct val="20000"/>
                                  </a:spcBef>
                                  <a:spcAft>
                                    <a:spcPct val="0"/>
                                  </a:spcAft>
                                  <a:buFont typeface="Arial" panose="020B0604020202020204" pitchFamily="34" charset="0"/>
                                  <a:buChar char="»"/>
                                  <a:defRPr sz="2000" b="1">
                                    <a:solidFill>
                                      <a:srgbClr val="0000CC"/>
                                    </a:solidFill>
                                    <a:latin typeface="微軟正黑體" panose="020B0604030504040204" pitchFamily="34" charset="-120"/>
                                    <a:ea typeface="微軟正黑體" panose="020B0604030504040204" pitchFamily="34" charset="-120"/>
                                  </a:defRPr>
                                </a:lvl9pPr>
                              </a:lstStyle>
                              <a:p>
                                <a:pPr eaLnBrk="1" hangingPunct="1">
                                  <a:spcBef>
                                    <a:spcPct val="0"/>
                                  </a:spcBef>
                                  <a:buFontTx/>
                                  <a:buNone/>
                                </a:pPr>
                                <a:r>
                                  <a:rPr kumimoji="0" lang="zh-TW" altLang="en-US" sz="1200">
                                    <a:solidFill>
                                      <a:srgbClr val="FF0000"/>
                                    </a:solidFill>
                                  </a:rPr>
                                  <a:t>供應商</a:t>
                                </a:r>
                                <a:endParaRPr kumimoji="0" lang="en-US" altLang="zh-TW" sz="1200">
                                  <a:solidFill>
                                    <a:srgbClr val="FF0000"/>
                                  </a:solidFill>
                                </a:endParaRPr>
                              </a:p>
                              <a:p>
                                <a:pPr eaLnBrk="1" hangingPunct="1">
                                  <a:spcBef>
                                    <a:spcPct val="0"/>
                                  </a:spcBef>
                                  <a:buFontTx/>
                                  <a:buNone/>
                                </a:pPr>
                                <a:r>
                                  <a:rPr kumimoji="0" lang="en-US" altLang="zh-TW" sz="1200">
                                    <a:solidFill>
                                      <a:srgbClr val="000000"/>
                                    </a:solidFill>
                                  </a:rPr>
                                  <a:t>XX</a:t>
                                </a:r>
                                <a:r>
                                  <a:rPr kumimoji="0" lang="zh-TW" altLang="en-US" sz="1200">
                                    <a:solidFill>
                                      <a:srgbClr val="000000"/>
                                    </a:solidFill>
                                  </a:rPr>
                                  <a:t>金屬、</a:t>
                                </a:r>
                                <a:r>
                                  <a:rPr kumimoji="0" lang="en-US" altLang="zh-TW" sz="1200">
                                    <a:solidFill>
                                      <a:srgbClr val="000000"/>
                                    </a:solidFill>
                                  </a:rPr>
                                  <a:t>OO</a:t>
                                </a:r>
                                <a:r>
                                  <a:rPr kumimoji="0" lang="zh-TW" altLang="en-US" sz="1200">
                                    <a:solidFill>
                                      <a:srgbClr val="000000"/>
                                    </a:solidFill>
                                  </a:rPr>
                                  <a:t>企業、</a:t>
                                </a:r>
                                <a:r>
                                  <a:rPr kumimoji="0" lang="en-US" altLang="zh-TW" sz="1200">
                                    <a:solidFill>
                                      <a:srgbClr val="000000"/>
                                    </a:solidFill>
                                  </a:rPr>
                                  <a:t>TT</a:t>
                                </a:r>
                                <a:r>
                                  <a:rPr kumimoji="0" lang="zh-TW" altLang="en-US" sz="1200">
                                    <a:solidFill>
                                      <a:srgbClr val="000000"/>
                                    </a:solidFill>
                                  </a:rPr>
                                  <a:t>實業</a:t>
                                </a:r>
                              </a:p>
                            </p:txBody>
                          </p:sp>
                        </p:grpSp>
                        <p:sp>
                          <p:nvSpPr>
                            <p:cNvPr id="325" name="矩形 324">
                              <a:extLst>
                                <a:ext uri="{FF2B5EF4-FFF2-40B4-BE49-F238E27FC236}">
                                  <a16:creationId xmlns:a16="http://schemas.microsoft.com/office/drawing/2014/main" id="{54C3302E-62C4-4035-BBF8-62A5A0F26190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2579698" y="1469883"/>
                              <a:ext cx="4335510" cy="585768"/>
                            </a:xfrm>
                            <a:prstGeom prst="rect">
                              <a:avLst/>
                            </a:prstGeom>
                            <a:solidFill>
                              <a:schemeClr val="bg2"/>
                            </a:solidFill>
                          </p:spPr>
                          <p:txBody>
                            <a:bodyPr>
                              <a:spAutoFit/>
                            </a:bodyPr>
                            <a:lstStyle/>
                            <a:p>
                              <a:pPr algn="ctr" defTabSz="914342" eaLnBrk="1" hangingPunct="1">
                                <a:defRPr/>
                              </a:pPr>
                              <a:r>
                                <a:rPr lang="zh-TW" altLang="en-US" sz="1600" b="1" kern="0" dirty="0">
                                  <a:solidFill>
                                    <a:srgbClr val="000000"/>
                                  </a:solidFill>
                                  <a:latin typeface="微軟正黑體" panose="020B0604030504040204" pitchFamily="34" charset="-120"/>
                                  <a:ea typeface="微軟正黑體" panose="020B0604030504040204" pitchFamily="34" charset="-120"/>
                                  <a:cs typeface="Arial" panose="020B0604020202020204" pitchFamily="34" charset="0"/>
                                </a:rPr>
                                <a:t>智慧排程</a:t>
                              </a:r>
                              <a:endParaRPr lang="en-US" altLang="zh-TW" sz="1600" b="1" kern="0" dirty="0">
                                <a:solidFill>
                                  <a:srgbClr val="000000"/>
                                </a:solidFill>
                                <a:latin typeface="微軟正黑體" panose="020B0604030504040204" pitchFamily="34" charset="-120"/>
                                <a:ea typeface="微軟正黑體" panose="020B0604030504040204" pitchFamily="34" charset="-120"/>
                                <a:cs typeface="Arial" panose="020B0604020202020204" pitchFamily="34" charset="0"/>
                              </a:endParaRPr>
                            </a:p>
                            <a:p>
                              <a:pPr algn="ctr" defTabSz="914342" eaLnBrk="1" hangingPunct="1">
                                <a:defRPr/>
                              </a:pPr>
                              <a:endParaRPr lang="zh-TW" altLang="en-US" sz="1600" b="1" kern="0" dirty="0">
                                <a:solidFill>
                                  <a:srgbClr val="000000"/>
                                </a:solidFill>
                                <a:latin typeface="微軟正黑體" panose="020B0604030504040204" pitchFamily="34" charset="-120"/>
                                <a:ea typeface="微軟正黑體" panose="020B0604030504040204" pitchFamily="34" charset="-120"/>
                                <a:cs typeface="Arial" panose="020B0604020202020204" pitchFamily="34" charset="0"/>
                              </a:endParaRPr>
                            </a:p>
                          </p:txBody>
                        </p:sp>
                      </p:grpSp>
                    </p:grpSp>
                  </p:grpSp>
                  <p:cxnSp>
                    <p:nvCxnSpPr>
                      <p:cNvPr id="311" name="弧形接點 310"/>
                      <p:cNvCxnSpPr>
                        <a:stCxn id="15433" idx="0"/>
                        <a:endCxn id="340" idx="2"/>
                      </p:cNvCxnSpPr>
                      <p:nvPr/>
                    </p:nvCxnSpPr>
                    <p:spPr>
                      <a:xfrm rot="5400000" flipH="1" flipV="1">
                        <a:off x="1755840" y="1388410"/>
                        <a:ext cx="803247" cy="2289200"/>
                      </a:xfrm>
                      <a:prstGeom prst="curvedConnector2">
                        <a:avLst/>
                      </a:prstGeom>
                      <a:ln w="12700">
                        <a:solidFill>
                          <a:srgbClr val="002060"/>
                        </a:solidFill>
                        <a:tailEnd type="triangle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12" name="弧形接點 311"/>
                      <p:cNvCxnSpPr>
                        <a:stCxn id="15443" idx="0"/>
                        <a:endCxn id="340" idx="0"/>
                      </p:cNvCxnSpPr>
                      <p:nvPr/>
                    </p:nvCxnSpPr>
                    <p:spPr>
                      <a:xfrm rot="16200000" flipV="1">
                        <a:off x="6171520" y="1206640"/>
                        <a:ext cx="841346" cy="2690841"/>
                      </a:xfrm>
                      <a:prstGeom prst="curvedConnector2">
                        <a:avLst/>
                      </a:prstGeom>
                      <a:ln w="12700">
                        <a:solidFill>
                          <a:srgbClr val="002060"/>
                        </a:solidFill>
                        <a:tailEnd type="triangle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sp>
                    <p:nvSpPr>
                      <p:cNvPr id="15419" name="文字方塊 312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1859503" y="2052098"/>
                        <a:ext cx="1152128" cy="36933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>
                        <a:spAutoFit/>
                      </a:bodyPr>
                      <a:lstStyle>
                        <a:lvl1pPr defTabSz="912813">
                          <a:spcBef>
                            <a:spcPct val="20000"/>
                          </a:spcBef>
                          <a:buFont typeface="Wingdings" panose="05000000000000000000" pitchFamily="2" charset="2"/>
                          <a:buChar char="Ø"/>
                          <a:defRPr sz="3200" b="1">
                            <a:solidFill>
                              <a:srgbClr val="0000CC"/>
                            </a:solidFill>
                            <a:latin typeface="微軟正黑體" panose="020B0604030504040204" pitchFamily="34" charset="-120"/>
                            <a:ea typeface="微軟正黑體" panose="020B0604030504040204" pitchFamily="34" charset="-120"/>
                          </a:defRPr>
                        </a:lvl1pPr>
                        <a:lvl2pPr marL="742950" indent="-285750" defTabSz="912813">
                          <a:spcBef>
                            <a:spcPct val="20000"/>
                          </a:spcBef>
                          <a:buFont typeface="Arial" panose="020B0604020202020204" pitchFamily="34" charset="0"/>
                          <a:buChar char="–"/>
                          <a:defRPr sz="2800" b="1">
                            <a:solidFill>
                              <a:srgbClr val="0000CC"/>
                            </a:solidFill>
                            <a:latin typeface="微軟正黑體" panose="020B0604030504040204" pitchFamily="34" charset="-120"/>
                            <a:ea typeface="微軟正黑體" panose="020B0604030504040204" pitchFamily="34" charset="-120"/>
                          </a:defRPr>
                        </a:lvl2pPr>
                        <a:lvl3pPr marL="1143000" indent="-228600" defTabSz="912813">
                          <a:spcBef>
                            <a:spcPct val="20000"/>
                          </a:spcBef>
                          <a:buFont typeface="Arial" panose="020B0604020202020204" pitchFamily="34" charset="0"/>
                          <a:buChar char="•"/>
                          <a:defRPr sz="2400" b="1">
                            <a:solidFill>
                              <a:srgbClr val="0000CC"/>
                            </a:solidFill>
                            <a:latin typeface="微軟正黑體" panose="020B0604030504040204" pitchFamily="34" charset="-120"/>
                            <a:ea typeface="微軟正黑體" panose="020B0604030504040204" pitchFamily="34" charset="-120"/>
                          </a:defRPr>
                        </a:lvl3pPr>
                        <a:lvl4pPr marL="1600200" indent="-228600" defTabSz="912813">
                          <a:spcBef>
                            <a:spcPct val="20000"/>
                          </a:spcBef>
                          <a:buFont typeface="Arial" panose="020B0604020202020204" pitchFamily="34" charset="0"/>
                          <a:buChar char="–"/>
                          <a:defRPr sz="2000" b="1">
                            <a:solidFill>
                              <a:srgbClr val="0000CC"/>
                            </a:solidFill>
                            <a:latin typeface="微軟正黑體" panose="020B0604030504040204" pitchFamily="34" charset="-120"/>
                            <a:ea typeface="微軟正黑體" panose="020B0604030504040204" pitchFamily="34" charset="-120"/>
                          </a:defRPr>
                        </a:lvl4pPr>
                        <a:lvl5pPr marL="2057400" indent="-228600" defTabSz="912813">
                          <a:spcBef>
                            <a:spcPct val="20000"/>
                          </a:spcBef>
                          <a:buFont typeface="Arial" panose="020B0604020202020204" pitchFamily="34" charset="0"/>
                          <a:buChar char="»"/>
                          <a:defRPr sz="2000" b="1">
                            <a:solidFill>
                              <a:srgbClr val="0000CC"/>
                            </a:solidFill>
                            <a:latin typeface="微軟正黑體" panose="020B0604030504040204" pitchFamily="34" charset="-120"/>
                            <a:ea typeface="微軟正黑體" panose="020B0604030504040204" pitchFamily="34" charset="-120"/>
                          </a:defRPr>
                        </a:lvl5pPr>
                        <a:lvl6pPr marL="2514600" indent="-228600" defTabSz="912813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Char char="»"/>
                          <a:defRPr sz="2000" b="1">
                            <a:solidFill>
                              <a:srgbClr val="0000CC"/>
                            </a:solidFill>
                            <a:latin typeface="微軟正黑體" panose="020B0604030504040204" pitchFamily="34" charset="-120"/>
                            <a:ea typeface="微軟正黑體" panose="020B0604030504040204" pitchFamily="34" charset="-120"/>
                          </a:defRPr>
                        </a:lvl6pPr>
                        <a:lvl7pPr marL="2971800" indent="-228600" defTabSz="912813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Char char="»"/>
                          <a:defRPr sz="2000" b="1">
                            <a:solidFill>
                              <a:srgbClr val="0000CC"/>
                            </a:solidFill>
                            <a:latin typeface="微軟正黑體" panose="020B0604030504040204" pitchFamily="34" charset="-120"/>
                            <a:ea typeface="微軟正黑體" panose="020B0604030504040204" pitchFamily="34" charset="-120"/>
                          </a:defRPr>
                        </a:lvl7pPr>
                        <a:lvl8pPr marL="3429000" indent="-228600" defTabSz="912813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Char char="»"/>
                          <a:defRPr sz="2000" b="1">
                            <a:solidFill>
                              <a:srgbClr val="0000CC"/>
                            </a:solidFill>
                            <a:latin typeface="微軟正黑體" panose="020B0604030504040204" pitchFamily="34" charset="-120"/>
                            <a:ea typeface="微軟正黑體" panose="020B0604030504040204" pitchFamily="34" charset="-120"/>
                          </a:defRPr>
                        </a:lvl8pPr>
                        <a:lvl9pPr marL="3886200" indent="-228600" defTabSz="912813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Char char="»"/>
                          <a:defRPr sz="2000" b="1">
                            <a:solidFill>
                              <a:srgbClr val="0000CC"/>
                            </a:solidFill>
                            <a:latin typeface="微軟正黑體" panose="020B0604030504040204" pitchFamily="34" charset="-120"/>
                            <a:ea typeface="微軟正黑體" panose="020B0604030504040204" pitchFamily="34" charset="-120"/>
                          </a:defRPr>
                        </a:lvl9pPr>
                      </a:lstStyle>
                      <a:p>
                        <a:pPr eaLnBrk="1" hangingPunct="1">
                          <a:spcBef>
                            <a:spcPct val="0"/>
                          </a:spcBef>
                          <a:buFontTx/>
                          <a:buNone/>
                        </a:pPr>
                        <a:r>
                          <a:rPr kumimoji="0" lang="zh-TW" altLang="en-US" sz="1800" b="0">
                            <a:solidFill>
                              <a:srgbClr val="000000"/>
                            </a:solidFill>
                          </a:rPr>
                          <a:t>Ａ</a:t>
                        </a:r>
                        <a:r>
                          <a:rPr kumimoji="0" lang="en-US" altLang="zh-TW" sz="1800" b="0">
                            <a:solidFill>
                              <a:srgbClr val="000000"/>
                            </a:solidFill>
                          </a:rPr>
                          <a:t>PP</a:t>
                        </a:r>
                        <a:endParaRPr kumimoji="0" lang="zh-TW" altLang="en-US" sz="1800" b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  <p:sp>
                    <p:nvSpPr>
                      <p:cNvPr id="15420" name="文字方塊 313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5945810" y="2014801"/>
                        <a:ext cx="1152128" cy="36933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>
                        <a:spAutoFit/>
                      </a:bodyPr>
                      <a:lstStyle>
                        <a:lvl1pPr defTabSz="912813">
                          <a:spcBef>
                            <a:spcPct val="20000"/>
                          </a:spcBef>
                          <a:buFont typeface="Wingdings" panose="05000000000000000000" pitchFamily="2" charset="2"/>
                          <a:buChar char="Ø"/>
                          <a:defRPr sz="3200" b="1">
                            <a:solidFill>
                              <a:srgbClr val="0000CC"/>
                            </a:solidFill>
                            <a:latin typeface="微軟正黑體" panose="020B0604030504040204" pitchFamily="34" charset="-120"/>
                            <a:ea typeface="微軟正黑體" panose="020B0604030504040204" pitchFamily="34" charset="-120"/>
                          </a:defRPr>
                        </a:lvl1pPr>
                        <a:lvl2pPr marL="742950" indent="-285750" defTabSz="912813">
                          <a:spcBef>
                            <a:spcPct val="20000"/>
                          </a:spcBef>
                          <a:buFont typeface="Arial" panose="020B0604020202020204" pitchFamily="34" charset="0"/>
                          <a:buChar char="–"/>
                          <a:defRPr sz="2800" b="1">
                            <a:solidFill>
                              <a:srgbClr val="0000CC"/>
                            </a:solidFill>
                            <a:latin typeface="微軟正黑體" panose="020B0604030504040204" pitchFamily="34" charset="-120"/>
                            <a:ea typeface="微軟正黑體" panose="020B0604030504040204" pitchFamily="34" charset="-120"/>
                          </a:defRPr>
                        </a:lvl2pPr>
                        <a:lvl3pPr marL="1143000" indent="-228600" defTabSz="912813">
                          <a:spcBef>
                            <a:spcPct val="20000"/>
                          </a:spcBef>
                          <a:buFont typeface="Arial" panose="020B0604020202020204" pitchFamily="34" charset="0"/>
                          <a:buChar char="•"/>
                          <a:defRPr sz="2400" b="1">
                            <a:solidFill>
                              <a:srgbClr val="0000CC"/>
                            </a:solidFill>
                            <a:latin typeface="微軟正黑體" panose="020B0604030504040204" pitchFamily="34" charset="-120"/>
                            <a:ea typeface="微軟正黑體" panose="020B0604030504040204" pitchFamily="34" charset="-120"/>
                          </a:defRPr>
                        </a:lvl3pPr>
                        <a:lvl4pPr marL="1600200" indent="-228600" defTabSz="912813">
                          <a:spcBef>
                            <a:spcPct val="20000"/>
                          </a:spcBef>
                          <a:buFont typeface="Arial" panose="020B0604020202020204" pitchFamily="34" charset="0"/>
                          <a:buChar char="–"/>
                          <a:defRPr sz="2000" b="1">
                            <a:solidFill>
                              <a:srgbClr val="0000CC"/>
                            </a:solidFill>
                            <a:latin typeface="微軟正黑體" panose="020B0604030504040204" pitchFamily="34" charset="-120"/>
                            <a:ea typeface="微軟正黑體" panose="020B0604030504040204" pitchFamily="34" charset="-120"/>
                          </a:defRPr>
                        </a:lvl4pPr>
                        <a:lvl5pPr marL="2057400" indent="-228600" defTabSz="912813">
                          <a:spcBef>
                            <a:spcPct val="20000"/>
                          </a:spcBef>
                          <a:buFont typeface="Arial" panose="020B0604020202020204" pitchFamily="34" charset="0"/>
                          <a:buChar char="»"/>
                          <a:defRPr sz="2000" b="1">
                            <a:solidFill>
                              <a:srgbClr val="0000CC"/>
                            </a:solidFill>
                            <a:latin typeface="微軟正黑體" panose="020B0604030504040204" pitchFamily="34" charset="-120"/>
                            <a:ea typeface="微軟正黑體" panose="020B0604030504040204" pitchFamily="34" charset="-120"/>
                          </a:defRPr>
                        </a:lvl5pPr>
                        <a:lvl6pPr marL="2514600" indent="-228600" defTabSz="912813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Char char="»"/>
                          <a:defRPr sz="2000" b="1">
                            <a:solidFill>
                              <a:srgbClr val="0000CC"/>
                            </a:solidFill>
                            <a:latin typeface="微軟正黑體" panose="020B0604030504040204" pitchFamily="34" charset="-120"/>
                            <a:ea typeface="微軟正黑體" panose="020B0604030504040204" pitchFamily="34" charset="-120"/>
                          </a:defRPr>
                        </a:lvl6pPr>
                        <a:lvl7pPr marL="2971800" indent="-228600" defTabSz="912813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Char char="»"/>
                          <a:defRPr sz="2000" b="1">
                            <a:solidFill>
                              <a:srgbClr val="0000CC"/>
                            </a:solidFill>
                            <a:latin typeface="微軟正黑體" panose="020B0604030504040204" pitchFamily="34" charset="-120"/>
                            <a:ea typeface="微軟正黑體" panose="020B0604030504040204" pitchFamily="34" charset="-120"/>
                          </a:defRPr>
                        </a:lvl7pPr>
                        <a:lvl8pPr marL="3429000" indent="-228600" defTabSz="912813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Char char="»"/>
                          <a:defRPr sz="2000" b="1">
                            <a:solidFill>
                              <a:srgbClr val="0000CC"/>
                            </a:solidFill>
                            <a:latin typeface="微軟正黑體" panose="020B0604030504040204" pitchFamily="34" charset="-120"/>
                            <a:ea typeface="微軟正黑體" panose="020B0604030504040204" pitchFamily="34" charset="-120"/>
                          </a:defRPr>
                        </a:lvl8pPr>
                        <a:lvl9pPr marL="3886200" indent="-228600" defTabSz="912813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Char char="»"/>
                          <a:defRPr sz="2000" b="1">
                            <a:solidFill>
                              <a:srgbClr val="0000CC"/>
                            </a:solidFill>
                            <a:latin typeface="微軟正黑體" panose="020B0604030504040204" pitchFamily="34" charset="-120"/>
                            <a:ea typeface="微軟正黑體" panose="020B0604030504040204" pitchFamily="34" charset="-120"/>
                          </a:defRPr>
                        </a:lvl9pPr>
                      </a:lstStyle>
                      <a:p>
                        <a:pPr eaLnBrk="1" hangingPunct="1">
                          <a:spcBef>
                            <a:spcPct val="0"/>
                          </a:spcBef>
                          <a:buFontTx/>
                          <a:buNone/>
                        </a:pPr>
                        <a:r>
                          <a:rPr kumimoji="0" lang="zh-TW" altLang="en-US" sz="1800" b="0">
                            <a:solidFill>
                              <a:srgbClr val="000000"/>
                            </a:solidFill>
                          </a:rPr>
                          <a:t>Ａ</a:t>
                        </a:r>
                        <a:r>
                          <a:rPr kumimoji="0" lang="en-US" altLang="zh-TW" sz="1800" b="0">
                            <a:solidFill>
                              <a:srgbClr val="000000"/>
                            </a:solidFill>
                          </a:rPr>
                          <a:t>PP</a:t>
                        </a:r>
                        <a:endParaRPr kumimoji="0" lang="zh-TW" altLang="en-US" sz="1800" b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  <p:sp>
                    <p:nvSpPr>
                      <p:cNvPr id="315" name="矩形 314"/>
                      <p:cNvSpPr/>
                      <p:nvPr/>
                    </p:nvSpPr>
                    <p:spPr>
                      <a:xfrm>
                        <a:off x="3470340" y="2726678"/>
                        <a:ext cx="915998" cy="287328"/>
                      </a:xfrm>
                      <a:prstGeom prst="rect">
                        <a:avLst/>
                      </a:prstGeom>
                      <a:solidFill>
                        <a:schemeClr val="bg1">
                          <a:lumMod val="85000"/>
                        </a:schemeClr>
                      </a:solidFill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4342" eaLnBrk="1" fontAlgn="auto" hangingPunct="1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r>
                          <a:rPr kumimoji="0" lang="en-US" altLang="zh-TW" sz="1400" dirty="0">
                            <a:solidFill>
                              <a:prstClr val="black"/>
                            </a:solidFill>
                          </a:rPr>
                          <a:t>MES</a:t>
                        </a:r>
                        <a:endParaRPr kumimoji="0" lang="zh-TW" altLang="en-US" sz="1400" dirty="0">
                          <a:solidFill>
                            <a:prstClr val="black"/>
                          </a:solidFill>
                        </a:endParaRPr>
                      </a:p>
                    </p:txBody>
                  </p:sp>
                  <p:sp>
                    <p:nvSpPr>
                      <p:cNvPr id="316" name="矩形 315"/>
                      <p:cNvSpPr/>
                      <p:nvPr/>
                    </p:nvSpPr>
                    <p:spPr>
                      <a:xfrm>
                        <a:off x="2562280" y="2726678"/>
                        <a:ext cx="657232" cy="301614"/>
                      </a:xfrm>
                      <a:prstGeom prst="rect">
                        <a:avLst/>
                      </a:prstGeom>
                      <a:solidFill>
                        <a:schemeClr val="bg1">
                          <a:lumMod val="85000"/>
                        </a:schemeClr>
                      </a:solidFill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defTabSz="914342" eaLnBrk="1" fontAlgn="auto" hangingPunct="1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r>
                          <a:rPr kumimoji="0" lang="zh-TW" altLang="en-US" sz="1400" dirty="0">
                            <a:solidFill>
                              <a:prstClr val="black"/>
                            </a:solidFill>
                          </a:rPr>
                          <a:t>Ｉ</a:t>
                        </a:r>
                        <a:r>
                          <a:rPr kumimoji="0" lang="en-US" altLang="zh-TW" sz="1400" dirty="0">
                            <a:solidFill>
                              <a:prstClr val="black"/>
                            </a:solidFill>
                          </a:rPr>
                          <a:t>o</a:t>
                        </a:r>
                        <a:r>
                          <a:rPr kumimoji="0" lang="zh-TW" altLang="en-US" sz="1400" dirty="0">
                            <a:solidFill>
                              <a:prstClr val="black"/>
                            </a:solidFill>
                          </a:rPr>
                          <a:t>Ｔ</a:t>
                        </a:r>
                      </a:p>
                    </p:txBody>
                  </p:sp>
                  <p:sp>
                    <p:nvSpPr>
                      <p:cNvPr id="15423" name="文字方塊 316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3196299" y="2686342"/>
                        <a:ext cx="675948" cy="36933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>
                        <a:spAutoFit/>
                      </a:bodyPr>
                      <a:lstStyle>
                        <a:lvl1pPr defTabSz="912813">
                          <a:spcBef>
                            <a:spcPct val="20000"/>
                          </a:spcBef>
                          <a:buFont typeface="Wingdings" panose="05000000000000000000" pitchFamily="2" charset="2"/>
                          <a:buChar char="Ø"/>
                          <a:defRPr sz="3200" b="1">
                            <a:solidFill>
                              <a:srgbClr val="0000CC"/>
                            </a:solidFill>
                            <a:latin typeface="微軟正黑體" panose="020B0604030504040204" pitchFamily="34" charset="-120"/>
                            <a:ea typeface="微軟正黑體" panose="020B0604030504040204" pitchFamily="34" charset="-120"/>
                          </a:defRPr>
                        </a:lvl1pPr>
                        <a:lvl2pPr marL="742950" indent="-285750" defTabSz="912813">
                          <a:spcBef>
                            <a:spcPct val="20000"/>
                          </a:spcBef>
                          <a:buFont typeface="Arial" panose="020B0604020202020204" pitchFamily="34" charset="0"/>
                          <a:buChar char="–"/>
                          <a:defRPr sz="2800" b="1">
                            <a:solidFill>
                              <a:srgbClr val="0000CC"/>
                            </a:solidFill>
                            <a:latin typeface="微軟正黑體" panose="020B0604030504040204" pitchFamily="34" charset="-120"/>
                            <a:ea typeface="微軟正黑體" panose="020B0604030504040204" pitchFamily="34" charset="-120"/>
                          </a:defRPr>
                        </a:lvl2pPr>
                        <a:lvl3pPr marL="1143000" indent="-228600" defTabSz="912813">
                          <a:spcBef>
                            <a:spcPct val="20000"/>
                          </a:spcBef>
                          <a:buFont typeface="Arial" panose="020B0604020202020204" pitchFamily="34" charset="0"/>
                          <a:buChar char="•"/>
                          <a:defRPr sz="2400" b="1">
                            <a:solidFill>
                              <a:srgbClr val="0000CC"/>
                            </a:solidFill>
                            <a:latin typeface="微軟正黑體" panose="020B0604030504040204" pitchFamily="34" charset="-120"/>
                            <a:ea typeface="微軟正黑體" panose="020B0604030504040204" pitchFamily="34" charset="-120"/>
                          </a:defRPr>
                        </a:lvl3pPr>
                        <a:lvl4pPr marL="1600200" indent="-228600" defTabSz="912813">
                          <a:spcBef>
                            <a:spcPct val="20000"/>
                          </a:spcBef>
                          <a:buFont typeface="Arial" panose="020B0604020202020204" pitchFamily="34" charset="0"/>
                          <a:buChar char="–"/>
                          <a:defRPr sz="2000" b="1">
                            <a:solidFill>
                              <a:srgbClr val="0000CC"/>
                            </a:solidFill>
                            <a:latin typeface="微軟正黑體" panose="020B0604030504040204" pitchFamily="34" charset="-120"/>
                            <a:ea typeface="微軟正黑體" panose="020B0604030504040204" pitchFamily="34" charset="-120"/>
                          </a:defRPr>
                        </a:lvl4pPr>
                        <a:lvl5pPr marL="2057400" indent="-228600" defTabSz="912813">
                          <a:spcBef>
                            <a:spcPct val="20000"/>
                          </a:spcBef>
                          <a:buFont typeface="Arial" panose="020B0604020202020204" pitchFamily="34" charset="0"/>
                          <a:buChar char="»"/>
                          <a:defRPr sz="2000" b="1">
                            <a:solidFill>
                              <a:srgbClr val="0000CC"/>
                            </a:solidFill>
                            <a:latin typeface="微軟正黑體" panose="020B0604030504040204" pitchFamily="34" charset="-120"/>
                            <a:ea typeface="微軟正黑體" panose="020B0604030504040204" pitchFamily="34" charset="-120"/>
                          </a:defRPr>
                        </a:lvl5pPr>
                        <a:lvl6pPr marL="2514600" indent="-228600" defTabSz="912813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Char char="»"/>
                          <a:defRPr sz="2000" b="1">
                            <a:solidFill>
                              <a:srgbClr val="0000CC"/>
                            </a:solidFill>
                            <a:latin typeface="微軟正黑體" panose="020B0604030504040204" pitchFamily="34" charset="-120"/>
                            <a:ea typeface="微軟正黑體" panose="020B0604030504040204" pitchFamily="34" charset="-120"/>
                          </a:defRPr>
                        </a:lvl6pPr>
                        <a:lvl7pPr marL="2971800" indent="-228600" defTabSz="912813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Char char="»"/>
                          <a:defRPr sz="2000" b="1">
                            <a:solidFill>
                              <a:srgbClr val="0000CC"/>
                            </a:solidFill>
                            <a:latin typeface="微軟正黑體" panose="020B0604030504040204" pitchFamily="34" charset="-120"/>
                            <a:ea typeface="微軟正黑體" panose="020B0604030504040204" pitchFamily="34" charset="-120"/>
                          </a:defRPr>
                        </a:lvl7pPr>
                        <a:lvl8pPr marL="3429000" indent="-228600" defTabSz="912813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Char char="»"/>
                          <a:defRPr sz="2000" b="1">
                            <a:solidFill>
                              <a:srgbClr val="0000CC"/>
                            </a:solidFill>
                            <a:latin typeface="微軟正黑體" panose="020B0604030504040204" pitchFamily="34" charset="-120"/>
                            <a:ea typeface="微軟正黑體" panose="020B0604030504040204" pitchFamily="34" charset="-120"/>
                          </a:defRPr>
                        </a:lvl8pPr>
                        <a:lvl9pPr marL="3886200" indent="-228600" defTabSz="912813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Char char="»"/>
                          <a:defRPr sz="2000" b="1">
                            <a:solidFill>
                              <a:srgbClr val="0000CC"/>
                            </a:solidFill>
                            <a:latin typeface="微軟正黑體" panose="020B0604030504040204" pitchFamily="34" charset="-120"/>
                            <a:ea typeface="微軟正黑體" panose="020B0604030504040204" pitchFamily="34" charset="-120"/>
                          </a:defRPr>
                        </a:lvl9pPr>
                      </a:lstStyle>
                      <a:p>
                        <a:pPr eaLnBrk="1" hangingPunct="1">
                          <a:spcBef>
                            <a:spcPct val="0"/>
                          </a:spcBef>
                          <a:buFontTx/>
                          <a:buNone/>
                        </a:pPr>
                        <a:r>
                          <a:rPr kumimoji="0" lang="en-US" altLang="zh-TW" sz="1800">
                            <a:solidFill>
                              <a:srgbClr val="000000"/>
                            </a:solidFill>
                          </a:rPr>
                          <a:t>+</a:t>
                        </a:r>
                        <a:endParaRPr kumimoji="0" lang="zh-TW" altLang="en-US" sz="180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</p:grpSp>
              </p:grpSp>
              <p:sp>
                <p:nvSpPr>
                  <p:cNvPr id="305" name="圓角矩形 304"/>
                  <p:cNvSpPr/>
                  <p:nvPr/>
                </p:nvSpPr>
                <p:spPr>
                  <a:xfrm>
                    <a:off x="6150069" y="3098426"/>
                    <a:ext cx="1230326" cy="2328781"/>
                  </a:xfrm>
                  <a:prstGeom prst="roundRect">
                    <a:avLst/>
                  </a:prstGeom>
                  <a:noFill/>
                  <a:ln>
                    <a:prstDash val="dash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defTabSz="914342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kumimoji="0" lang="zh-TW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306" name="圓角矩形 305"/>
                  <p:cNvSpPr/>
                  <p:nvPr/>
                </p:nvSpPr>
                <p:spPr>
                  <a:xfrm>
                    <a:off x="4521277" y="3141287"/>
                    <a:ext cx="1581167" cy="1836674"/>
                  </a:xfrm>
                  <a:prstGeom prst="roundRect">
                    <a:avLst/>
                  </a:prstGeom>
                  <a:noFill/>
                  <a:ln>
                    <a:solidFill>
                      <a:srgbClr val="FF614C"/>
                    </a:solidFill>
                    <a:prstDash val="dash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defTabSz="914342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kumimoji="0" lang="zh-TW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307" name="圓角矩形 306"/>
                  <p:cNvSpPr/>
                  <p:nvPr/>
                </p:nvSpPr>
                <p:spPr>
                  <a:xfrm>
                    <a:off x="523908" y="2884121"/>
                    <a:ext cx="2136798" cy="1831911"/>
                  </a:xfrm>
                  <a:prstGeom prst="roundRect">
                    <a:avLst/>
                  </a:prstGeom>
                  <a:noFill/>
                  <a:ln>
                    <a:solidFill>
                      <a:srgbClr val="00B050"/>
                    </a:solidFill>
                    <a:prstDash val="dash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defTabSz="914342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kumimoji="0" lang="zh-TW" alt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  <p:sp>
              <p:nvSpPr>
                <p:cNvPr id="298" name="矩形 297"/>
                <p:cNvSpPr/>
                <p:nvPr/>
              </p:nvSpPr>
              <p:spPr>
                <a:xfrm>
                  <a:off x="4652332" y="2777945"/>
                  <a:ext cx="903297" cy="307964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 w="28575">
                  <a:solidFill>
                    <a:schemeClr val="accent1">
                      <a:lumMod val="75000"/>
                    </a:schemeClr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 algn="ctr">
                    <a:defRPr/>
                  </a:pPr>
                  <a:r>
                    <a:rPr lang="zh-TW" altLang="en-US" sz="1400" dirty="0">
                      <a:ln w="0"/>
                      <a:solidFill>
                        <a:prstClr val="black"/>
                      </a:solidFill>
                      <a:latin typeface="微軟正黑體" panose="020B0604030504040204" pitchFamily="34" charset="-120"/>
                      <a:ea typeface="微軟正黑體" panose="020B0604030504040204" pitchFamily="34" charset="-120"/>
                    </a:rPr>
                    <a:t>精實管理</a:t>
                  </a:r>
                </a:p>
              </p:txBody>
            </p:sp>
            <p:sp>
              <p:nvSpPr>
                <p:cNvPr id="15403" name="文字方塊 298"/>
                <p:cNvSpPr txBox="1">
                  <a:spLocks noChangeArrowheads="1"/>
                </p:cNvSpPr>
                <p:nvPr/>
              </p:nvSpPr>
              <p:spPr bwMode="auto">
                <a:xfrm>
                  <a:off x="5493874" y="2748407"/>
                  <a:ext cx="675948" cy="36933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defTabSz="912813">
                    <a:spcBef>
                      <a:spcPct val="20000"/>
                    </a:spcBef>
                    <a:buFont typeface="Wingdings" panose="05000000000000000000" pitchFamily="2" charset="2"/>
                    <a:buChar char="Ø"/>
                    <a:defRPr sz="3200" b="1">
                      <a:solidFill>
                        <a:srgbClr val="0000CC"/>
                      </a:solidFill>
                      <a:latin typeface="微軟正黑體" panose="020B0604030504040204" pitchFamily="34" charset="-120"/>
                      <a:ea typeface="微軟正黑體" panose="020B0604030504040204" pitchFamily="34" charset="-120"/>
                    </a:defRPr>
                  </a:lvl1pPr>
                  <a:lvl2pPr marL="742950" indent="-285750" defTabSz="912813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 b="1">
                      <a:solidFill>
                        <a:srgbClr val="0000CC"/>
                      </a:solidFill>
                      <a:latin typeface="微軟正黑體" panose="020B0604030504040204" pitchFamily="34" charset="-120"/>
                      <a:ea typeface="微軟正黑體" panose="020B0604030504040204" pitchFamily="34" charset="-120"/>
                    </a:defRPr>
                  </a:lvl2pPr>
                  <a:lvl3pPr marL="1143000" indent="-228600" defTabSz="912813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 b="1">
                      <a:solidFill>
                        <a:srgbClr val="0000CC"/>
                      </a:solidFill>
                      <a:latin typeface="微軟正黑體" panose="020B0604030504040204" pitchFamily="34" charset="-120"/>
                      <a:ea typeface="微軟正黑體" panose="020B0604030504040204" pitchFamily="34" charset="-120"/>
                    </a:defRPr>
                  </a:lvl3pPr>
                  <a:lvl4pPr marL="1600200" indent="-228600" defTabSz="912813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 b="1">
                      <a:solidFill>
                        <a:srgbClr val="0000CC"/>
                      </a:solidFill>
                      <a:latin typeface="微軟正黑體" panose="020B0604030504040204" pitchFamily="34" charset="-120"/>
                      <a:ea typeface="微軟正黑體" panose="020B0604030504040204" pitchFamily="34" charset="-120"/>
                    </a:defRPr>
                  </a:lvl4pPr>
                  <a:lvl5pPr marL="2057400" indent="-228600" defTabSz="912813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 b="1">
                      <a:solidFill>
                        <a:srgbClr val="0000CC"/>
                      </a:solidFill>
                      <a:latin typeface="微軟正黑體" panose="020B0604030504040204" pitchFamily="34" charset="-120"/>
                      <a:ea typeface="微軟正黑體" panose="020B0604030504040204" pitchFamily="34" charset="-120"/>
                    </a:defRPr>
                  </a:lvl5pPr>
                  <a:lvl6pPr marL="2514600" indent="-228600" defTabSz="91281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 b="1">
                      <a:solidFill>
                        <a:srgbClr val="0000CC"/>
                      </a:solidFill>
                      <a:latin typeface="微軟正黑體" panose="020B0604030504040204" pitchFamily="34" charset="-120"/>
                      <a:ea typeface="微軟正黑體" panose="020B0604030504040204" pitchFamily="34" charset="-120"/>
                    </a:defRPr>
                  </a:lvl6pPr>
                  <a:lvl7pPr marL="2971800" indent="-228600" defTabSz="91281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 b="1">
                      <a:solidFill>
                        <a:srgbClr val="0000CC"/>
                      </a:solidFill>
                      <a:latin typeface="微軟正黑體" panose="020B0604030504040204" pitchFamily="34" charset="-120"/>
                      <a:ea typeface="微軟正黑體" panose="020B0604030504040204" pitchFamily="34" charset="-120"/>
                    </a:defRPr>
                  </a:lvl7pPr>
                  <a:lvl8pPr marL="3429000" indent="-228600" defTabSz="91281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 b="1">
                      <a:solidFill>
                        <a:srgbClr val="0000CC"/>
                      </a:solidFill>
                      <a:latin typeface="微軟正黑體" panose="020B0604030504040204" pitchFamily="34" charset="-120"/>
                      <a:ea typeface="微軟正黑體" panose="020B0604030504040204" pitchFamily="34" charset="-120"/>
                    </a:defRPr>
                  </a:lvl8pPr>
                  <a:lvl9pPr marL="3886200" indent="-228600" defTabSz="91281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 b="1">
                      <a:solidFill>
                        <a:srgbClr val="0000CC"/>
                      </a:solidFill>
                      <a:latin typeface="微軟正黑體" panose="020B0604030504040204" pitchFamily="34" charset="-120"/>
                      <a:ea typeface="微軟正黑體" panose="020B0604030504040204" pitchFamily="34" charset="-12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kumimoji="0" lang="en-US" altLang="zh-TW" sz="1800">
                      <a:solidFill>
                        <a:srgbClr val="000000"/>
                      </a:solidFill>
                    </a:rPr>
                    <a:t>+</a:t>
                  </a:r>
                  <a:endParaRPr kumimoji="0" lang="zh-TW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00" name="矩形 299"/>
                <p:cNvSpPr/>
                <p:nvPr/>
              </p:nvSpPr>
              <p:spPr>
                <a:xfrm>
                  <a:off x="5763594" y="2763658"/>
                  <a:ext cx="1082687" cy="307964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 w="28575">
                  <a:solidFill>
                    <a:schemeClr val="accent1">
                      <a:lumMod val="75000"/>
                    </a:schemeClr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 algn="ctr">
                    <a:defRPr/>
                  </a:pPr>
                  <a:r>
                    <a:rPr lang="zh-TW" altLang="en-US" sz="1400" dirty="0">
                      <a:ln w="0"/>
                      <a:solidFill>
                        <a:prstClr val="black"/>
                      </a:solidFill>
                      <a:latin typeface="微軟正黑體" panose="020B0604030504040204" pitchFamily="34" charset="-120"/>
                      <a:ea typeface="微軟正黑體" panose="020B0604030504040204" pitchFamily="34" charset="-120"/>
                    </a:rPr>
                    <a:t>可視化管理</a:t>
                  </a:r>
                </a:p>
              </p:txBody>
            </p:sp>
            <p:sp>
              <p:nvSpPr>
                <p:cNvPr id="15405" name="文字方塊 300"/>
                <p:cNvSpPr txBox="1">
                  <a:spLocks noChangeArrowheads="1"/>
                </p:cNvSpPr>
                <p:nvPr/>
              </p:nvSpPr>
              <p:spPr bwMode="auto">
                <a:xfrm>
                  <a:off x="4370648" y="2757974"/>
                  <a:ext cx="675948" cy="36933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defTabSz="912813">
                    <a:spcBef>
                      <a:spcPct val="20000"/>
                    </a:spcBef>
                    <a:buFont typeface="Wingdings" panose="05000000000000000000" pitchFamily="2" charset="2"/>
                    <a:buChar char="Ø"/>
                    <a:defRPr sz="3200" b="1">
                      <a:solidFill>
                        <a:srgbClr val="0000CC"/>
                      </a:solidFill>
                      <a:latin typeface="微軟正黑體" panose="020B0604030504040204" pitchFamily="34" charset="-120"/>
                      <a:ea typeface="微軟正黑體" panose="020B0604030504040204" pitchFamily="34" charset="-120"/>
                    </a:defRPr>
                  </a:lvl1pPr>
                  <a:lvl2pPr marL="742950" indent="-285750" defTabSz="912813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 b="1">
                      <a:solidFill>
                        <a:srgbClr val="0000CC"/>
                      </a:solidFill>
                      <a:latin typeface="微軟正黑體" panose="020B0604030504040204" pitchFamily="34" charset="-120"/>
                      <a:ea typeface="微軟正黑體" panose="020B0604030504040204" pitchFamily="34" charset="-120"/>
                    </a:defRPr>
                  </a:lvl2pPr>
                  <a:lvl3pPr marL="1143000" indent="-228600" defTabSz="912813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 b="1">
                      <a:solidFill>
                        <a:srgbClr val="0000CC"/>
                      </a:solidFill>
                      <a:latin typeface="微軟正黑體" panose="020B0604030504040204" pitchFamily="34" charset="-120"/>
                      <a:ea typeface="微軟正黑體" panose="020B0604030504040204" pitchFamily="34" charset="-120"/>
                    </a:defRPr>
                  </a:lvl3pPr>
                  <a:lvl4pPr marL="1600200" indent="-228600" defTabSz="912813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 b="1">
                      <a:solidFill>
                        <a:srgbClr val="0000CC"/>
                      </a:solidFill>
                      <a:latin typeface="微軟正黑體" panose="020B0604030504040204" pitchFamily="34" charset="-120"/>
                      <a:ea typeface="微軟正黑體" panose="020B0604030504040204" pitchFamily="34" charset="-120"/>
                    </a:defRPr>
                  </a:lvl4pPr>
                  <a:lvl5pPr marL="2057400" indent="-228600" defTabSz="912813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 b="1">
                      <a:solidFill>
                        <a:srgbClr val="0000CC"/>
                      </a:solidFill>
                      <a:latin typeface="微軟正黑體" panose="020B0604030504040204" pitchFamily="34" charset="-120"/>
                      <a:ea typeface="微軟正黑體" panose="020B0604030504040204" pitchFamily="34" charset="-120"/>
                    </a:defRPr>
                  </a:lvl5pPr>
                  <a:lvl6pPr marL="2514600" indent="-228600" defTabSz="91281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 b="1">
                      <a:solidFill>
                        <a:srgbClr val="0000CC"/>
                      </a:solidFill>
                      <a:latin typeface="微軟正黑體" panose="020B0604030504040204" pitchFamily="34" charset="-120"/>
                      <a:ea typeface="微軟正黑體" panose="020B0604030504040204" pitchFamily="34" charset="-120"/>
                    </a:defRPr>
                  </a:lvl6pPr>
                  <a:lvl7pPr marL="2971800" indent="-228600" defTabSz="91281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 b="1">
                      <a:solidFill>
                        <a:srgbClr val="0000CC"/>
                      </a:solidFill>
                      <a:latin typeface="微軟正黑體" panose="020B0604030504040204" pitchFamily="34" charset="-120"/>
                      <a:ea typeface="微軟正黑體" panose="020B0604030504040204" pitchFamily="34" charset="-120"/>
                    </a:defRPr>
                  </a:lvl7pPr>
                  <a:lvl8pPr marL="3429000" indent="-228600" defTabSz="91281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 b="1">
                      <a:solidFill>
                        <a:srgbClr val="0000CC"/>
                      </a:solidFill>
                      <a:latin typeface="微軟正黑體" panose="020B0604030504040204" pitchFamily="34" charset="-120"/>
                      <a:ea typeface="微軟正黑體" panose="020B0604030504040204" pitchFamily="34" charset="-120"/>
                    </a:defRPr>
                  </a:lvl8pPr>
                  <a:lvl9pPr marL="3886200" indent="-228600" defTabSz="91281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 b="1">
                      <a:solidFill>
                        <a:srgbClr val="0000CC"/>
                      </a:solidFill>
                      <a:latin typeface="微軟正黑體" panose="020B0604030504040204" pitchFamily="34" charset="-120"/>
                      <a:ea typeface="微軟正黑體" panose="020B0604030504040204" pitchFamily="34" charset="-12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kumimoji="0" lang="en-US" altLang="zh-TW" sz="1800">
                      <a:solidFill>
                        <a:srgbClr val="000000"/>
                      </a:solidFill>
                    </a:rPr>
                    <a:t>+</a:t>
                  </a:r>
                  <a:endParaRPr kumimoji="0" lang="zh-TW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sp>
            <p:nvSpPr>
              <p:cNvPr id="15391" name="矩形 286"/>
              <p:cNvSpPr>
                <a:spLocks noChangeArrowheads="1"/>
              </p:cNvSpPr>
              <p:nvPr/>
            </p:nvSpPr>
            <p:spPr bwMode="auto">
              <a:xfrm>
                <a:off x="5372407" y="2372587"/>
                <a:ext cx="800219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9pPr>
              </a:lstStyle>
              <a:p>
                <a:pPr eaLnBrk="1" hangingPunct="1"/>
                <a:r>
                  <a:rPr kumimoji="0" lang="zh-TW" altLang="en-US" sz="1600" b="1">
                    <a:solidFill>
                      <a:srgbClr val="0000FF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  <a:cs typeface="Times New Roman" panose="02020603050405020304" pitchFamily="18" charset="0"/>
                  </a:rPr>
                  <a:t>戰情室</a:t>
                </a:r>
              </a:p>
            </p:txBody>
          </p:sp>
          <p:sp>
            <p:nvSpPr>
              <p:cNvPr id="15392" name="矩形 287"/>
              <p:cNvSpPr>
                <a:spLocks noChangeArrowheads="1"/>
              </p:cNvSpPr>
              <p:nvPr/>
            </p:nvSpPr>
            <p:spPr bwMode="auto">
              <a:xfrm>
                <a:off x="2817001" y="2404575"/>
                <a:ext cx="970854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9pPr>
              </a:lstStyle>
              <a:p>
                <a:pPr eaLnBrk="1" hangingPunct="1"/>
                <a:r>
                  <a:rPr kumimoji="0" lang="zh-TW" altLang="en-US" sz="1400" b="1">
                    <a:solidFill>
                      <a:srgbClr val="FF0000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  <a:cs typeface="Times New Roman" panose="02020603050405020304" pitchFamily="18" charset="0"/>
                  </a:rPr>
                  <a:t>資訊安全</a:t>
                </a:r>
                <a:endParaRPr kumimoji="0" lang="en-US" altLang="zh-TW" sz="1400" b="1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Times New Roman" panose="02020603050405020304" pitchFamily="18" charset="0"/>
                </a:endParaRPr>
              </a:p>
            </p:txBody>
          </p:sp>
          <p:pic>
            <p:nvPicPr>
              <p:cNvPr id="15393" name="圖片 288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218516" y="4444116"/>
                <a:ext cx="512737" cy="5127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5394" name="圖片 289"/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236830" y="3922898"/>
                <a:ext cx="503019" cy="4857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5395" name="矩形 290"/>
              <p:cNvSpPr>
                <a:spLocks noChangeArrowheads="1"/>
              </p:cNvSpPr>
              <p:nvPr/>
            </p:nvSpPr>
            <p:spPr bwMode="auto">
              <a:xfrm>
                <a:off x="6545377" y="4018822"/>
                <a:ext cx="954107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9pPr>
              </a:lstStyle>
              <a:p>
                <a:pPr eaLnBrk="1" hangingPunct="1"/>
                <a:r>
                  <a:rPr kumimoji="0" lang="zh-TW" altLang="en-US" sz="1200" b="1">
                    <a:solidFill>
                      <a:srgbClr val="0000FF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  <a:cs typeface="Times New Roman" panose="02020603050405020304" pitchFamily="18" charset="0"/>
                  </a:rPr>
                  <a:t>自動組裝線</a:t>
                </a:r>
              </a:p>
            </p:txBody>
          </p:sp>
          <p:sp>
            <p:nvSpPr>
              <p:cNvPr id="15396" name="矩形 291"/>
              <p:cNvSpPr>
                <a:spLocks noChangeArrowheads="1"/>
              </p:cNvSpPr>
              <p:nvPr/>
            </p:nvSpPr>
            <p:spPr bwMode="auto">
              <a:xfrm>
                <a:off x="6622320" y="4473078"/>
                <a:ext cx="800219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9pPr>
              </a:lstStyle>
              <a:p>
                <a:pPr eaLnBrk="1" hangingPunct="1"/>
                <a:r>
                  <a:rPr kumimoji="0" lang="zh-TW" altLang="en-US" sz="1200" b="1">
                    <a:solidFill>
                      <a:srgbClr val="0000FF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  <a:cs typeface="Times New Roman" panose="02020603050405020304" pitchFamily="18" charset="0"/>
                  </a:rPr>
                  <a:t>自動倉儲</a:t>
                </a:r>
              </a:p>
            </p:txBody>
          </p:sp>
          <p:pic>
            <p:nvPicPr>
              <p:cNvPr id="15397" name="圖片 292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153168" y="4904094"/>
                <a:ext cx="660624" cy="4116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5398" name="矩形 293"/>
              <p:cNvSpPr>
                <a:spLocks noChangeArrowheads="1"/>
              </p:cNvSpPr>
              <p:nvPr/>
            </p:nvSpPr>
            <p:spPr bwMode="auto">
              <a:xfrm>
                <a:off x="6771419" y="4781369"/>
                <a:ext cx="663583" cy="6463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9pPr>
              </a:lstStyle>
              <a:p>
                <a:pPr eaLnBrk="1" hangingPunct="1"/>
                <a:r>
                  <a:rPr kumimoji="0" lang="en-US" altLang="zh-TW" sz="1200" b="1">
                    <a:solidFill>
                      <a:srgbClr val="0000FF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  <a:cs typeface="Times New Roman" panose="02020603050405020304" pitchFamily="18" charset="0"/>
                  </a:rPr>
                  <a:t>AGV</a:t>
                </a:r>
              </a:p>
              <a:p>
                <a:pPr eaLnBrk="1" hangingPunct="1"/>
                <a:r>
                  <a:rPr kumimoji="0" lang="zh-TW" altLang="en-US" sz="1200" b="1">
                    <a:solidFill>
                      <a:srgbClr val="0000FF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  <a:cs typeface="Times New Roman" panose="02020603050405020304" pitchFamily="18" charset="0"/>
                  </a:rPr>
                  <a:t>無人</a:t>
                </a:r>
                <a:endParaRPr kumimoji="0" lang="en-US" altLang="zh-TW" sz="1200" b="1">
                  <a:solidFill>
                    <a:srgbClr val="0000FF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kumimoji="0" lang="zh-TW" altLang="en-US" sz="1200" b="1">
                    <a:solidFill>
                      <a:srgbClr val="0000FF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  <a:cs typeface="Times New Roman" panose="02020603050405020304" pitchFamily="18" charset="0"/>
                  </a:rPr>
                  <a:t>搬運車</a:t>
                </a:r>
              </a:p>
            </p:txBody>
          </p:sp>
          <p:pic>
            <p:nvPicPr>
              <p:cNvPr id="15399" name="圖片 294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2195" t="2" r="32980" b="45624"/>
              <a:stretch>
                <a:fillRect/>
              </a:stretch>
            </p:blipFill>
            <p:spPr bwMode="auto">
              <a:xfrm>
                <a:off x="4623882" y="4215769"/>
                <a:ext cx="295227" cy="5717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5400" name="圖片 295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4819" t="20374" b="10526"/>
              <a:stretch>
                <a:fillRect/>
              </a:stretch>
            </p:blipFill>
            <p:spPr bwMode="auto">
              <a:xfrm rot="5592942">
                <a:off x="1002303" y="4079796"/>
                <a:ext cx="544102" cy="4320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5389" name="文字方塊 284"/>
            <p:cNvSpPr txBox="1">
              <a:spLocks noChangeArrowheads="1"/>
            </p:cNvSpPr>
            <p:nvPr/>
          </p:nvSpPr>
          <p:spPr bwMode="auto">
            <a:xfrm>
              <a:off x="4950340" y="4412095"/>
              <a:ext cx="903769" cy="4616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912813">
                <a:spcBef>
                  <a:spcPct val="20000"/>
                </a:spcBef>
                <a:buFont typeface="Wingdings" panose="05000000000000000000" pitchFamily="2" charset="2"/>
                <a:buChar char="Ø"/>
                <a:defRPr sz="3200" b="1">
                  <a:solidFill>
                    <a:srgbClr val="0000CC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defRPr>
              </a:lvl1pPr>
              <a:lvl2pPr marL="742950" indent="-285750" defTabSz="912813">
                <a:spcBef>
                  <a:spcPct val="20000"/>
                </a:spcBef>
                <a:buFont typeface="Arial" panose="020B0604020202020204" pitchFamily="34" charset="0"/>
                <a:buChar char="–"/>
                <a:defRPr sz="2800" b="1">
                  <a:solidFill>
                    <a:srgbClr val="0000CC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defRPr>
              </a:lvl2pPr>
              <a:lvl3pPr marL="1143000" indent="-228600" defTabSz="912813">
                <a:spcBef>
                  <a:spcPct val="20000"/>
                </a:spcBef>
                <a:buFont typeface="Arial" panose="020B0604020202020204" pitchFamily="34" charset="0"/>
                <a:buChar char="•"/>
                <a:defRPr sz="2400" b="1">
                  <a:solidFill>
                    <a:srgbClr val="0000CC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defRPr>
              </a:lvl3pPr>
              <a:lvl4pPr marL="1600200" indent="-228600" defTabSz="912813">
                <a:spcBef>
                  <a:spcPct val="20000"/>
                </a:spcBef>
                <a:buFont typeface="Arial" panose="020B0604020202020204" pitchFamily="34" charset="0"/>
                <a:buChar char="–"/>
                <a:defRPr sz="2000" b="1">
                  <a:solidFill>
                    <a:srgbClr val="0000CC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defRPr>
              </a:lvl4pPr>
              <a:lvl5pPr marL="2057400" indent="-228600" defTabSz="912813">
                <a:spcBef>
                  <a:spcPct val="20000"/>
                </a:spcBef>
                <a:buFont typeface="Arial" panose="020B0604020202020204" pitchFamily="34" charset="0"/>
                <a:buChar char="»"/>
                <a:defRPr sz="2000" b="1">
                  <a:solidFill>
                    <a:srgbClr val="0000CC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defRPr>
              </a:lvl5pPr>
              <a:lvl6pPr marL="2514600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b="1">
                  <a:solidFill>
                    <a:srgbClr val="0000CC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defRPr>
              </a:lvl6pPr>
              <a:lvl7pPr marL="2971800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b="1">
                  <a:solidFill>
                    <a:srgbClr val="0000CC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defRPr>
              </a:lvl7pPr>
              <a:lvl8pPr marL="3429000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b="1">
                  <a:solidFill>
                    <a:srgbClr val="0000CC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defRPr>
              </a:lvl8pPr>
              <a:lvl9pPr marL="3886200" indent="-228600" defTabSz="91281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b="1">
                  <a:solidFill>
                    <a:srgbClr val="0000CC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kumimoji="0" lang="zh-TW" altLang="en-US" sz="1200" b="0">
                  <a:solidFill>
                    <a:srgbClr val="FF0000"/>
                  </a:solidFill>
                </a:rPr>
                <a:t>蒐集外觀瑕疵影像</a:t>
              </a:r>
            </a:p>
          </p:txBody>
        </p:sp>
      </p:grpSp>
      <p:sp>
        <p:nvSpPr>
          <p:cNvPr id="15364" name="投影片編號版面配置區 3"/>
          <p:cNvSpPr txBox="1">
            <a:spLocks/>
          </p:cNvSpPr>
          <p:nvPr/>
        </p:nvSpPr>
        <p:spPr bwMode="auto">
          <a:xfrm>
            <a:off x="6272213" y="6357938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Wingdings" panose="05000000000000000000" pitchFamily="2" charset="2"/>
              <a:buChar char="Ø"/>
              <a:defRPr sz="32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  <a:lvl2pPr marL="741363" indent="-284163">
              <a:spcBef>
                <a:spcPct val="20000"/>
              </a:spcBef>
              <a:buFont typeface="Arial" panose="020B0604020202020204" pitchFamily="34" charset="0"/>
              <a:buChar char="–"/>
              <a:defRPr sz="28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4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20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0824B254-2534-4AD6-9FBC-A04760B357E6}" type="slidenum">
              <a:rPr kumimoji="0" lang="zh-TW" altLang="en-US" sz="1600" b="0">
                <a:solidFill>
                  <a:srgbClr val="000000"/>
                </a:solidFill>
              </a:rPr>
              <a:pPr algn="r" eaLnBrk="1" hangingPunct="1">
                <a:spcBef>
                  <a:spcPct val="0"/>
                </a:spcBef>
                <a:buFontTx/>
                <a:buNone/>
              </a:pPr>
              <a:t>9</a:t>
            </a:fld>
            <a:endParaRPr kumimoji="0" lang="zh-TW" altLang="en-US" sz="1600" b="0">
              <a:solidFill>
                <a:srgbClr val="000000"/>
              </a:solidFill>
            </a:endParaRPr>
          </a:p>
        </p:txBody>
      </p:sp>
      <p:sp>
        <p:nvSpPr>
          <p:cNvPr id="84" name="圓角矩形 83"/>
          <p:cNvSpPr/>
          <p:nvPr/>
        </p:nvSpPr>
        <p:spPr>
          <a:xfrm>
            <a:off x="139700" y="3395663"/>
            <a:ext cx="8861425" cy="3397250"/>
          </a:xfrm>
          <a:prstGeom prst="roundRect">
            <a:avLst/>
          </a:prstGeom>
          <a:solidFill>
            <a:srgbClr val="E6E0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3228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 sz="1638">
              <a:solidFill>
                <a:prstClr val="white"/>
              </a:solidFill>
            </a:endParaRPr>
          </a:p>
        </p:txBody>
      </p:sp>
      <p:sp>
        <p:nvSpPr>
          <p:cNvPr id="85" name="圓角矩形 84"/>
          <p:cNvSpPr/>
          <p:nvPr/>
        </p:nvSpPr>
        <p:spPr>
          <a:xfrm>
            <a:off x="139700" y="1470025"/>
            <a:ext cx="8875713" cy="1870075"/>
          </a:xfrm>
          <a:prstGeom prst="roundRect">
            <a:avLst/>
          </a:prstGeom>
          <a:solidFill>
            <a:srgbClr val="EBF1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3228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 sz="1638" dirty="0">
              <a:solidFill>
                <a:prstClr val="white"/>
              </a:solidFill>
            </a:endParaRPr>
          </a:p>
        </p:txBody>
      </p:sp>
      <p:sp>
        <p:nvSpPr>
          <p:cNvPr id="86" name="流程圖: 替代處理程序 78"/>
          <p:cNvSpPr/>
          <p:nvPr/>
        </p:nvSpPr>
        <p:spPr>
          <a:xfrm>
            <a:off x="246063" y="1873250"/>
            <a:ext cx="1182687" cy="434975"/>
          </a:xfrm>
          <a:prstGeom prst="flowChartAlternateProcess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3228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1820" b="1" kern="0" dirty="0">
                <a:solidFill>
                  <a:prstClr val="white"/>
                </a:solidFill>
              </a:rPr>
              <a:t>公司名</a:t>
            </a:r>
          </a:p>
        </p:txBody>
      </p:sp>
      <p:sp>
        <p:nvSpPr>
          <p:cNvPr id="87" name="矩形 86"/>
          <p:cNvSpPr/>
          <p:nvPr/>
        </p:nvSpPr>
        <p:spPr>
          <a:xfrm>
            <a:off x="255588" y="3632200"/>
            <a:ext cx="4516437" cy="2655888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3228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 sz="1638">
              <a:solidFill>
                <a:prstClr val="white"/>
              </a:solidFill>
            </a:endParaRPr>
          </a:p>
        </p:txBody>
      </p:sp>
      <p:sp>
        <p:nvSpPr>
          <p:cNvPr id="88" name="流程圖: 替代處理程序 74"/>
          <p:cNvSpPr/>
          <p:nvPr/>
        </p:nvSpPr>
        <p:spPr>
          <a:xfrm>
            <a:off x="203200" y="3370263"/>
            <a:ext cx="1441450" cy="436562"/>
          </a:xfrm>
          <a:prstGeom prst="flowChartAlternateProcess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3228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1820" b="1" dirty="0">
                <a:solidFill>
                  <a:prstClr val="white"/>
                </a:solidFill>
              </a:rPr>
              <a:t>計畫內容</a:t>
            </a:r>
          </a:p>
        </p:txBody>
      </p:sp>
      <p:sp>
        <p:nvSpPr>
          <p:cNvPr id="89" name="矩形 88"/>
          <p:cNvSpPr/>
          <p:nvPr/>
        </p:nvSpPr>
        <p:spPr>
          <a:xfrm>
            <a:off x="4854575" y="3636963"/>
            <a:ext cx="4060825" cy="2651125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3228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 sz="1638">
              <a:solidFill>
                <a:prstClr val="white"/>
              </a:solidFill>
            </a:endParaRPr>
          </a:p>
        </p:txBody>
      </p:sp>
      <p:sp>
        <p:nvSpPr>
          <p:cNvPr id="90" name="流程圖: 替代處理程序 75"/>
          <p:cNvSpPr/>
          <p:nvPr/>
        </p:nvSpPr>
        <p:spPr>
          <a:xfrm>
            <a:off x="4819650" y="3360738"/>
            <a:ext cx="1441450" cy="434975"/>
          </a:xfrm>
          <a:prstGeom prst="flowChartAlternateProcess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3228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1820" b="1" dirty="0">
                <a:solidFill>
                  <a:prstClr val="white"/>
                </a:solidFill>
              </a:rPr>
              <a:t>解決方案</a:t>
            </a:r>
          </a:p>
        </p:txBody>
      </p:sp>
      <p:sp>
        <p:nvSpPr>
          <p:cNvPr id="15372" name="矩形 68"/>
          <p:cNvSpPr>
            <a:spLocks noChangeArrowheads="1"/>
          </p:cNvSpPr>
          <p:nvPr/>
        </p:nvSpPr>
        <p:spPr bwMode="auto">
          <a:xfrm>
            <a:off x="1481138" y="1487488"/>
            <a:ext cx="50577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8318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8318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8318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8318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8318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8318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8318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8318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8318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kumimoji="0" lang="zh-TW" altLang="en-US" sz="2000" b="1">
                <a:solidFill>
                  <a:srgbClr val="77933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計畫名稱</a:t>
            </a:r>
          </a:p>
        </p:txBody>
      </p:sp>
      <p:sp>
        <p:nvSpPr>
          <p:cNvPr id="15373" name="矩形 78"/>
          <p:cNvSpPr>
            <a:spLocks noChangeArrowheads="1"/>
          </p:cNvSpPr>
          <p:nvPr/>
        </p:nvSpPr>
        <p:spPr bwMode="auto">
          <a:xfrm>
            <a:off x="1412875" y="1825625"/>
            <a:ext cx="7462838" cy="155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defTabSz="8318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8318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8318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8318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8318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8318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8318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8318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8318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just" eaLnBrk="1" hangingPunct="1">
              <a:lnSpc>
                <a:spcPts val="1700"/>
              </a:lnSpc>
              <a:spcBef>
                <a:spcPts val="550"/>
              </a:spcBef>
              <a:buFont typeface="Wingdings" panose="05000000000000000000" pitchFamily="2" charset="2"/>
              <a:buChar char="n"/>
            </a:pPr>
            <a:r>
              <a:rPr kumimoji="0" lang="zh-TW" altLang="en-US" sz="1400" b="1" u="sng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品質管理不佳</a:t>
            </a:r>
            <a:r>
              <a:rPr kumimoji="0" lang="zh-TW" altLang="en-US" sz="140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：仰賴</a:t>
            </a:r>
            <a:r>
              <a:rPr kumimoji="0" lang="zh-TW" altLang="en-US" sz="140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人工</a:t>
            </a:r>
            <a:r>
              <a:rPr kumimoji="0" lang="zh-TW" altLang="en-US" sz="140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目視</a:t>
            </a:r>
            <a:r>
              <a:rPr kumimoji="0" lang="zh-TW" altLang="en-US" sz="140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檢測</a:t>
            </a:r>
            <a:r>
              <a:rPr kumimoji="0" lang="zh-TW" altLang="en-US" sz="140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，錯誤率高、追溯異常平均耗時</a:t>
            </a:r>
            <a:r>
              <a:rPr kumimoji="0" lang="en-US" altLang="zh-TW" sz="140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0.8</a:t>
            </a:r>
            <a:r>
              <a:rPr kumimoji="0" lang="zh-TW" altLang="en-US" sz="140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天</a:t>
            </a:r>
            <a:r>
              <a:rPr kumimoji="0" lang="en-US" altLang="zh-TW" sz="140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/</a:t>
            </a:r>
            <a:r>
              <a:rPr kumimoji="0" lang="zh-TW" altLang="en-US" sz="140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件，良率僅有</a:t>
            </a:r>
            <a:r>
              <a:rPr kumimoji="0" lang="en-US" altLang="zh-TW" sz="140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90%</a:t>
            </a:r>
            <a:r>
              <a:rPr kumimoji="0" lang="zh-TW" altLang="en-US" sz="140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、客訴率</a:t>
            </a:r>
            <a:r>
              <a:rPr kumimoji="0" lang="en-US" altLang="zh-TW" sz="140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5%</a:t>
            </a:r>
            <a:r>
              <a:rPr kumimoji="0" lang="zh-TW" altLang="en-US" sz="140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。</a:t>
            </a:r>
            <a:endParaRPr kumimoji="0" lang="en-US" altLang="zh-TW" sz="140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  <a:p>
            <a:pPr algn="just" eaLnBrk="1" hangingPunct="1">
              <a:lnSpc>
                <a:spcPts val="1700"/>
              </a:lnSpc>
              <a:spcBef>
                <a:spcPts val="550"/>
              </a:spcBef>
              <a:buFont typeface="Wingdings" panose="05000000000000000000" pitchFamily="2" charset="2"/>
              <a:buChar char="n"/>
            </a:pPr>
            <a:r>
              <a:rPr kumimoji="0" lang="zh-TW" altLang="en-US" sz="1400" b="1" u="sng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供應商資訊不透通</a:t>
            </a:r>
            <a:r>
              <a:rPr kumimoji="0" lang="zh-TW" altLang="en-US" sz="140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：缺少</a:t>
            </a:r>
            <a:r>
              <a:rPr kumimoji="0" lang="zh-TW" altLang="en-US" sz="140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即時庫存資訊</a:t>
            </a:r>
            <a:r>
              <a:rPr kumimoji="0" lang="zh-TW" altLang="en-US" sz="140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，插單或急件時，常產生</a:t>
            </a:r>
            <a:r>
              <a:rPr kumimoji="0" lang="zh-TW" altLang="en-US" sz="140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物料周轉</a:t>
            </a:r>
            <a:r>
              <a:rPr kumimoji="0" lang="zh-TW" altLang="en-US" sz="140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問題，供應商也常發生</a:t>
            </a:r>
            <a:r>
              <a:rPr kumimoji="0" lang="zh-TW" altLang="en-US" sz="140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產品異常</a:t>
            </a:r>
            <a:r>
              <a:rPr kumimoji="0" lang="zh-TW" altLang="en-US" sz="140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，嚴重影響</a:t>
            </a:r>
            <a:r>
              <a:rPr kumimoji="0" lang="zh-TW" altLang="en-US" sz="140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交期</a:t>
            </a:r>
            <a:r>
              <a:rPr kumimoji="0" lang="zh-TW" altLang="en-US" sz="1400">
                <a:latin typeface="微軟正黑體" panose="020B0604030504040204" pitchFamily="34" charset="-120"/>
                <a:ea typeface="微軟正黑體" panose="020B0604030504040204" pitchFamily="34" charset="-120"/>
              </a:rPr>
              <a:t>，達交準確率僅有</a:t>
            </a:r>
            <a:r>
              <a:rPr kumimoji="0" lang="en-US" altLang="zh-TW" sz="1400">
                <a:latin typeface="微軟正黑體" panose="020B0604030504040204" pitchFamily="34" charset="-120"/>
                <a:ea typeface="微軟正黑體" panose="020B0604030504040204" pitchFamily="34" charset="-120"/>
              </a:rPr>
              <a:t>60%</a:t>
            </a:r>
            <a:r>
              <a:rPr kumimoji="0" lang="zh-TW" altLang="en-US" sz="140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kumimoji="0" lang="en-US" altLang="zh-TW" sz="140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just" eaLnBrk="1" hangingPunct="1">
              <a:lnSpc>
                <a:spcPts val="1700"/>
              </a:lnSpc>
              <a:spcBef>
                <a:spcPts val="550"/>
              </a:spcBef>
              <a:buFont typeface="Wingdings" panose="05000000000000000000" pitchFamily="2" charset="2"/>
              <a:buChar char="n"/>
            </a:pPr>
            <a:r>
              <a:rPr kumimoji="0" lang="zh-TW" altLang="en-US" sz="1400" b="1" u="sng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彈性製造不易</a:t>
            </a:r>
            <a:r>
              <a:rPr kumimoji="0" lang="zh-TW" altLang="en-US" sz="140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：因客戶下單</a:t>
            </a:r>
            <a:r>
              <a:rPr kumimoji="0" lang="zh-TW" altLang="en-US" sz="140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少量多樣</a:t>
            </a:r>
            <a:r>
              <a:rPr kumimoji="0" lang="zh-TW" altLang="en-US" sz="140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，多達</a:t>
            </a:r>
            <a:r>
              <a:rPr kumimoji="0" lang="en-US" altLang="zh-TW" sz="140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OO</a:t>
            </a:r>
            <a:r>
              <a:rPr kumimoji="0" lang="zh-TW" altLang="en-US" sz="140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種不同規格，造成</a:t>
            </a:r>
            <a:r>
              <a:rPr kumimoji="0" lang="zh-TW" altLang="en-US" sz="140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產品線更換</a:t>
            </a:r>
            <a:r>
              <a:rPr kumimoji="0" lang="zh-TW" altLang="en-US" sz="140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頻繁，但</a:t>
            </a:r>
            <a:r>
              <a:rPr kumimoji="0" lang="zh-TW" altLang="en-US" sz="140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產線人力</a:t>
            </a:r>
            <a:r>
              <a:rPr kumimoji="0" lang="zh-TW" altLang="en-US" sz="140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不足，</a:t>
            </a:r>
            <a:r>
              <a:rPr kumimoji="0" lang="zh-TW" altLang="en-US" sz="140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跨部門溝通</a:t>
            </a:r>
            <a:r>
              <a:rPr kumimoji="0" lang="zh-TW" altLang="en-US" sz="140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又不良，影響業務單位不敢接單。</a:t>
            </a:r>
            <a:endParaRPr kumimoji="0" lang="en-US" altLang="zh-TW" sz="140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4951413" y="3786188"/>
            <a:ext cx="3940175" cy="2478087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 algn="just" defTabSz="832287" eaLnBrk="1" fontAlgn="auto" hangingPunct="1">
              <a:lnSpc>
                <a:spcPts val="1600"/>
              </a:lnSpc>
              <a:spcBef>
                <a:spcPts val="546"/>
              </a:spcBef>
              <a:spcAft>
                <a:spcPts val="0"/>
              </a:spcAft>
              <a:buFont typeface="Wingdings" panose="05000000000000000000" pitchFamily="2" charset="2"/>
              <a:buChar char="n"/>
              <a:defRPr/>
            </a:pPr>
            <a:r>
              <a:rPr kumimoji="0" lang="en-US" altLang="zh-TW" sz="1400" b="1" u="sng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AI</a:t>
            </a:r>
            <a:r>
              <a:rPr kumimoji="0" lang="zh-TW" altLang="en-US" sz="1400" b="1" u="sng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品質瑕疵檢測</a:t>
            </a:r>
            <a:r>
              <a:rPr kumimoji="0" lang="zh-TW" altLang="en-US" sz="14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：蒐集外觀框之長、寬、高、亮度、顏色等訊息，以</a:t>
            </a:r>
            <a:r>
              <a:rPr kumimoji="0" lang="en-US" altLang="zh-TW" sz="14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AOI+</a:t>
            </a:r>
            <a:r>
              <a:rPr kumimoji="0" lang="zh-TW" altLang="en-US" sz="14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機器學習</a:t>
            </a:r>
            <a:r>
              <a:rPr kumimoji="0" lang="zh-TW" altLang="en-US" sz="14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判斷瑕疵，解決人工判讀不準問題</a:t>
            </a:r>
            <a:r>
              <a:rPr kumimoji="0" lang="zh-TW" altLang="en-US" sz="14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。</a:t>
            </a:r>
            <a:endParaRPr kumimoji="0" lang="en-US" altLang="zh-TW" sz="14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  <a:p>
            <a:pPr marL="285750" indent="-285750" algn="just" defTabSz="832287" eaLnBrk="1" fontAlgn="auto" hangingPunct="1">
              <a:lnSpc>
                <a:spcPts val="1600"/>
              </a:lnSpc>
              <a:spcBef>
                <a:spcPts val="546"/>
              </a:spcBef>
              <a:spcAft>
                <a:spcPts val="0"/>
              </a:spcAft>
              <a:buFont typeface="Wingdings" panose="05000000000000000000" pitchFamily="2" charset="2"/>
              <a:buChar char="n"/>
              <a:defRPr/>
            </a:pPr>
            <a:r>
              <a:rPr kumimoji="0" lang="zh-TW" altLang="en-US" sz="1400" b="1" u="sng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供應鏈雲端整合平台</a:t>
            </a:r>
            <a:r>
              <a:rPr kumimoji="0" lang="zh-TW" altLang="en-US" sz="1400" b="1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r>
              <a:rPr kumimoji="0" lang="zh-TW" altLang="en-US" sz="14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透過</a:t>
            </a:r>
            <a:r>
              <a:rPr kumimoji="0" lang="en-US" altLang="zh-TW" sz="14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APP</a:t>
            </a:r>
            <a:r>
              <a:rPr kumimoji="0" lang="zh-TW" altLang="en-US" sz="14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與雲平台與供應商進行資料介接</a:t>
            </a:r>
            <a:r>
              <a:rPr lang="zh-TW" altLang="en-US" sz="1400" kern="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  <a:sym typeface="Arial"/>
              </a:rPr>
              <a:t>，並以</a:t>
            </a:r>
            <a:r>
              <a:rPr lang="en-US" altLang="zh-TW" sz="1400" kern="0" dirty="0" err="1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  <a:sym typeface="Arial"/>
              </a:rPr>
              <a:t>QRcode</a:t>
            </a:r>
            <a:r>
              <a:rPr lang="zh-TW" altLang="en-US" sz="1400" kern="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  <a:sym typeface="Arial"/>
              </a:rPr>
              <a:t>進行進料管理，可即時</a:t>
            </a:r>
            <a:r>
              <a:rPr lang="zh-TW" altLang="en-US" sz="1400" kern="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  <a:sym typeface="Arial"/>
              </a:rPr>
              <a:t>降低供應商物料不良率、追溯物料進度</a:t>
            </a:r>
            <a:r>
              <a:rPr lang="zh-TW" altLang="en-US" sz="1400" kern="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  <a:sym typeface="Arial"/>
              </a:rPr>
              <a:t>與</a:t>
            </a:r>
            <a:r>
              <a:rPr lang="zh-TW" altLang="en-US" sz="1400" kern="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  <a:sym typeface="Arial"/>
              </a:rPr>
              <a:t>排程調度</a:t>
            </a:r>
            <a:r>
              <a:rPr lang="zh-TW" altLang="en-US" sz="1400" kern="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  <a:sym typeface="Arial"/>
              </a:rPr>
              <a:t>。</a:t>
            </a:r>
            <a:endParaRPr kumimoji="0" lang="en-US" altLang="zh-TW" sz="14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  <a:p>
            <a:pPr marL="285750" indent="-285750" algn="just" defTabSz="832287" eaLnBrk="1" fontAlgn="auto" hangingPunct="1">
              <a:lnSpc>
                <a:spcPts val="1600"/>
              </a:lnSpc>
              <a:spcBef>
                <a:spcPts val="546"/>
              </a:spcBef>
              <a:spcAft>
                <a:spcPts val="0"/>
              </a:spcAft>
              <a:buFont typeface="Wingdings" panose="05000000000000000000" pitchFamily="2" charset="2"/>
              <a:buChar char="n"/>
              <a:defRPr/>
            </a:pPr>
            <a:r>
              <a:rPr kumimoji="0" lang="zh-TW" altLang="en-US" sz="1400" b="1" u="sng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自動化與智慧排程系統</a:t>
            </a:r>
            <a:r>
              <a:rPr kumimoji="0" lang="zh-TW" altLang="en-US" sz="14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：以</a:t>
            </a:r>
            <a:r>
              <a:rPr lang="zh-TW" altLang="en-US" sz="1400" kern="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精實管理與網實整合</a:t>
            </a:r>
            <a:r>
              <a:rPr kumimoji="0" lang="zh-TW" altLang="en-US" sz="14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，透過條碼</a:t>
            </a:r>
            <a:r>
              <a:rPr kumimoji="0" lang="zh-TW" altLang="en-US" sz="14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自動辨識</a:t>
            </a:r>
            <a:r>
              <a:rPr kumimoji="0" lang="zh-TW" altLang="en-US" sz="14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系統結合</a:t>
            </a:r>
            <a:r>
              <a:rPr kumimoji="0" lang="en-US" altLang="zh-TW" sz="14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AGV</a:t>
            </a:r>
            <a:r>
              <a:rPr kumimoji="0" lang="zh-TW" altLang="en-US" sz="14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無人搬運</a:t>
            </a:r>
            <a:r>
              <a:rPr kumimoji="0" lang="zh-TW" altLang="en-US" sz="14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與</a:t>
            </a:r>
            <a:r>
              <a:rPr lang="zh-TW" altLang="en-US" sz="1400" kern="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機械手臂</a:t>
            </a:r>
            <a:r>
              <a:rPr lang="zh-TW" altLang="en-US" sz="1400" kern="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，促使</a:t>
            </a:r>
            <a:r>
              <a:rPr lang="zh-TW" altLang="en-US" sz="1400" kern="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人機協作</a:t>
            </a:r>
            <a:r>
              <a:rPr kumimoji="0" lang="zh-TW" altLang="en-US" sz="14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，</a:t>
            </a:r>
            <a:r>
              <a:rPr kumimoji="0" lang="zh-TW" altLang="en-US" sz="14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優化排程</a:t>
            </a:r>
            <a:r>
              <a:rPr kumimoji="0" lang="zh-TW" altLang="en-US" sz="14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管理，並</a:t>
            </a:r>
            <a:r>
              <a:rPr kumimoji="0" lang="zh-TW" altLang="en-US" sz="14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縮短交</a:t>
            </a:r>
            <a:r>
              <a:rPr kumimoji="0" lang="zh-TW" altLang="en-US" sz="14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期，</a:t>
            </a:r>
            <a:r>
              <a:rPr lang="zh-TW" altLang="en-US" sz="1400" kern="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  <a:sym typeface="Arial"/>
              </a:rPr>
              <a:t>解決追溯異常品</a:t>
            </a:r>
            <a:r>
              <a:rPr lang="zh-TW" altLang="en-US" sz="1400" kern="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  <a:sym typeface="Arial"/>
              </a:rPr>
              <a:t>問題</a:t>
            </a:r>
            <a:r>
              <a:rPr kumimoji="0" lang="zh-TW" altLang="en-US" sz="14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。</a:t>
            </a:r>
            <a:endParaRPr kumimoji="0" lang="en-US" altLang="zh-TW" sz="14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  <p:sp>
        <p:nvSpPr>
          <p:cNvPr id="96" name="矩形 95"/>
          <p:cNvSpPr/>
          <p:nvPr/>
        </p:nvSpPr>
        <p:spPr>
          <a:xfrm>
            <a:off x="300038" y="6381750"/>
            <a:ext cx="8615362" cy="358775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3228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 sz="1638">
              <a:solidFill>
                <a:prstClr val="white"/>
              </a:solidFill>
            </a:endParaRPr>
          </a:p>
        </p:txBody>
      </p:sp>
      <p:sp>
        <p:nvSpPr>
          <p:cNvPr id="97" name="流程圖: 替代處理程序 75"/>
          <p:cNvSpPr/>
          <p:nvPr/>
        </p:nvSpPr>
        <p:spPr>
          <a:xfrm>
            <a:off x="166688" y="6357938"/>
            <a:ext cx="1439862" cy="434975"/>
          </a:xfrm>
          <a:prstGeom prst="flowChartAlternateProcess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3228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1820" b="1" dirty="0">
                <a:solidFill>
                  <a:prstClr val="white"/>
                </a:solidFill>
              </a:rPr>
              <a:t>供應鏈連結</a:t>
            </a:r>
          </a:p>
        </p:txBody>
      </p:sp>
      <p:sp>
        <p:nvSpPr>
          <p:cNvPr id="98" name="矩形 97"/>
          <p:cNvSpPr/>
          <p:nvPr/>
        </p:nvSpPr>
        <p:spPr>
          <a:xfrm>
            <a:off x="1635125" y="6343650"/>
            <a:ext cx="6981825" cy="43021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1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計畫內串聯上游：</a:t>
            </a:r>
            <a:r>
              <a:rPr kumimoji="0" lang="en-US" altLang="zh-TW" sz="1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OO</a:t>
            </a:r>
            <a:r>
              <a:rPr kumimoji="0" lang="zh-TW" altLang="en-US" sz="1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企業、</a:t>
            </a:r>
            <a:r>
              <a:rPr kumimoji="0" lang="en-US" altLang="zh-TW" sz="1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OO</a:t>
            </a:r>
            <a:r>
              <a:rPr kumimoji="0" lang="zh-TW" altLang="en-US" sz="1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科技等</a:t>
            </a:r>
            <a:r>
              <a:rPr kumimoji="0" lang="en-US" altLang="zh-TW" sz="11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O</a:t>
            </a:r>
            <a:r>
              <a:rPr kumimoji="0" lang="zh-TW" altLang="en-US" sz="11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家</a:t>
            </a:r>
            <a:r>
              <a:rPr kumimoji="0"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，下游</a:t>
            </a:r>
            <a:r>
              <a:rPr kumimoji="0" lang="zh-TW" altLang="en-US" sz="1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r>
              <a:rPr kumimoji="0" lang="en-US" altLang="zh-TW" sz="1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OO</a:t>
            </a:r>
            <a:r>
              <a:rPr kumimoji="0" lang="zh-TW" altLang="en-US" sz="1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企業、</a:t>
            </a:r>
            <a:r>
              <a:rPr kumimoji="0" lang="en-US" altLang="zh-TW" sz="1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OO</a:t>
            </a:r>
            <a:r>
              <a:rPr kumimoji="0" lang="zh-TW" altLang="en-US" sz="1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科技等</a:t>
            </a:r>
            <a:r>
              <a:rPr kumimoji="0" lang="en-US" altLang="zh-TW" sz="11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O</a:t>
            </a:r>
            <a:r>
              <a:rPr kumimoji="0" lang="zh-TW" altLang="en-US" sz="11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家</a:t>
            </a:r>
            <a:r>
              <a:rPr kumimoji="0" lang="zh-TW" altLang="en-US" sz="1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，未來將</a:t>
            </a:r>
            <a:r>
              <a:rPr kumimoji="0" lang="zh-TW" altLang="en-US" sz="11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擴散</a:t>
            </a:r>
            <a:r>
              <a:rPr kumimoji="0" lang="zh-TW" altLang="en-US" sz="1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到上游</a:t>
            </a:r>
            <a:r>
              <a:rPr kumimoji="0" lang="en-US" altLang="zh-TW" sz="1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AA</a:t>
            </a:r>
            <a:r>
              <a:rPr kumimoji="0" lang="zh-TW" altLang="en-US" sz="1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kumimoji="0" lang="en-US" altLang="zh-TW" sz="1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BB</a:t>
            </a:r>
            <a:r>
              <a:rPr kumimoji="0" lang="zh-TW" altLang="en-US" sz="1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kumimoji="0" lang="en-US" altLang="zh-TW" sz="1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CC</a:t>
            </a:r>
            <a:r>
              <a:rPr kumimoji="0" lang="zh-TW" altLang="en-US" sz="1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等</a:t>
            </a:r>
            <a:r>
              <a:rPr kumimoji="0" lang="en-US" altLang="zh-TW" sz="11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O</a:t>
            </a:r>
            <a:r>
              <a:rPr kumimoji="0" lang="zh-TW" altLang="en-US" sz="11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家</a:t>
            </a:r>
            <a:r>
              <a:rPr kumimoji="0" lang="zh-TW" altLang="en-US" sz="1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、下游</a:t>
            </a:r>
            <a:r>
              <a:rPr kumimoji="0" lang="en-US" altLang="zh-TW" sz="1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EE</a:t>
            </a:r>
            <a:r>
              <a:rPr kumimoji="0" lang="zh-TW" altLang="en-US" sz="1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kumimoji="0" lang="en-US" altLang="zh-TW" sz="1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FF</a:t>
            </a:r>
            <a:r>
              <a:rPr kumimoji="0" lang="zh-TW" altLang="en-US" sz="1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kumimoji="0" lang="en-US" altLang="zh-TW" sz="1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GG</a:t>
            </a:r>
            <a:r>
              <a:rPr kumimoji="0" lang="zh-TW" altLang="en-US" sz="1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kumimoji="0" lang="en-US" altLang="zh-TW" sz="1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HH</a:t>
            </a:r>
            <a:r>
              <a:rPr kumimoji="0" lang="zh-TW" altLang="en-US" sz="1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kumimoji="0" lang="en-US" altLang="zh-TW" sz="1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II</a:t>
            </a:r>
            <a:r>
              <a:rPr kumimoji="0" lang="zh-TW" altLang="en-US" sz="1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kumimoji="0" lang="en-US" altLang="zh-TW" sz="1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JJ</a:t>
            </a:r>
            <a:r>
              <a:rPr kumimoji="0" lang="zh-TW" altLang="en-US" sz="1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kumimoji="0" lang="en-US" altLang="zh-TW" sz="1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KK</a:t>
            </a:r>
            <a:r>
              <a:rPr kumimoji="0" lang="zh-TW" altLang="en-US" sz="1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等</a:t>
            </a:r>
            <a:r>
              <a:rPr kumimoji="0" lang="en-US" altLang="zh-TW" sz="11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O</a:t>
            </a:r>
            <a:r>
              <a:rPr kumimoji="0" lang="zh-TW" altLang="en-US" sz="11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家</a:t>
            </a:r>
            <a:r>
              <a:rPr kumimoji="0" lang="zh-TW" altLang="en-US" sz="1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kumimoji="0" lang="en-US" altLang="zh-TW" sz="1100" kern="8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5378" name="矩形 71"/>
          <p:cNvSpPr>
            <a:spLocks noChangeArrowheads="1"/>
          </p:cNvSpPr>
          <p:nvPr/>
        </p:nvSpPr>
        <p:spPr bwMode="auto">
          <a:xfrm>
            <a:off x="7416800" y="1035050"/>
            <a:ext cx="877888" cy="369888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kumimoji="0" lang="zh-TW" altLang="en-US" b="1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產業別</a:t>
            </a:r>
          </a:p>
        </p:txBody>
      </p:sp>
      <p:sp>
        <p:nvSpPr>
          <p:cNvPr id="100" name="橢圓 99"/>
          <p:cNvSpPr/>
          <p:nvPr/>
        </p:nvSpPr>
        <p:spPr>
          <a:xfrm>
            <a:off x="468313" y="2470150"/>
            <a:ext cx="719137" cy="6715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4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1200" dirty="0">
                <a:solidFill>
                  <a:prstClr val="white"/>
                </a:solidFill>
              </a:rPr>
              <a:t>公司ＬＯＧＯ</a:t>
            </a:r>
          </a:p>
        </p:txBody>
      </p:sp>
      <p:sp>
        <p:nvSpPr>
          <p:cNvPr id="101" name="流程圖: 替代處理程序 74"/>
          <p:cNvSpPr/>
          <p:nvPr/>
        </p:nvSpPr>
        <p:spPr>
          <a:xfrm>
            <a:off x="139700" y="1141413"/>
            <a:ext cx="1439863" cy="436562"/>
          </a:xfrm>
          <a:prstGeom prst="flowChartAlternateProcess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3228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1820" b="1" dirty="0">
                <a:solidFill>
                  <a:prstClr val="white"/>
                </a:solidFill>
              </a:rPr>
              <a:t>面臨問題</a:t>
            </a:r>
          </a:p>
        </p:txBody>
      </p:sp>
      <p:grpSp>
        <p:nvGrpSpPr>
          <p:cNvPr id="15381" name="群組 4"/>
          <p:cNvGrpSpPr>
            <a:grpSpLocks/>
          </p:cNvGrpSpPr>
          <p:nvPr/>
        </p:nvGrpSpPr>
        <p:grpSpPr bwMode="auto">
          <a:xfrm>
            <a:off x="112713" y="5892800"/>
            <a:ext cx="3017837" cy="469900"/>
            <a:chOff x="-3598862" y="5897888"/>
            <a:chExt cx="3017838" cy="568901"/>
          </a:xfrm>
        </p:grpSpPr>
        <p:sp>
          <p:nvSpPr>
            <p:cNvPr id="104" name="圓角矩形圖說文字 103"/>
            <p:cNvSpPr/>
            <p:nvPr/>
          </p:nvSpPr>
          <p:spPr>
            <a:xfrm rot="10800000">
              <a:off x="-3592512" y="5897888"/>
              <a:ext cx="3011488" cy="555448"/>
            </a:xfrm>
            <a:prstGeom prst="wedgeRoundRectCallout">
              <a:avLst>
                <a:gd name="adj1" fmla="val -21276"/>
                <a:gd name="adj2" fmla="val 96358"/>
                <a:gd name="adj3" fmla="val 16667"/>
              </a:avLst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TW" altLang="en-US"/>
            </a:p>
          </p:txBody>
        </p:sp>
        <p:sp>
          <p:nvSpPr>
            <p:cNvPr id="15387" name="文字方塊 20"/>
            <p:cNvSpPr txBox="1">
              <a:spLocks noChangeArrowheads="1"/>
            </p:cNvSpPr>
            <p:nvPr/>
          </p:nvSpPr>
          <p:spPr bwMode="auto">
            <a:xfrm>
              <a:off x="-3598862" y="5909324"/>
              <a:ext cx="3017838" cy="5574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r>
                <a:rPr lang="zh-TW" altLang="en-US" sz="1200">
                  <a:latin typeface="微軟正黑體" panose="020B0604030504040204" pitchFamily="34" charset="-120"/>
                  <a:ea typeface="微軟正黑體" panose="020B0604030504040204" pitchFamily="34" charset="-120"/>
                  <a:cs typeface="全字庫正楷體" panose="03000500000000000000" pitchFamily="66" charset="-120"/>
                </a:rPr>
                <a:t>請將全製程以情境流程呈現，並匡列出本</a:t>
              </a:r>
              <a:r>
                <a:rPr lang="zh-TW" altLang="en-US" sz="120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全字庫正楷體" panose="03000500000000000000" pitchFamily="66" charset="-120"/>
                </a:rPr>
                <a:t>計畫執行範疇</a:t>
              </a:r>
              <a:r>
                <a:rPr lang="zh-TW" altLang="en-US" sz="1200">
                  <a:latin typeface="微軟正黑體" panose="020B0604030504040204" pitchFamily="34" charset="-120"/>
                  <a:ea typeface="微軟正黑體" panose="020B0604030504040204" pitchFamily="34" charset="-120"/>
                  <a:cs typeface="全字庫正楷體" panose="03000500000000000000" pitchFamily="66" charset="-120"/>
                </a:rPr>
                <a:t>含</a:t>
              </a:r>
              <a:r>
                <a:rPr lang="en-US" altLang="zh-TW" sz="1200">
                  <a:latin typeface="微軟正黑體" panose="020B0604030504040204" pitchFamily="34" charset="-120"/>
                  <a:ea typeface="微軟正黑體" panose="020B0604030504040204" pitchFamily="34" charset="-120"/>
                  <a:cs typeface="全字庫正楷體" panose="03000500000000000000" pitchFamily="66" charset="-120"/>
                </a:rPr>
                <a:t>POC</a:t>
              </a:r>
              <a:r>
                <a:rPr lang="zh-TW" altLang="en-US" sz="1200">
                  <a:latin typeface="微軟正黑體" panose="020B0604030504040204" pitchFamily="34" charset="-120"/>
                  <a:ea typeface="微軟正黑體" panose="020B0604030504040204" pitchFamily="34" charset="-120"/>
                  <a:cs typeface="全字庫正楷體" panose="03000500000000000000" pitchFamily="66" charset="-120"/>
                </a:rPr>
                <a:t>驗證範圍</a:t>
              </a:r>
            </a:p>
          </p:txBody>
        </p:sp>
      </p:grpSp>
      <p:pic>
        <p:nvPicPr>
          <p:cNvPr id="15382" name="圖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913" y="3741738"/>
            <a:ext cx="4486275" cy="2332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7" name="圓角矩形圖說文字 106"/>
          <p:cNvSpPr/>
          <p:nvPr/>
        </p:nvSpPr>
        <p:spPr>
          <a:xfrm>
            <a:off x="1428750" y="665163"/>
            <a:ext cx="6211888" cy="766762"/>
          </a:xfrm>
          <a:prstGeom prst="wedgeRoundRectCallout">
            <a:avLst>
              <a:gd name="adj1" fmla="val -21276"/>
              <a:gd name="adj2" fmla="val 96358"/>
              <a:gd name="adj3" fmla="val 16667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102" name="文字方塊 101"/>
          <p:cNvSpPr txBox="1"/>
          <p:nvPr/>
        </p:nvSpPr>
        <p:spPr>
          <a:xfrm>
            <a:off x="1428750" y="647700"/>
            <a:ext cx="6146800" cy="8318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TW" altLang="en-US" sz="1200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全字庫正楷體" panose="03000500000000000000" pitchFamily="66" charset="-120"/>
              </a:rPr>
              <a:t>此為範例，請依個案情況</a:t>
            </a:r>
            <a:r>
              <a:rPr lang="en-US" altLang="zh-TW" sz="1200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全字庫正楷體" panose="03000500000000000000" pitchFamily="66" charset="-120"/>
              </a:rPr>
              <a:t>(</a:t>
            </a:r>
            <a:r>
              <a:rPr lang="zh-TW" altLang="en-US" sz="1200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全字庫正楷體" panose="03000500000000000000" pitchFamily="66" charset="-120"/>
              </a:rPr>
              <a:t>產品、產線等</a:t>
            </a:r>
            <a:r>
              <a:rPr lang="en-US" altLang="zh-TW" sz="1200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全字庫正楷體" panose="03000500000000000000" pitchFamily="66" charset="-120"/>
              </a:rPr>
              <a:t>)</a:t>
            </a:r>
            <a:r>
              <a:rPr lang="zh-TW" altLang="en-US" sz="1200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全字庫正楷體" panose="03000500000000000000" pitchFamily="66" charset="-120"/>
              </a:rPr>
              <a:t>填寫。</a:t>
            </a:r>
            <a:endParaRPr lang="en-US" altLang="zh-TW" sz="1200" b="1" dirty="0">
              <a:latin typeface="微軟正黑體" panose="020B0604030504040204" pitchFamily="34" charset="-120"/>
              <a:ea typeface="微軟正黑體" panose="020B0604030504040204" pitchFamily="34" charset="-120"/>
              <a:cs typeface="全字庫正楷體" panose="03000500000000000000" pitchFamily="66" charset="-120"/>
            </a:endParaRPr>
          </a:p>
          <a:p>
            <a:pPr marL="228600" indent="-228600">
              <a:buFontTx/>
              <a:buAutoNum type="arabicPeriod"/>
              <a:defRPr/>
            </a:pPr>
            <a:r>
              <a:rPr lang="zh-TW" altLang="en-US" sz="1200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全字庫正楷體" panose="03000500000000000000" pitchFamily="66" charset="-120"/>
              </a:rPr>
              <a:t>面臨問題與解決方案以對比呈現，並依實際規劃狀況修改內容</a:t>
            </a:r>
            <a:endParaRPr lang="en-US" altLang="zh-TW" sz="1200" b="1" dirty="0">
              <a:latin typeface="微軟正黑體" panose="020B0604030504040204" pitchFamily="34" charset="-120"/>
              <a:ea typeface="微軟正黑體" panose="020B0604030504040204" pitchFamily="34" charset="-120"/>
              <a:cs typeface="全字庫正楷體" panose="03000500000000000000" pitchFamily="66" charset="-120"/>
            </a:endParaRPr>
          </a:p>
          <a:p>
            <a:pPr marL="228600" indent="-228600">
              <a:buFontTx/>
              <a:buAutoNum type="arabicPeriod"/>
              <a:defRPr/>
            </a:pPr>
            <a:r>
              <a:rPr lang="zh-TW" altLang="en-US" sz="1200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全字庫正楷體" panose="03000500000000000000" pitchFamily="66" charset="-120"/>
              </a:rPr>
              <a:t>各問題點請寫出發生之原因，例如少量多樣，請提出規格數據，以利了解欲解決此問題之原因</a:t>
            </a:r>
            <a:endParaRPr lang="en-US" altLang="zh-TW" sz="1200" b="1" dirty="0">
              <a:latin typeface="微軟正黑體" panose="020B0604030504040204" pitchFamily="34" charset="-120"/>
              <a:ea typeface="微軟正黑體" panose="020B0604030504040204" pitchFamily="34" charset="-120"/>
              <a:cs typeface="全字庫正楷體" panose="03000500000000000000" pitchFamily="66" charset="-120"/>
            </a:endParaRPr>
          </a:p>
        </p:txBody>
      </p:sp>
      <p:sp>
        <p:nvSpPr>
          <p:cNvPr id="15385" name="文字方塊 284"/>
          <p:cNvSpPr txBox="1">
            <a:spLocks noChangeArrowheads="1"/>
          </p:cNvSpPr>
          <p:nvPr/>
        </p:nvSpPr>
        <p:spPr bwMode="auto">
          <a:xfrm>
            <a:off x="-3692525" y="4071938"/>
            <a:ext cx="90328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>
              <a:spcBef>
                <a:spcPct val="20000"/>
              </a:spcBef>
              <a:buFont typeface="Wingdings" panose="05000000000000000000" pitchFamily="2" charset="2"/>
              <a:buChar char="Ø"/>
              <a:defRPr sz="32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  <a:lvl2pPr marL="742950" indent="-285750" defTabSz="912813">
              <a:spcBef>
                <a:spcPct val="20000"/>
              </a:spcBef>
              <a:buFont typeface="Arial" panose="020B0604020202020204" pitchFamily="34" charset="0"/>
              <a:buChar char="–"/>
              <a:defRPr sz="28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 marL="1143000" indent="-228600" defTabSz="912813">
              <a:spcBef>
                <a:spcPct val="20000"/>
              </a:spcBef>
              <a:buFont typeface="Arial" panose="020B0604020202020204" pitchFamily="34" charset="0"/>
              <a:buChar char="•"/>
              <a:defRPr sz="24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 marL="1600200" indent="-228600" defTabSz="912813">
              <a:spcBef>
                <a:spcPct val="20000"/>
              </a:spcBef>
              <a:buFont typeface="Arial" panose="020B0604020202020204" pitchFamily="34" charset="0"/>
              <a:buChar char="–"/>
              <a:defRPr sz="20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 marL="2057400" indent="-228600" defTabSz="912813">
              <a:spcBef>
                <a:spcPct val="20000"/>
              </a:spcBef>
              <a:buFont typeface="Arial" panose="020B0604020202020204" pitchFamily="34" charset="0"/>
              <a:buChar char="»"/>
              <a:defRPr sz="20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5pPr>
            <a:lvl6pPr marL="25146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6pPr>
            <a:lvl7pPr marL="29718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7pPr>
            <a:lvl8pPr marL="34290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8pPr>
            <a:lvl9pPr marL="38862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zh-TW" sz="1200">
                <a:solidFill>
                  <a:srgbClr val="FF0000"/>
                </a:solidFill>
              </a:rPr>
              <a:t>POC</a:t>
            </a:r>
            <a:r>
              <a:rPr kumimoji="0" lang="zh-TW" altLang="en-US" sz="1200">
                <a:solidFill>
                  <a:srgbClr val="FF0000"/>
                </a:solidFill>
              </a:rPr>
              <a:t>驗證</a:t>
            </a:r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CC8DBEAE-43CA-6201-B93F-1605624BD1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xfrm>
            <a:off x="7010400" y="6492875"/>
            <a:ext cx="2133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C218061-A5E7-401F-B47A-D546F4006FB9}" type="slidenum">
              <a:rPr lang="zh-TW" altLang="en-US" sz="1000" smtClean="0">
                <a:sym typeface="Times New Roman" panose="02020603050405020304" pitchFamily="18" charset="0"/>
              </a:rPr>
              <a:pPr>
                <a:spcBef>
                  <a:spcPct val="0"/>
                </a:spcBef>
                <a:buFontTx/>
                <a:buNone/>
              </a:pPr>
              <a:t>9</a:t>
            </a:fld>
            <a:endParaRPr lang="zh-TW" altLang="en-US" sz="1000" dirty="0">
              <a:sym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標題 1"/>
          <p:cNvSpPr txBox="1">
            <a:spLocks/>
          </p:cNvSpPr>
          <p:nvPr/>
        </p:nvSpPr>
        <p:spPr bwMode="auto">
          <a:xfrm>
            <a:off x="0" y="44450"/>
            <a:ext cx="9144000" cy="83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3" tIns="45712" rIns="91423" bIns="45712" anchor="ctr"/>
          <a:lstStyle>
            <a:lvl1pPr>
              <a:spcBef>
                <a:spcPct val="20000"/>
              </a:spcBef>
              <a:buFont typeface="Wingdings" panose="05000000000000000000" pitchFamily="2" charset="2"/>
              <a:buChar char="Ø"/>
              <a:defRPr sz="32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  <a:lvl2pPr marL="741363" indent="-284163">
              <a:spcBef>
                <a:spcPct val="20000"/>
              </a:spcBef>
              <a:buFont typeface="Arial" panose="020B0604020202020204" pitchFamily="34" charset="0"/>
              <a:buChar char="–"/>
              <a:defRPr sz="28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4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20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9pPr>
          </a:lstStyle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TW" altLang="en-US" dirty="0">
                <a:solidFill>
                  <a:srgbClr val="000066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一頁簡報</a:t>
            </a:r>
            <a:r>
              <a:rPr lang="en-US" altLang="zh-TW" dirty="0">
                <a:solidFill>
                  <a:srgbClr val="000066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</a:t>
            </a:r>
            <a:r>
              <a:rPr lang="zh-TW" altLang="en-US" dirty="0">
                <a:solidFill>
                  <a:srgbClr val="000066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計畫效益</a:t>
            </a:r>
            <a:r>
              <a:rPr lang="en-US" altLang="zh-TW" sz="2400" dirty="0">
                <a:solidFill>
                  <a:srgbClr val="000066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(</a:t>
            </a:r>
            <a:r>
              <a:rPr lang="zh-TW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範例</a:t>
            </a:r>
            <a:r>
              <a:rPr lang="en-US" altLang="zh-TW" sz="2400" dirty="0">
                <a:solidFill>
                  <a:srgbClr val="000066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41" name="矩形: 圓角 24">
            <a:extLst>
              <a:ext uri="{FF2B5EF4-FFF2-40B4-BE49-F238E27FC236}">
                <a16:creationId xmlns:a16="http://schemas.microsoft.com/office/drawing/2014/main" id="{F5C13559-5A53-4E2A-AABC-F14D37CF795C}"/>
              </a:ext>
            </a:extLst>
          </p:cNvPr>
          <p:cNvSpPr/>
          <p:nvPr/>
        </p:nvSpPr>
        <p:spPr>
          <a:xfrm>
            <a:off x="10529888" y="1754188"/>
            <a:ext cx="539750" cy="1439862"/>
          </a:xfrm>
          <a:prstGeom prst="roundRect">
            <a:avLst/>
          </a:prstGeom>
          <a:solidFill>
            <a:srgbClr val="F79646">
              <a:lumMod val="40000"/>
              <a:lumOff val="6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1200" b="1" kern="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弱點掃描機制</a:t>
            </a:r>
          </a:p>
        </p:txBody>
      </p:sp>
      <p:sp>
        <p:nvSpPr>
          <p:cNvPr id="42" name="矩形: 圓角 8">
            <a:extLst>
              <a:ext uri="{FF2B5EF4-FFF2-40B4-BE49-F238E27FC236}">
                <a16:creationId xmlns:a16="http://schemas.microsoft.com/office/drawing/2014/main" id="{38B8D823-297F-4A7E-80D9-99A9E5F6C441}"/>
              </a:ext>
            </a:extLst>
          </p:cNvPr>
          <p:cNvSpPr/>
          <p:nvPr/>
        </p:nvSpPr>
        <p:spPr>
          <a:xfrm>
            <a:off x="9871075" y="3656013"/>
            <a:ext cx="5502275" cy="285750"/>
          </a:xfrm>
          <a:prstGeom prst="roundRect">
            <a:avLst/>
          </a:prstGeom>
          <a:solidFill>
            <a:srgbClr val="C0504D">
              <a:lumMod val="60000"/>
              <a:lumOff val="4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16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教育訓練與宣導</a:t>
            </a:r>
          </a:p>
        </p:txBody>
      </p:sp>
      <p:sp>
        <p:nvSpPr>
          <p:cNvPr id="43" name="矩形: 圓角 9">
            <a:extLst>
              <a:ext uri="{FF2B5EF4-FFF2-40B4-BE49-F238E27FC236}">
                <a16:creationId xmlns:a16="http://schemas.microsoft.com/office/drawing/2014/main" id="{3EBCE4D1-305B-4923-B9CF-3B8A233BD67B}"/>
              </a:ext>
            </a:extLst>
          </p:cNvPr>
          <p:cNvSpPr/>
          <p:nvPr/>
        </p:nvSpPr>
        <p:spPr>
          <a:xfrm>
            <a:off x="9871075" y="3330575"/>
            <a:ext cx="5502275" cy="285750"/>
          </a:xfrm>
          <a:prstGeom prst="roundRect">
            <a:avLst/>
          </a:prstGeom>
          <a:solidFill>
            <a:srgbClr val="9BBB59">
              <a:lumMod val="5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16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資訊安全監控</a:t>
            </a:r>
          </a:p>
        </p:txBody>
      </p:sp>
      <p:sp>
        <p:nvSpPr>
          <p:cNvPr id="44" name="矩形: 圓角 15">
            <a:extLst>
              <a:ext uri="{FF2B5EF4-FFF2-40B4-BE49-F238E27FC236}">
                <a16:creationId xmlns:a16="http://schemas.microsoft.com/office/drawing/2014/main" id="{727F305B-C24B-466D-9DFE-4E56B4159A6D}"/>
              </a:ext>
            </a:extLst>
          </p:cNvPr>
          <p:cNvSpPr/>
          <p:nvPr/>
        </p:nvSpPr>
        <p:spPr>
          <a:xfrm>
            <a:off x="9829800" y="1162050"/>
            <a:ext cx="1982788" cy="463550"/>
          </a:xfrm>
          <a:prstGeom prst="roundRect">
            <a:avLst/>
          </a:prstGeom>
          <a:solidFill>
            <a:srgbClr val="F79646">
              <a:lumMod val="7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16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企業網路層</a:t>
            </a:r>
          </a:p>
        </p:txBody>
      </p:sp>
      <p:sp>
        <p:nvSpPr>
          <p:cNvPr id="45" name="矩形: 圓角 16">
            <a:extLst>
              <a:ext uri="{FF2B5EF4-FFF2-40B4-BE49-F238E27FC236}">
                <a16:creationId xmlns:a16="http://schemas.microsoft.com/office/drawing/2014/main" id="{A3243E83-E09A-4C89-B534-0262AC51E827}"/>
              </a:ext>
            </a:extLst>
          </p:cNvPr>
          <p:cNvSpPr/>
          <p:nvPr/>
        </p:nvSpPr>
        <p:spPr>
          <a:xfrm>
            <a:off x="11917363" y="1158875"/>
            <a:ext cx="1982787" cy="476250"/>
          </a:xfrm>
          <a:prstGeom prst="roundRect">
            <a:avLst/>
          </a:prstGeom>
          <a:solidFill>
            <a:srgbClr val="4BACC6">
              <a:lumMod val="7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16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監控與管理層</a:t>
            </a:r>
          </a:p>
        </p:txBody>
      </p:sp>
      <p:sp>
        <p:nvSpPr>
          <p:cNvPr id="46" name="矩形: 圓角 17">
            <a:extLst>
              <a:ext uri="{FF2B5EF4-FFF2-40B4-BE49-F238E27FC236}">
                <a16:creationId xmlns:a16="http://schemas.microsoft.com/office/drawing/2014/main" id="{71D5BE18-3C2A-4DD4-A863-C28546C3F113}"/>
              </a:ext>
            </a:extLst>
          </p:cNvPr>
          <p:cNvSpPr/>
          <p:nvPr/>
        </p:nvSpPr>
        <p:spPr>
          <a:xfrm>
            <a:off x="14077950" y="1158875"/>
            <a:ext cx="1150938" cy="476250"/>
          </a:xfrm>
          <a:prstGeom prst="roundRect">
            <a:avLst/>
          </a:prstGeom>
          <a:solidFill>
            <a:srgbClr val="8064A2">
              <a:lumMod val="7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16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其他資安要求</a:t>
            </a:r>
          </a:p>
        </p:txBody>
      </p:sp>
      <p:sp>
        <p:nvSpPr>
          <p:cNvPr id="47" name="矩形: 圓角 19">
            <a:extLst>
              <a:ext uri="{FF2B5EF4-FFF2-40B4-BE49-F238E27FC236}">
                <a16:creationId xmlns:a16="http://schemas.microsoft.com/office/drawing/2014/main" id="{4F4F7F61-F695-427E-A4DC-404A5336394A}"/>
              </a:ext>
            </a:extLst>
          </p:cNvPr>
          <p:cNvSpPr/>
          <p:nvPr/>
        </p:nvSpPr>
        <p:spPr>
          <a:xfrm>
            <a:off x="9871075" y="1739900"/>
            <a:ext cx="539750" cy="1439863"/>
          </a:xfrm>
          <a:prstGeom prst="roundRect">
            <a:avLst/>
          </a:prstGeom>
          <a:solidFill>
            <a:srgbClr val="F79646">
              <a:lumMod val="40000"/>
              <a:lumOff val="6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1200" b="1" kern="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USB </a:t>
            </a:r>
            <a:r>
              <a:rPr kumimoji="0" lang="zh-TW" altLang="en-US" sz="1200" b="1" kern="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裝置管理掃描</a:t>
            </a:r>
          </a:p>
        </p:txBody>
      </p:sp>
      <p:sp>
        <p:nvSpPr>
          <p:cNvPr id="48" name="矩形: 圓角 22">
            <a:extLst>
              <a:ext uri="{FF2B5EF4-FFF2-40B4-BE49-F238E27FC236}">
                <a16:creationId xmlns:a16="http://schemas.microsoft.com/office/drawing/2014/main" id="{EF41FEE5-9504-4568-9B0F-2545DACA0E00}"/>
              </a:ext>
            </a:extLst>
          </p:cNvPr>
          <p:cNvSpPr/>
          <p:nvPr/>
        </p:nvSpPr>
        <p:spPr>
          <a:xfrm>
            <a:off x="11199813" y="1739900"/>
            <a:ext cx="606425" cy="1439863"/>
          </a:xfrm>
          <a:prstGeom prst="roundRect">
            <a:avLst/>
          </a:prstGeom>
          <a:solidFill>
            <a:srgbClr val="F79646">
              <a:lumMod val="40000"/>
              <a:lumOff val="6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1200" b="1" kern="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建立日誌</a:t>
            </a:r>
            <a:endParaRPr kumimoji="0" lang="en-US" altLang="zh-TW" sz="1200" b="1" kern="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1200" b="1" kern="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與</a:t>
            </a:r>
            <a:endParaRPr kumimoji="0" lang="en-US" altLang="zh-TW" sz="1200" b="1" kern="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1200" b="1" kern="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稽核機制</a:t>
            </a:r>
          </a:p>
        </p:txBody>
      </p:sp>
      <p:sp>
        <p:nvSpPr>
          <p:cNvPr id="49" name="矩形: 圓角 23">
            <a:extLst>
              <a:ext uri="{FF2B5EF4-FFF2-40B4-BE49-F238E27FC236}">
                <a16:creationId xmlns:a16="http://schemas.microsoft.com/office/drawing/2014/main" id="{0DA311B7-429F-432E-A486-2B78B8CB6525}"/>
              </a:ext>
            </a:extLst>
          </p:cNvPr>
          <p:cNvSpPr/>
          <p:nvPr/>
        </p:nvSpPr>
        <p:spPr>
          <a:xfrm>
            <a:off x="14011275" y="1739900"/>
            <a:ext cx="619125" cy="1439863"/>
          </a:xfrm>
          <a:prstGeom prst="roundRect">
            <a:avLst/>
          </a:prstGeom>
          <a:solidFill>
            <a:srgbClr val="8064A2">
              <a:lumMod val="40000"/>
              <a:lumOff val="6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1200" b="1" kern="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資料分級管理</a:t>
            </a:r>
          </a:p>
        </p:txBody>
      </p:sp>
      <p:sp>
        <p:nvSpPr>
          <p:cNvPr id="50" name="矩形: 圓角 25">
            <a:extLst>
              <a:ext uri="{FF2B5EF4-FFF2-40B4-BE49-F238E27FC236}">
                <a16:creationId xmlns:a16="http://schemas.microsoft.com/office/drawing/2014/main" id="{3F09BC18-C129-4333-8E4C-A638EF538C23}"/>
              </a:ext>
            </a:extLst>
          </p:cNvPr>
          <p:cNvSpPr/>
          <p:nvPr/>
        </p:nvSpPr>
        <p:spPr>
          <a:xfrm>
            <a:off x="11917363" y="1766888"/>
            <a:ext cx="588962" cy="1441450"/>
          </a:xfrm>
          <a:prstGeom prst="roundRect">
            <a:avLst/>
          </a:prstGeom>
          <a:solidFill>
            <a:srgbClr val="4BACC6">
              <a:lumMod val="40000"/>
              <a:lumOff val="6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1200" b="1" kern="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主機安裝資訊安全防護軟體</a:t>
            </a:r>
          </a:p>
        </p:txBody>
      </p:sp>
      <p:sp>
        <p:nvSpPr>
          <p:cNvPr id="51" name="矩形: 圓角 26">
            <a:extLst>
              <a:ext uri="{FF2B5EF4-FFF2-40B4-BE49-F238E27FC236}">
                <a16:creationId xmlns:a16="http://schemas.microsoft.com/office/drawing/2014/main" id="{8D70BFA2-54A0-4CF1-8220-0109D7D33A18}"/>
              </a:ext>
            </a:extLst>
          </p:cNvPr>
          <p:cNvSpPr/>
          <p:nvPr/>
        </p:nvSpPr>
        <p:spPr>
          <a:xfrm>
            <a:off x="13241338" y="1739900"/>
            <a:ext cx="588962" cy="1439863"/>
          </a:xfrm>
          <a:prstGeom prst="roundRect">
            <a:avLst/>
          </a:prstGeom>
          <a:solidFill>
            <a:srgbClr val="4BACC6">
              <a:lumMod val="40000"/>
              <a:lumOff val="6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1200" b="1" kern="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作業系統控管</a:t>
            </a:r>
            <a:endParaRPr kumimoji="0" lang="en-US" altLang="zh-TW" sz="1200" b="1" kern="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1200" b="1" kern="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執行程式白名單</a:t>
            </a:r>
          </a:p>
        </p:txBody>
      </p:sp>
      <p:sp>
        <p:nvSpPr>
          <p:cNvPr id="52" name="矩形: 圓角 27">
            <a:extLst>
              <a:ext uri="{FF2B5EF4-FFF2-40B4-BE49-F238E27FC236}">
                <a16:creationId xmlns:a16="http://schemas.microsoft.com/office/drawing/2014/main" id="{8123F29B-C600-477C-B7F3-04C6ED7C6F04}"/>
              </a:ext>
            </a:extLst>
          </p:cNvPr>
          <p:cNvSpPr/>
          <p:nvPr/>
        </p:nvSpPr>
        <p:spPr>
          <a:xfrm>
            <a:off x="12552363" y="1771650"/>
            <a:ext cx="615950" cy="1439863"/>
          </a:xfrm>
          <a:prstGeom prst="roundRect">
            <a:avLst/>
          </a:prstGeom>
          <a:solidFill>
            <a:srgbClr val="4BACC6">
              <a:lumMod val="40000"/>
              <a:lumOff val="6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1200" b="1" kern="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軟</a:t>
            </a:r>
            <a:r>
              <a:rPr kumimoji="0" lang="en-US" altLang="zh-TW" sz="1200" b="1" kern="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/</a:t>
            </a:r>
            <a:r>
              <a:rPr kumimoji="0" lang="zh-TW" altLang="en-US" sz="1200" b="1" kern="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韌體安全更新機制</a:t>
            </a:r>
          </a:p>
        </p:txBody>
      </p:sp>
      <p:sp>
        <p:nvSpPr>
          <p:cNvPr id="53" name="矩形: 圓角 28">
            <a:extLst>
              <a:ext uri="{FF2B5EF4-FFF2-40B4-BE49-F238E27FC236}">
                <a16:creationId xmlns:a16="http://schemas.microsoft.com/office/drawing/2014/main" id="{975D65CD-C418-4865-BC3E-5072EF340630}"/>
              </a:ext>
            </a:extLst>
          </p:cNvPr>
          <p:cNvSpPr/>
          <p:nvPr/>
        </p:nvSpPr>
        <p:spPr>
          <a:xfrm>
            <a:off x="14727238" y="1754188"/>
            <a:ext cx="646112" cy="1439862"/>
          </a:xfrm>
          <a:prstGeom prst="roundRect">
            <a:avLst/>
          </a:prstGeom>
          <a:solidFill>
            <a:srgbClr val="8064A2">
              <a:lumMod val="40000"/>
              <a:lumOff val="6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1200" b="1" kern="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建立密碼管理機制</a:t>
            </a:r>
          </a:p>
        </p:txBody>
      </p:sp>
      <p:sp>
        <p:nvSpPr>
          <p:cNvPr id="38" name="圓角矩形 37"/>
          <p:cNvSpPr/>
          <p:nvPr/>
        </p:nvSpPr>
        <p:spPr>
          <a:xfrm>
            <a:off x="49658" y="1052736"/>
            <a:ext cx="4983163" cy="3373438"/>
          </a:xfrm>
          <a:prstGeom prst="round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defTabSz="83228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 sz="1638" dirty="0">
              <a:solidFill>
                <a:prstClr val="white"/>
              </a:solidFill>
            </a:endParaRPr>
          </a:p>
        </p:txBody>
      </p:sp>
      <p:sp>
        <p:nvSpPr>
          <p:cNvPr id="54" name="流程圖: 替代處理程序 75"/>
          <p:cNvSpPr/>
          <p:nvPr/>
        </p:nvSpPr>
        <p:spPr>
          <a:xfrm>
            <a:off x="102046" y="1130524"/>
            <a:ext cx="2355850" cy="436562"/>
          </a:xfrm>
          <a:prstGeom prst="flowChartAlternateProcess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3228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1820" b="1" dirty="0">
                <a:solidFill>
                  <a:prstClr val="white"/>
                </a:solidFill>
              </a:rPr>
              <a:t>顧問規劃執行過程</a:t>
            </a:r>
          </a:p>
        </p:txBody>
      </p:sp>
      <p:sp>
        <p:nvSpPr>
          <p:cNvPr id="55" name="矩形 54"/>
          <p:cNvSpPr/>
          <p:nvPr/>
        </p:nvSpPr>
        <p:spPr>
          <a:xfrm>
            <a:off x="141733" y="2062386"/>
            <a:ext cx="1438275" cy="54133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defTabSz="91434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 sz="1600">
              <a:solidFill>
                <a:prstClr val="black"/>
              </a:solidFill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143321" y="2778349"/>
            <a:ext cx="1438275" cy="53022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defTabSz="91434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 sz="1600">
              <a:solidFill>
                <a:prstClr val="black"/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140146" y="3519711"/>
            <a:ext cx="1439862" cy="468313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defTabSz="91434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 sz="1600">
              <a:solidFill>
                <a:prstClr val="black"/>
              </a:solidFill>
            </a:endParaRPr>
          </a:p>
        </p:txBody>
      </p:sp>
      <p:sp>
        <p:nvSpPr>
          <p:cNvPr id="16406" name="矩形 7"/>
          <p:cNvSpPr>
            <a:spLocks noChangeArrowheads="1"/>
          </p:cNvSpPr>
          <p:nvPr/>
        </p:nvSpPr>
        <p:spPr bwMode="auto">
          <a:xfrm>
            <a:off x="-34480" y="1909986"/>
            <a:ext cx="1792288" cy="754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Font typeface="Wingdings" panose="05000000000000000000" pitchFamily="2" charset="2"/>
              <a:buChar char="Ø"/>
              <a:defRPr sz="32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  <a:lvl2pPr marL="742950" indent="-285750" defTabSz="912813">
              <a:spcBef>
                <a:spcPct val="20000"/>
              </a:spcBef>
              <a:buFont typeface="Arial" panose="020B0604020202020204" pitchFamily="34" charset="0"/>
              <a:buChar char="–"/>
              <a:defRPr sz="28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 marL="1143000" indent="-228600" defTabSz="912813">
              <a:spcBef>
                <a:spcPct val="20000"/>
              </a:spcBef>
              <a:buFont typeface="Arial" panose="020B0604020202020204" pitchFamily="34" charset="0"/>
              <a:buChar char="•"/>
              <a:defRPr sz="24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 marL="1600200" indent="-228600" defTabSz="912813">
              <a:spcBef>
                <a:spcPct val="20000"/>
              </a:spcBef>
              <a:buFont typeface="Arial" panose="020B0604020202020204" pitchFamily="34" charset="0"/>
              <a:buChar char="–"/>
              <a:defRPr sz="20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 marL="2057400" indent="-228600" defTabSz="912813">
              <a:spcBef>
                <a:spcPct val="20000"/>
              </a:spcBef>
              <a:buFont typeface="Arial" panose="020B0604020202020204" pitchFamily="34" charset="0"/>
              <a:buChar char="»"/>
              <a:defRPr sz="20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5pPr>
            <a:lvl6pPr marL="25146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6pPr>
            <a:lvl7pPr marL="29718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7pPr>
            <a:lvl8pPr marL="34290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8pPr>
            <a:lvl9pPr marL="38862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kumimoji="0" lang="zh-TW" altLang="en-US" sz="1600">
                <a:solidFill>
                  <a:srgbClr val="000000"/>
                </a:solidFill>
              </a:rPr>
              <a:t>盤點</a:t>
            </a:r>
            <a:endParaRPr kumimoji="0" lang="en-US" altLang="zh-TW" sz="1600">
              <a:solidFill>
                <a:srgbClr val="000000"/>
              </a:solidFill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kumimoji="0" lang="en-US" altLang="zh-TW" sz="1100">
                <a:solidFill>
                  <a:srgbClr val="FF0000"/>
                </a:solidFill>
              </a:rPr>
              <a:t>(</a:t>
            </a:r>
            <a:r>
              <a:rPr kumimoji="0" lang="zh-TW" altLang="en-US" sz="1100">
                <a:solidFill>
                  <a:srgbClr val="FF0000"/>
                </a:solidFill>
              </a:rPr>
              <a:t>欲解決問題 如製程</a:t>
            </a:r>
            <a:r>
              <a:rPr kumimoji="0" lang="en-US" altLang="zh-TW" sz="1100">
                <a:solidFill>
                  <a:srgbClr val="FF0000"/>
                </a:solidFill>
              </a:rPr>
              <a:t>/</a:t>
            </a:r>
            <a:r>
              <a:rPr kumimoji="0" lang="zh-TW" altLang="en-US" sz="1100">
                <a:solidFill>
                  <a:srgbClr val="FF0000"/>
                </a:solidFill>
              </a:rPr>
              <a:t>品質</a:t>
            </a:r>
            <a:r>
              <a:rPr kumimoji="0" lang="en-US" altLang="zh-TW" sz="1100">
                <a:solidFill>
                  <a:srgbClr val="FF0000"/>
                </a:solidFill>
              </a:rPr>
              <a:t>)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kumimoji="0" lang="zh-TW" altLang="en-US" sz="1600">
                <a:solidFill>
                  <a:srgbClr val="000000"/>
                </a:solidFill>
              </a:rPr>
              <a:t>異常關聯因子</a:t>
            </a:r>
          </a:p>
        </p:txBody>
      </p:sp>
      <p:sp>
        <p:nvSpPr>
          <p:cNvPr id="16407" name="矩形 65"/>
          <p:cNvSpPr>
            <a:spLocks noChangeArrowheads="1"/>
          </p:cNvSpPr>
          <p:nvPr/>
        </p:nvSpPr>
        <p:spPr bwMode="auto">
          <a:xfrm>
            <a:off x="1589533" y="1959199"/>
            <a:ext cx="3484563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71450" indent="-171450" defTabSz="912813">
              <a:spcBef>
                <a:spcPct val="20000"/>
              </a:spcBef>
              <a:buFont typeface="Wingdings" panose="05000000000000000000" pitchFamily="2" charset="2"/>
              <a:buChar char="Ø"/>
              <a:defRPr sz="32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  <a:lvl2pPr marL="742950" indent="-285750" defTabSz="912813">
              <a:spcBef>
                <a:spcPct val="20000"/>
              </a:spcBef>
              <a:buFont typeface="Arial" panose="020B0604020202020204" pitchFamily="34" charset="0"/>
              <a:buChar char="–"/>
              <a:defRPr sz="28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 marL="1143000" indent="-228600" defTabSz="912813">
              <a:spcBef>
                <a:spcPct val="20000"/>
              </a:spcBef>
              <a:buFont typeface="Arial" panose="020B0604020202020204" pitchFamily="34" charset="0"/>
              <a:buChar char="•"/>
              <a:defRPr sz="24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 marL="1600200" indent="-228600" defTabSz="912813">
              <a:spcBef>
                <a:spcPct val="20000"/>
              </a:spcBef>
              <a:buFont typeface="Arial" panose="020B0604020202020204" pitchFamily="34" charset="0"/>
              <a:buChar char="–"/>
              <a:defRPr sz="20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 marL="2057400" indent="-228600" defTabSz="912813">
              <a:spcBef>
                <a:spcPct val="20000"/>
              </a:spcBef>
              <a:buFont typeface="Arial" panose="020B0604020202020204" pitchFamily="34" charset="0"/>
              <a:buChar char="»"/>
              <a:defRPr sz="20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5pPr>
            <a:lvl6pPr marL="25146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6pPr>
            <a:lvl7pPr marL="29718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7pPr>
            <a:lvl8pPr marL="34290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8pPr>
            <a:lvl9pPr marL="38862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kumimoji="0" lang="zh-TW" altLang="en-US" sz="1300" b="0" dirty="0">
                <a:solidFill>
                  <a:srgbClr val="000000"/>
                </a:solidFill>
              </a:rPr>
              <a:t>顏色、刮傷、毛邊等</a:t>
            </a:r>
            <a:r>
              <a:rPr kumimoji="0" lang="en-US" altLang="zh-TW" sz="1300" b="0" dirty="0">
                <a:solidFill>
                  <a:srgbClr val="FF0000"/>
                </a:solidFill>
              </a:rPr>
              <a:t>10</a:t>
            </a:r>
            <a:r>
              <a:rPr kumimoji="0" lang="zh-TW" altLang="en-US" sz="1300" b="0" dirty="0">
                <a:solidFill>
                  <a:srgbClr val="FF0000"/>
                </a:solidFill>
              </a:rPr>
              <a:t>項外觀</a:t>
            </a:r>
            <a:r>
              <a:rPr kumimoji="0" lang="zh-TW" altLang="en-US" sz="1300" b="0" dirty="0">
                <a:solidFill>
                  <a:srgbClr val="000000"/>
                </a:solidFill>
              </a:rPr>
              <a:t>品質異常</a:t>
            </a:r>
            <a:endParaRPr kumimoji="0" lang="en-US" altLang="zh-TW" sz="1300" b="0" dirty="0">
              <a:solidFill>
                <a:srgbClr val="000000"/>
              </a:solidFill>
            </a:endParaRPr>
          </a:p>
          <a:p>
            <a:pPr eaLnBrk="1" hangingPunct="1">
              <a:spcBef>
                <a:spcPct val="0"/>
              </a:spcBef>
            </a:pPr>
            <a:r>
              <a:rPr kumimoji="0" lang="zh-TW" altLang="en-US" sz="1300" b="0" dirty="0">
                <a:solidFill>
                  <a:srgbClr val="000000"/>
                </a:solidFill>
              </a:rPr>
              <a:t>溫度</a:t>
            </a:r>
            <a:r>
              <a:rPr kumimoji="0" lang="zh-TW" altLang="zh-TW" sz="1300" b="0" dirty="0">
                <a:solidFill>
                  <a:srgbClr val="000000"/>
                </a:solidFill>
              </a:rPr>
              <a:t>、</a:t>
            </a:r>
            <a:r>
              <a:rPr kumimoji="0" lang="zh-TW" altLang="en-US" sz="1300" b="0" dirty="0">
                <a:solidFill>
                  <a:srgbClr val="000000"/>
                </a:solidFill>
              </a:rPr>
              <a:t>震動</a:t>
            </a:r>
            <a:r>
              <a:rPr kumimoji="0" lang="zh-TW" altLang="zh-TW" sz="1300" b="0" dirty="0">
                <a:solidFill>
                  <a:srgbClr val="000000"/>
                </a:solidFill>
              </a:rPr>
              <a:t>、</a:t>
            </a:r>
            <a:r>
              <a:rPr kumimoji="0" lang="zh-TW" altLang="en-US" sz="1300" b="0" dirty="0">
                <a:solidFill>
                  <a:srgbClr val="000000"/>
                </a:solidFill>
              </a:rPr>
              <a:t>電流等</a:t>
            </a:r>
            <a:r>
              <a:rPr kumimoji="0" lang="en-US" altLang="zh-TW" sz="1300" b="0" dirty="0">
                <a:solidFill>
                  <a:srgbClr val="FF0000"/>
                </a:solidFill>
              </a:rPr>
              <a:t>8</a:t>
            </a:r>
            <a:r>
              <a:rPr kumimoji="0" lang="zh-TW" altLang="en-US" sz="1300" b="0" dirty="0">
                <a:solidFill>
                  <a:srgbClr val="FF0000"/>
                </a:solidFill>
              </a:rPr>
              <a:t>項製程</a:t>
            </a:r>
            <a:r>
              <a:rPr kumimoji="0" lang="zh-TW" altLang="en-US" sz="1300" b="0" dirty="0">
                <a:solidFill>
                  <a:srgbClr val="000000"/>
                </a:solidFill>
              </a:rPr>
              <a:t>關聯</a:t>
            </a:r>
            <a:r>
              <a:rPr kumimoji="0" lang="zh-TW" altLang="en-US" sz="1300" b="0" dirty="0">
                <a:solidFill>
                  <a:srgbClr val="FF0000"/>
                </a:solidFill>
              </a:rPr>
              <a:t>因子</a:t>
            </a:r>
            <a:endParaRPr kumimoji="0" lang="en-US" altLang="zh-TW" sz="1300" b="0" dirty="0">
              <a:solidFill>
                <a:srgbClr val="FF0000"/>
              </a:solidFill>
            </a:endParaRPr>
          </a:p>
          <a:p>
            <a:pPr eaLnBrk="1" hangingPunct="1">
              <a:spcBef>
                <a:spcPct val="0"/>
              </a:spcBef>
            </a:pPr>
            <a:r>
              <a:rPr kumimoji="0" lang="zh-TW" altLang="en-US" sz="1300" b="0" dirty="0">
                <a:solidFill>
                  <a:srgbClr val="000000"/>
                </a:solidFill>
              </a:rPr>
              <a:t>評估生產機台等設備</a:t>
            </a:r>
            <a:r>
              <a:rPr kumimoji="0" lang="en-US" altLang="zh-TW" sz="1300" b="0" dirty="0">
                <a:solidFill>
                  <a:srgbClr val="FF0000"/>
                </a:solidFill>
              </a:rPr>
              <a:t>IoT/MES</a:t>
            </a:r>
            <a:r>
              <a:rPr kumimoji="0" lang="zh-TW" altLang="en-US" sz="1300" b="0" dirty="0">
                <a:solidFill>
                  <a:srgbClr val="FF0000"/>
                </a:solidFill>
              </a:rPr>
              <a:t>資料監測</a:t>
            </a:r>
            <a:r>
              <a:rPr kumimoji="0" lang="zh-TW" altLang="en-US" sz="1300" b="0" dirty="0">
                <a:solidFill>
                  <a:srgbClr val="000000"/>
                </a:solidFill>
              </a:rPr>
              <a:t>方式</a:t>
            </a:r>
            <a:endParaRPr kumimoji="0" lang="zh-TW" altLang="zh-TW" sz="1300" b="0" dirty="0">
              <a:solidFill>
                <a:srgbClr val="000000"/>
              </a:solidFill>
            </a:endParaRPr>
          </a:p>
        </p:txBody>
      </p:sp>
      <p:cxnSp>
        <p:nvCxnSpPr>
          <p:cNvPr id="60" name="直線單箭頭接點 59"/>
          <p:cNvCxnSpPr>
            <a:stCxn id="55" idx="2"/>
            <a:endCxn id="56" idx="0"/>
          </p:cNvCxnSpPr>
          <p:nvPr/>
        </p:nvCxnSpPr>
        <p:spPr>
          <a:xfrm>
            <a:off x="860871" y="2603724"/>
            <a:ext cx="1587" cy="17462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2" name="矩形 23"/>
          <p:cNvSpPr>
            <a:spLocks noChangeArrowheads="1"/>
          </p:cNvSpPr>
          <p:nvPr/>
        </p:nvSpPr>
        <p:spPr bwMode="auto">
          <a:xfrm>
            <a:off x="5208" y="2786286"/>
            <a:ext cx="17446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Font typeface="Wingdings" panose="05000000000000000000" pitchFamily="2" charset="2"/>
              <a:buChar char="Ø"/>
              <a:defRPr sz="32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  <a:lvl2pPr marL="742950" indent="-285750" defTabSz="912813">
              <a:spcBef>
                <a:spcPct val="20000"/>
              </a:spcBef>
              <a:buFont typeface="Arial" panose="020B0604020202020204" pitchFamily="34" charset="0"/>
              <a:buChar char="–"/>
              <a:defRPr sz="28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 marL="1143000" indent="-228600" defTabSz="912813">
              <a:spcBef>
                <a:spcPct val="20000"/>
              </a:spcBef>
              <a:buFont typeface="Arial" panose="020B0604020202020204" pitchFamily="34" charset="0"/>
              <a:buChar char="•"/>
              <a:defRPr sz="24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 marL="1600200" indent="-228600" defTabSz="912813">
              <a:spcBef>
                <a:spcPct val="20000"/>
              </a:spcBef>
              <a:buFont typeface="Arial" panose="020B0604020202020204" pitchFamily="34" charset="0"/>
              <a:buChar char="–"/>
              <a:defRPr sz="20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 marL="2057400" indent="-228600" defTabSz="912813">
              <a:spcBef>
                <a:spcPct val="20000"/>
              </a:spcBef>
              <a:buFont typeface="Arial" panose="020B0604020202020204" pitchFamily="34" charset="0"/>
              <a:buChar char="»"/>
              <a:defRPr sz="20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5pPr>
            <a:lvl6pPr marL="25146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6pPr>
            <a:lvl7pPr marL="29718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7pPr>
            <a:lvl8pPr marL="34290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8pPr>
            <a:lvl9pPr marL="38862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9pPr>
          </a:lstStyle>
          <a:p>
            <a:pPr algn="dist" eaLnBrk="1" hangingPunct="1">
              <a:spcBef>
                <a:spcPct val="0"/>
              </a:spcBef>
              <a:buFontTx/>
              <a:buNone/>
              <a:defRPr/>
            </a:pPr>
            <a:r>
              <a:rPr kumimoji="0" lang="zh-TW" altLang="en-US" sz="1600" spc="-150" dirty="0">
                <a:solidFill>
                  <a:srgbClr val="000000"/>
                </a:solidFill>
              </a:rPr>
              <a:t>模擬驗證</a:t>
            </a:r>
            <a:r>
              <a:rPr kumimoji="0" lang="en-US" altLang="zh-TW" sz="1600" spc="-150" dirty="0">
                <a:solidFill>
                  <a:srgbClr val="000000"/>
                </a:solidFill>
              </a:rPr>
              <a:t>POC</a:t>
            </a:r>
            <a:r>
              <a:rPr kumimoji="0" lang="zh-TW" altLang="en-US" sz="1600" spc="-150" dirty="0">
                <a:solidFill>
                  <a:srgbClr val="000000"/>
                </a:solidFill>
              </a:rPr>
              <a:t>效益</a:t>
            </a:r>
            <a:endParaRPr kumimoji="0" lang="en-US" altLang="zh-TW" sz="1600" spc="-150" dirty="0">
              <a:solidFill>
                <a:srgbClr val="000000"/>
              </a:solidFill>
            </a:endParaRP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kumimoji="0" lang="zh-TW" altLang="en-US" sz="1600" dirty="0">
                <a:solidFill>
                  <a:srgbClr val="000000"/>
                </a:solidFill>
              </a:rPr>
              <a:t>評估投資回報率</a:t>
            </a:r>
          </a:p>
        </p:txBody>
      </p:sp>
      <p:sp>
        <p:nvSpPr>
          <p:cNvPr id="16410" name="矩形 71"/>
          <p:cNvSpPr>
            <a:spLocks noChangeArrowheads="1"/>
          </p:cNvSpPr>
          <p:nvPr/>
        </p:nvSpPr>
        <p:spPr bwMode="auto">
          <a:xfrm>
            <a:off x="1576833" y="2756124"/>
            <a:ext cx="3425825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71450" indent="-171450" defTabSz="912813">
              <a:spcBef>
                <a:spcPct val="20000"/>
              </a:spcBef>
              <a:buFont typeface="Wingdings" panose="05000000000000000000" pitchFamily="2" charset="2"/>
              <a:buChar char="Ø"/>
              <a:defRPr sz="32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  <a:lvl2pPr marL="742950" indent="-285750" defTabSz="912813">
              <a:spcBef>
                <a:spcPct val="20000"/>
              </a:spcBef>
              <a:buFont typeface="Arial" panose="020B0604020202020204" pitchFamily="34" charset="0"/>
              <a:buChar char="–"/>
              <a:defRPr sz="28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 marL="1143000" indent="-228600" defTabSz="912813">
              <a:spcBef>
                <a:spcPct val="20000"/>
              </a:spcBef>
              <a:buFont typeface="Arial" panose="020B0604020202020204" pitchFamily="34" charset="0"/>
              <a:buChar char="•"/>
              <a:defRPr sz="24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 marL="1600200" indent="-228600" defTabSz="912813">
              <a:spcBef>
                <a:spcPct val="20000"/>
              </a:spcBef>
              <a:buFont typeface="Arial" panose="020B0604020202020204" pitchFamily="34" charset="0"/>
              <a:buChar char="–"/>
              <a:defRPr sz="20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 marL="2057400" indent="-228600" defTabSz="912813">
              <a:spcBef>
                <a:spcPct val="20000"/>
              </a:spcBef>
              <a:buFont typeface="Arial" panose="020B0604020202020204" pitchFamily="34" charset="0"/>
              <a:buChar char="»"/>
              <a:defRPr sz="20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5pPr>
            <a:lvl6pPr marL="25146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6pPr>
            <a:lvl7pPr marL="29718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7pPr>
            <a:lvl8pPr marL="34290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8pPr>
            <a:lvl9pPr marL="38862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kumimoji="0" lang="zh-TW" altLang="en-US" sz="1300" b="0">
                <a:solidFill>
                  <a:srgbClr val="000000"/>
                </a:solidFill>
              </a:rPr>
              <a:t>初步挑選</a:t>
            </a:r>
            <a:r>
              <a:rPr kumimoji="0" lang="en-US" altLang="zh-TW" sz="1300" b="0">
                <a:solidFill>
                  <a:srgbClr val="FF0000"/>
                </a:solidFill>
              </a:rPr>
              <a:t>5</a:t>
            </a:r>
            <a:r>
              <a:rPr kumimoji="0" lang="zh-TW" altLang="en-US" sz="1300" b="0">
                <a:solidFill>
                  <a:srgbClr val="FF0000"/>
                </a:solidFill>
              </a:rPr>
              <a:t>台塗裝</a:t>
            </a:r>
            <a:r>
              <a:rPr kumimoji="0" lang="zh-TW" altLang="en-US" sz="1300" b="0">
                <a:solidFill>
                  <a:srgbClr val="000000"/>
                </a:solidFill>
              </a:rPr>
              <a:t>設備進行</a:t>
            </a:r>
            <a:r>
              <a:rPr kumimoji="0" lang="zh-TW" altLang="en-US" sz="1300" b="0">
                <a:solidFill>
                  <a:srgbClr val="FF0000"/>
                </a:solidFill>
              </a:rPr>
              <a:t>模擬驗證</a:t>
            </a:r>
            <a:r>
              <a:rPr kumimoji="0" lang="zh-TW" altLang="en-US" sz="1300" b="0">
                <a:solidFill>
                  <a:srgbClr val="000000"/>
                </a:solidFill>
              </a:rPr>
              <a:t>，</a:t>
            </a:r>
            <a:r>
              <a:rPr kumimoji="0" lang="zh-TW" altLang="en-US" sz="1300" b="0">
                <a:solidFill>
                  <a:srgbClr val="FF0000"/>
                </a:solidFill>
              </a:rPr>
              <a:t>品質異常</a:t>
            </a:r>
            <a:r>
              <a:rPr kumimoji="0" lang="zh-TW" altLang="en-US" sz="1300" b="0">
                <a:solidFill>
                  <a:srgbClr val="000000"/>
                </a:solidFill>
              </a:rPr>
              <a:t>可改善到</a:t>
            </a:r>
            <a:r>
              <a:rPr kumimoji="0" lang="en-US" altLang="zh-TW" sz="1300" b="0">
                <a:solidFill>
                  <a:srgbClr val="FF0000"/>
                </a:solidFill>
              </a:rPr>
              <a:t>10%</a:t>
            </a:r>
            <a:r>
              <a:rPr kumimoji="0" lang="zh-TW" altLang="en-US" sz="1300" b="0">
                <a:solidFill>
                  <a:srgbClr val="FF0000"/>
                </a:solidFill>
              </a:rPr>
              <a:t>以下</a:t>
            </a:r>
            <a:endParaRPr kumimoji="0" lang="en-US" altLang="zh-TW" sz="1300" b="0">
              <a:solidFill>
                <a:srgbClr val="000000"/>
              </a:solidFill>
            </a:endParaRPr>
          </a:p>
          <a:p>
            <a:pPr eaLnBrk="1" hangingPunct="1">
              <a:spcBef>
                <a:spcPct val="0"/>
              </a:spcBef>
            </a:pPr>
            <a:r>
              <a:rPr kumimoji="0" lang="zh-TW" altLang="en-US" sz="1300" b="0">
                <a:solidFill>
                  <a:srgbClr val="000000"/>
                </a:solidFill>
              </a:rPr>
              <a:t>估算年化</a:t>
            </a:r>
            <a:r>
              <a:rPr kumimoji="0" lang="en-US" altLang="zh-TW" sz="1300" b="0">
                <a:solidFill>
                  <a:srgbClr val="FF0000"/>
                </a:solidFill>
              </a:rPr>
              <a:t>ROI</a:t>
            </a:r>
            <a:r>
              <a:rPr kumimoji="0" lang="zh-TW" altLang="en-US" sz="1300" b="0">
                <a:solidFill>
                  <a:srgbClr val="000000"/>
                </a:solidFill>
              </a:rPr>
              <a:t>可達</a:t>
            </a:r>
            <a:r>
              <a:rPr kumimoji="0" lang="en-US" altLang="zh-TW" sz="1300" b="0">
                <a:solidFill>
                  <a:srgbClr val="FF0000"/>
                </a:solidFill>
              </a:rPr>
              <a:t>30%</a:t>
            </a:r>
          </a:p>
        </p:txBody>
      </p:sp>
      <p:sp>
        <p:nvSpPr>
          <p:cNvPr id="16411" name="矩形 28"/>
          <p:cNvSpPr>
            <a:spLocks noChangeArrowheads="1"/>
          </p:cNvSpPr>
          <p:nvPr/>
        </p:nvSpPr>
        <p:spPr bwMode="auto">
          <a:xfrm>
            <a:off x="136971" y="3622899"/>
            <a:ext cx="1414462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spcBef>
                <a:spcPct val="20000"/>
              </a:spcBef>
              <a:buFont typeface="Wingdings" panose="05000000000000000000" pitchFamily="2" charset="2"/>
              <a:buChar char="Ø"/>
              <a:defRPr sz="32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  <a:lvl2pPr marL="742950" indent="-285750" defTabSz="912813">
              <a:spcBef>
                <a:spcPct val="20000"/>
              </a:spcBef>
              <a:buFont typeface="Arial" panose="020B0604020202020204" pitchFamily="34" charset="0"/>
              <a:buChar char="–"/>
              <a:defRPr sz="28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 marL="1143000" indent="-228600" defTabSz="912813">
              <a:spcBef>
                <a:spcPct val="20000"/>
              </a:spcBef>
              <a:buFont typeface="Arial" panose="020B0604020202020204" pitchFamily="34" charset="0"/>
              <a:buChar char="•"/>
              <a:defRPr sz="24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 marL="1600200" indent="-228600" defTabSz="912813">
              <a:spcBef>
                <a:spcPct val="20000"/>
              </a:spcBef>
              <a:buFont typeface="Arial" panose="020B0604020202020204" pitchFamily="34" charset="0"/>
              <a:buChar char="–"/>
              <a:defRPr sz="20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 marL="2057400" indent="-228600" defTabSz="912813">
              <a:spcBef>
                <a:spcPct val="20000"/>
              </a:spcBef>
              <a:buFont typeface="Arial" panose="020B0604020202020204" pitchFamily="34" charset="0"/>
              <a:buChar char="»"/>
              <a:defRPr sz="20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5pPr>
            <a:lvl6pPr marL="25146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6pPr>
            <a:lvl7pPr marL="29718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7pPr>
            <a:lvl8pPr marL="34290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8pPr>
            <a:lvl9pPr marL="38862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kumimoji="0" lang="zh-TW" altLang="en-US" sz="1600">
                <a:solidFill>
                  <a:srgbClr val="000000"/>
                </a:solidFill>
              </a:rPr>
              <a:t>系統整合規劃</a:t>
            </a:r>
          </a:p>
        </p:txBody>
      </p:sp>
      <p:sp>
        <p:nvSpPr>
          <p:cNvPr id="16412" name="矩形 29"/>
          <p:cNvSpPr>
            <a:spLocks noChangeArrowheads="1"/>
          </p:cNvSpPr>
          <p:nvPr/>
        </p:nvSpPr>
        <p:spPr bwMode="auto">
          <a:xfrm>
            <a:off x="1589533" y="3499074"/>
            <a:ext cx="3413125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71450" indent="-171450" defTabSz="912813">
              <a:spcBef>
                <a:spcPct val="20000"/>
              </a:spcBef>
              <a:buFont typeface="Wingdings" panose="05000000000000000000" pitchFamily="2" charset="2"/>
              <a:buChar char="Ø"/>
              <a:defRPr sz="32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  <a:lvl2pPr marL="742950" indent="-285750" defTabSz="912813">
              <a:spcBef>
                <a:spcPct val="20000"/>
              </a:spcBef>
              <a:buFont typeface="Arial" panose="020B0604020202020204" pitchFamily="34" charset="0"/>
              <a:buChar char="–"/>
              <a:defRPr sz="28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 marL="1143000" indent="-228600" defTabSz="912813">
              <a:spcBef>
                <a:spcPct val="20000"/>
              </a:spcBef>
              <a:buFont typeface="Arial" panose="020B0604020202020204" pitchFamily="34" charset="0"/>
              <a:buChar char="•"/>
              <a:defRPr sz="24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 marL="1600200" indent="-228600" defTabSz="912813">
              <a:spcBef>
                <a:spcPct val="20000"/>
              </a:spcBef>
              <a:buFont typeface="Arial" panose="020B0604020202020204" pitchFamily="34" charset="0"/>
              <a:buChar char="–"/>
              <a:defRPr sz="20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 marL="2057400" indent="-228600" defTabSz="912813">
              <a:spcBef>
                <a:spcPct val="20000"/>
              </a:spcBef>
              <a:buFont typeface="Arial" panose="020B0604020202020204" pitchFamily="34" charset="0"/>
              <a:buChar char="»"/>
              <a:defRPr sz="20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5pPr>
            <a:lvl6pPr marL="25146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6pPr>
            <a:lvl7pPr marL="29718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7pPr>
            <a:lvl8pPr marL="34290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8pPr>
            <a:lvl9pPr marL="38862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kumimoji="0" lang="zh-TW" altLang="en-US" sz="1300">
                <a:solidFill>
                  <a:srgbClr val="000000"/>
                </a:solidFill>
              </a:rPr>
              <a:t>廠內智慧化</a:t>
            </a:r>
            <a:r>
              <a:rPr kumimoji="0" lang="en-US" altLang="zh-TW" sz="1300">
                <a:solidFill>
                  <a:srgbClr val="000000"/>
                </a:solidFill>
              </a:rPr>
              <a:t>:</a:t>
            </a:r>
            <a:r>
              <a:rPr kumimoji="0" lang="zh-TW" altLang="en-US" sz="1300" b="0">
                <a:solidFill>
                  <a:srgbClr val="FF0000"/>
                </a:solidFill>
              </a:rPr>
              <a:t>智慧排程系統</a:t>
            </a:r>
            <a:r>
              <a:rPr kumimoji="0" lang="zh-TW" altLang="en-US" sz="1300" b="0">
                <a:solidFill>
                  <a:srgbClr val="000000"/>
                </a:solidFill>
              </a:rPr>
              <a:t>、雲端供應鏈串流系統、</a:t>
            </a:r>
            <a:r>
              <a:rPr kumimoji="0" lang="en-US" altLang="zh-TW" sz="1300" b="0">
                <a:solidFill>
                  <a:srgbClr val="000000"/>
                </a:solidFill>
              </a:rPr>
              <a:t>AI</a:t>
            </a:r>
            <a:r>
              <a:rPr kumimoji="0" lang="zh-TW" altLang="en-US" sz="1300" b="0">
                <a:solidFill>
                  <a:srgbClr val="FF0000"/>
                </a:solidFill>
              </a:rPr>
              <a:t>瑕疵檢測</a:t>
            </a:r>
            <a:r>
              <a:rPr kumimoji="0" lang="zh-TW" altLang="en-US" sz="1300" b="0">
                <a:solidFill>
                  <a:srgbClr val="000000"/>
                </a:solidFill>
              </a:rPr>
              <a:t>、</a:t>
            </a:r>
            <a:r>
              <a:rPr kumimoji="0" lang="zh-TW" altLang="en-US" sz="1300" b="0">
                <a:solidFill>
                  <a:srgbClr val="FF0000"/>
                </a:solidFill>
              </a:rPr>
              <a:t>智慧物流</a:t>
            </a:r>
            <a:r>
              <a:rPr kumimoji="0" lang="zh-TW" altLang="en-US" sz="1300" b="0">
                <a:solidFill>
                  <a:srgbClr val="000000"/>
                </a:solidFill>
              </a:rPr>
              <a:t>。</a:t>
            </a:r>
            <a:endParaRPr kumimoji="0" lang="en-US" altLang="zh-TW" sz="1300" b="0">
              <a:solidFill>
                <a:srgbClr val="000000"/>
              </a:solidFill>
            </a:endParaRPr>
          </a:p>
        </p:txBody>
      </p:sp>
      <p:sp>
        <p:nvSpPr>
          <p:cNvPr id="67" name="流程圖: 替代處理程序 78"/>
          <p:cNvSpPr/>
          <p:nvPr/>
        </p:nvSpPr>
        <p:spPr>
          <a:xfrm>
            <a:off x="102046" y="1590899"/>
            <a:ext cx="4930775" cy="347662"/>
          </a:xfrm>
          <a:prstGeom prst="flowChartAlternateProcess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914342"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1F497D"/>
              </a:buClr>
              <a:buSzPct val="70000"/>
              <a:defRPr/>
            </a:pPr>
            <a:r>
              <a:rPr kumimoji="0" lang="en-US" altLang="zh-TW" sz="1400" b="1" kern="0" dirty="0">
                <a:solidFill>
                  <a:prstClr val="white"/>
                </a:solidFill>
              </a:rPr>
              <a:t>SI:</a:t>
            </a:r>
            <a:r>
              <a:rPr kumimoji="0" lang="en-US" altLang="zh-TW" sz="1400" b="1" dirty="0">
                <a:solidFill>
                  <a:prstClr val="white"/>
                </a:solidFill>
                <a:cs typeface="Arial" pitchFamily="34" charset="0"/>
              </a:rPr>
              <a:t>OO</a:t>
            </a:r>
            <a:r>
              <a:rPr kumimoji="0" lang="zh-TW" altLang="en-US" sz="1400" b="1" dirty="0">
                <a:solidFill>
                  <a:prstClr val="white"/>
                </a:solidFill>
                <a:cs typeface="Arial" pitchFamily="34" charset="0"/>
              </a:rPr>
              <a:t>科技</a:t>
            </a:r>
            <a:r>
              <a:rPr kumimoji="0" lang="en-US" altLang="zh-TW" sz="1400" b="1" dirty="0">
                <a:solidFill>
                  <a:prstClr val="white"/>
                </a:solidFill>
                <a:cs typeface="Arial" pitchFamily="34" charset="0"/>
              </a:rPr>
              <a:t>(</a:t>
            </a:r>
            <a:r>
              <a:rPr kumimoji="0" lang="zh-TW" altLang="en-US" sz="1400" b="1" dirty="0">
                <a:solidFill>
                  <a:prstClr val="white"/>
                </a:solidFill>
                <a:cs typeface="Arial" pitchFamily="34" charset="0"/>
              </a:rPr>
              <a:t>主</a:t>
            </a:r>
            <a:r>
              <a:rPr kumimoji="0" lang="en-US" altLang="zh-TW" sz="1400" b="1" dirty="0">
                <a:solidFill>
                  <a:prstClr val="white"/>
                </a:solidFill>
                <a:cs typeface="Arial" pitchFamily="34" charset="0"/>
              </a:rPr>
              <a:t>SI)</a:t>
            </a:r>
            <a:r>
              <a:rPr kumimoji="0" lang="en-US" altLang="zh-TW" sz="1400" dirty="0">
                <a:solidFill>
                  <a:prstClr val="white"/>
                </a:solidFill>
              </a:rPr>
              <a:t>/OO</a:t>
            </a:r>
            <a:r>
              <a:rPr kumimoji="0" lang="zh-TW" altLang="en-US" sz="1400" dirty="0">
                <a:solidFill>
                  <a:prstClr val="white"/>
                </a:solidFill>
              </a:rPr>
              <a:t>公司</a:t>
            </a:r>
            <a:r>
              <a:rPr kumimoji="0" lang="en-US" altLang="zh-TW" sz="1400" b="1" dirty="0">
                <a:solidFill>
                  <a:prstClr val="white"/>
                </a:solidFill>
                <a:cs typeface="Arial" pitchFamily="34" charset="0"/>
              </a:rPr>
              <a:t>(</a:t>
            </a:r>
            <a:r>
              <a:rPr kumimoji="0" lang="en-US" altLang="zh-TW" sz="1400" dirty="0">
                <a:solidFill>
                  <a:prstClr val="white"/>
                </a:solidFill>
              </a:rPr>
              <a:t>AI</a:t>
            </a:r>
            <a:r>
              <a:rPr kumimoji="0" lang="zh-TW" altLang="en-US" sz="1400" dirty="0">
                <a:solidFill>
                  <a:prstClr val="white"/>
                </a:solidFill>
              </a:rPr>
              <a:t>技術</a:t>
            </a:r>
            <a:r>
              <a:rPr kumimoji="0" lang="en-US" altLang="zh-TW" sz="1400" dirty="0">
                <a:solidFill>
                  <a:prstClr val="white"/>
                </a:solidFill>
              </a:rPr>
              <a:t>)/</a:t>
            </a:r>
          </a:p>
        </p:txBody>
      </p:sp>
      <p:cxnSp>
        <p:nvCxnSpPr>
          <p:cNvPr id="69" name="直線單箭頭接點 68"/>
          <p:cNvCxnSpPr/>
          <p:nvPr/>
        </p:nvCxnSpPr>
        <p:spPr>
          <a:xfrm>
            <a:off x="848171" y="3357786"/>
            <a:ext cx="1587" cy="17462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2" name="流程圖: 替代處理程序 75"/>
          <p:cNvSpPr/>
          <p:nvPr/>
        </p:nvSpPr>
        <p:spPr>
          <a:xfrm>
            <a:off x="-22050" y="4762077"/>
            <a:ext cx="885825" cy="603250"/>
          </a:xfrm>
          <a:prstGeom prst="flowChartAlternateProcess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TW" altLang="en-US" sz="1820" b="1" dirty="0"/>
              <a:t>達成效益</a:t>
            </a:r>
          </a:p>
        </p:txBody>
      </p:sp>
      <p:sp>
        <p:nvSpPr>
          <p:cNvPr id="73" name="圓角矩形 72"/>
          <p:cNvSpPr/>
          <p:nvPr/>
        </p:nvSpPr>
        <p:spPr>
          <a:xfrm>
            <a:off x="5097908" y="1062261"/>
            <a:ext cx="3938588" cy="3375025"/>
          </a:xfrm>
          <a:prstGeom prst="round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defTabSz="83228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 sz="1638">
              <a:solidFill>
                <a:prstClr val="white"/>
              </a:solidFill>
            </a:endParaRPr>
          </a:p>
        </p:txBody>
      </p:sp>
      <p:sp>
        <p:nvSpPr>
          <p:cNvPr id="74" name="流程圖: 替代處理程序 75"/>
          <p:cNvSpPr/>
          <p:nvPr/>
        </p:nvSpPr>
        <p:spPr>
          <a:xfrm>
            <a:off x="5096321" y="1060674"/>
            <a:ext cx="2355850" cy="436562"/>
          </a:xfrm>
          <a:prstGeom prst="flowChartAlternateProcess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3228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1820" b="1" dirty="0">
                <a:solidFill>
                  <a:prstClr val="white"/>
                </a:solidFill>
              </a:rPr>
              <a:t>本計畫資安架構圖</a:t>
            </a:r>
          </a:p>
        </p:txBody>
      </p:sp>
      <p:pic>
        <p:nvPicPr>
          <p:cNvPr id="16463" name="圖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2996" y="2136999"/>
            <a:ext cx="3827462" cy="206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464" name="群組 37"/>
          <p:cNvGrpSpPr>
            <a:grpSpLocks/>
          </p:cNvGrpSpPr>
          <p:nvPr/>
        </p:nvGrpSpPr>
        <p:grpSpPr bwMode="auto">
          <a:xfrm>
            <a:off x="1235096" y="4231912"/>
            <a:ext cx="4079875" cy="339725"/>
            <a:chOff x="-3625856" y="5940314"/>
            <a:chExt cx="3197742" cy="565453"/>
          </a:xfrm>
        </p:grpSpPr>
        <p:sp>
          <p:nvSpPr>
            <p:cNvPr id="77" name="圓角矩形圖說文字 76"/>
            <p:cNvSpPr/>
            <p:nvPr/>
          </p:nvSpPr>
          <p:spPr>
            <a:xfrm rot="10800000">
              <a:off x="-3625856" y="5950883"/>
              <a:ext cx="3012348" cy="554884"/>
            </a:xfrm>
            <a:prstGeom prst="wedgeRoundRectCallout">
              <a:avLst>
                <a:gd name="adj1" fmla="val -21276"/>
                <a:gd name="adj2" fmla="val 96358"/>
                <a:gd name="adj3" fmla="val 16667"/>
              </a:avLst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TW" altLang="en-US"/>
            </a:p>
          </p:txBody>
        </p:sp>
        <p:sp>
          <p:nvSpPr>
            <p:cNvPr id="16472" name="文字方塊 20"/>
            <p:cNvSpPr txBox="1">
              <a:spLocks noChangeArrowheads="1"/>
            </p:cNvSpPr>
            <p:nvPr/>
          </p:nvSpPr>
          <p:spPr bwMode="auto">
            <a:xfrm>
              <a:off x="-3598862" y="5940314"/>
              <a:ext cx="3170748" cy="4610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r>
                <a:rPr lang="zh-TW" altLang="en-US" sz="12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請接續上頁計畫內容，依</a:t>
              </a:r>
              <a:r>
                <a:rPr lang="en-US" altLang="zh-TW" sz="1200" b="1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POC</a:t>
              </a:r>
              <a:r>
                <a:rPr lang="zh-TW" altLang="en-US" sz="1200" b="1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驗證範圍</a:t>
              </a:r>
              <a:r>
                <a:rPr lang="zh-TW" altLang="en-US" sz="12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填寫</a:t>
              </a:r>
              <a:r>
                <a:rPr lang="zh-TW" altLang="en-US" sz="1200" b="1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結案現況</a:t>
              </a:r>
            </a:p>
          </p:txBody>
        </p:sp>
      </p:grpSp>
      <p:sp>
        <p:nvSpPr>
          <p:cNvPr id="83" name="文字方塊 82"/>
          <p:cNvSpPr txBox="1"/>
          <p:nvPr/>
        </p:nvSpPr>
        <p:spPr>
          <a:xfrm>
            <a:off x="2865883" y="1649636"/>
            <a:ext cx="2870200" cy="261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TW" sz="1100" dirty="0">
                <a:latin typeface="+mn-lt"/>
              </a:rPr>
              <a:t>POC</a:t>
            </a:r>
            <a:r>
              <a:rPr lang="zh-TW" altLang="en-US" sz="1100" dirty="0">
                <a:latin typeface="+mn-lt"/>
              </a:rPr>
              <a:t>驗證期間</a:t>
            </a:r>
            <a:r>
              <a:rPr lang="en-US" altLang="zh-TW" sz="1100" dirty="0">
                <a:latin typeface="+mn-lt"/>
              </a:rPr>
              <a:t>:</a:t>
            </a:r>
            <a:r>
              <a:rPr lang="zh-TW" altLang="en-US" sz="1100" dirty="0">
                <a:latin typeface="+mn-lt"/>
              </a:rPr>
              <a:t> </a:t>
            </a:r>
            <a:r>
              <a:rPr lang="en-US" altLang="zh-TW" sz="1100" dirty="0">
                <a:latin typeface="+mn-lt"/>
              </a:rPr>
              <a:t>2020.06.01~06.30</a:t>
            </a:r>
            <a:endParaRPr lang="zh-TW" altLang="en-US" sz="1100" dirty="0">
              <a:latin typeface="+mn-lt"/>
            </a:endParaRPr>
          </a:p>
        </p:txBody>
      </p:sp>
      <p:sp>
        <p:nvSpPr>
          <p:cNvPr id="84" name="流程圖: 替代處理程序 78"/>
          <p:cNvSpPr/>
          <p:nvPr/>
        </p:nvSpPr>
        <p:spPr>
          <a:xfrm>
            <a:off x="5151883" y="1592486"/>
            <a:ext cx="1692275" cy="347663"/>
          </a:xfrm>
          <a:prstGeom prst="flowChartAlternateProcess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defTabSz="91281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91281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91281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91281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91281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20000"/>
              </a:spcBef>
              <a:buClr>
                <a:srgbClr val="1F497D"/>
              </a:buClr>
              <a:buSzPct val="70000"/>
              <a:defRPr/>
            </a:pPr>
            <a:r>
              <a:rPr kumimoji="0" lang="zh-TW" altLang="en-US" sz="1400" b="1">
                <a:solidFill>
                  <a:srgbClr val="FFFF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資安</a:t>
            </a:r>
            <a:r>
              <a:rPr kumimoji="0" lang="en-US" altLang="zh-TW" sz="1400" b="1">
                <a:solidFill>
                  <a:srgbClr val="FFFF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SI:OO</a:t>
            </a:r>
            <a:r>
              <a:rPr kumimoji="0" lang="zh-TW" altLang="en-US" sz="1400" b="1">
                <a:solidFill>
                  <a:srgbClr val="FFFF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科技</a:t>
            </a:r>
            <a:endParaRPr kumimoji="0" lang="en-US" altLang="zh-TW" sz="1400">
              <a:solidFill>
                <a:srgbClr val="FFFFFF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aphicFrame>
        <p:nvGraphicFramePr>
          <p:cNvPr id="59" name="Group 100">
            <a:extLst>
              <a:ext uri="{FF2B5EF4-FFF2-40B4-BE49-F238E27FC236}">
                <a16:creationId xmlns:a16="http://schemas.microsoft.com/office/drawing/2014/main" id="{908AD508-1E09-45AD-9EC3-C81E0361FB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9011986"/>
              </p:ext>
            </p:extLst>
          </p:nvPr>
        </p:nvGraphicFramePr>
        <p:xfrm>
          <a:off x="194732" y="5134553"/>
          <a:ext cx="8805273" cy="1317238"/>
        </p:xfrm>
        <a:graphic>
          <a:graphicData uri="http://schemas.openxmlformats.org/drawingml/2006/table">
            <a:tbl>
              <a:tblPr/>
              <a:tblGrid>
                <a:gridCol w="7509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624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2188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2188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62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50968">
                  <a:extLst>
                    <a:ext uri="{9D8B030D-6E8A-4147-A177-3AD203B41FA5}">
                      <a16:colId xmlns:a16="http://schemas.microsoft.com/office/drawing/2014/main" val="176857724"/>
                    </a:ext>
                  </a:extLst>
                </a:gridCol>
                <a:gridCol w="921883">
                  <a:extLst>
                    <a:ext uri="{9D8B030D-6E8A-4147-A177-3AD203B41FA5}">
                      <a16:colId xmlns:a16="http://schemas.microsoft.com/office/drawing/2014/main" val="3962272484"/>
                    </a:ext>
                  </a:extLst>
                </a:gridCol>
                <a:gridCol w="921883">
                  <a:extLst>
                    <a:ext uri="{9D8B030D-6E8A-4147-A177-3AD203B41FA5}">
                      <a16:colId xmlns:a16="http://schemas.microsoft.com/office/drawing/2014/main" val="2910225982"/>
                    </a:ext>
                  </a:extLst>
                </a:gridCol>
                <a:gridCol w="780054">
                  <a:extLst>
                    <a:ext uri="{9D8B030D-6E8A-4147-A177-3AD203B41FA5}">
                      <a16:colId xmlns:a16="http://schemas.microsoft.com/office/drawing/2014/main" val="1990483386"/>
                    </a:ext>
                  </a:extLst>
                </a:gridCol>
                <a:gridCol w="71486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6504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1" lang="zh-TW" altLang="en-US" sz="1200" b="1" i="0" u="sng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Arial" pitchFamily="34" charset="0"/>
                      </a:endParaRPr>
                    </a:p>
                  </a:txBody>
                  <a:tcPr marL="93131" marR="93131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zh-TW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itchFamily="34" charset="0"/>
                        </a:rPr>
                        <a:t>生產時間</a:t>
                      </a:r>
                    </a:p>
                  </a:txBody>
                  <a:tcPr marL="93131" marR="93131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zh-TW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itchFamily="34" charset="0"/>
                        </a:rPr>
                        <a:t>下單採購</a:t>
                      </a:r>
                    </a:p>
                  </a:txBody>
                  <a:tcPr marL="93131" marR="93131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zh-TW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itchFamily="34" charset="0"/>
                        </a:rPr>
                        <a:t>組裝時間</a:t>
                      </a:r>
                    </a:p>
                  </a:txBody>
                  <a:tcPr marL="93131" marR="93131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zh-TW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itchFamily="34" charset="0"/>
                        </a:rPr>
                        <a:t>上下料時間</a:t>
                      </a:r>
                      <a:endParaRPr kumimoji="1" lang="en-US" altLang="zh-TW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itchFamily="34" charset="0"/>
                        </a:rPr>
                        <a:t>(</a:t>
                      </a:r>
                      <a:r>
                        <a:rPr kumimoji="1" lang="zh-TW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itchFamily="34" charset="0"/>
                        </a:rPr>
                        <a:t>包含等待</a:t>
                      </a:r>
                      <a:r>
                        <a:rPr kumimoji="1" lang="en-US" altLang="zh-TW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itchFamily="34" charset="0"/>
                        </a:rPr>
                        <a:t>)</a:t>
                      </a:r>
                      <a:endParaRPr kumimoji="1" lang="zh-TW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Arial" pitchFamily="34" charset="0"/>
                      </a:endParaRPr>
                    </a:p>
                  </a:txBody>
                  <a:tcPr marL="93131" marR="93131" marT="45725" marB="4572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itchFamily="34" charset="0"/>
                        </a:rPr>
                        <a:t>品質良率</a:t>
                      </a:r>
                      <a:endParaRPr kumimoji="1" lang="zh-TW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Arial" pitchFamily="34" charset="0"/>
                      </a:endParaRPr>
                    </a:p>
                  </a:txBody>
                  <a:tcPr marL="93131" marR="93131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zh-TW" alt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itchFamily="34" charset="0"/>
                        </a:rPr>
                        <a:t>生產成本</a:t>
                      </a:r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3131" marR="93131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itchFamily="34" charset="0"/>
                        </a:rPr>
                        <a:t>Lead Time</a:t>
                      </a:r>
                      <a:endParaRPr kumimoji="1" lang="zh-TW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Arial" pitchFamily="34" charset="0"/>
                      </a:endParaRPr>
                    </a:p>
                  </a:txBody>
                  <a:tcPr marL="93131" marR="93131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zh-TW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itchFamily="34" charset="0"/>
                        </a:rPr>
                        <a:t>整體設備效率</a:t>
                      </a:r>
                    </a:p>
                  </a:txBody>
                  <a:tcPr marL="93131" marR="93131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zh-TW" alt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itchFamily="34" charset="0"/>
                        </a:rPr>
                        <a:t>結案後一年</a:t>
                      </a:r>
                      <a:r>
                        <a:rPr kumimoji="1" lang="en-US" altLang="zh-TW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itchFamily="34" charset="0"/>
                        </a:rPr>
                        <a:t>ROI</a:t>
                      </a:r>
                      <a:endParaRPr kumimoji="1" lang="zh-TW" alt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Arial" pitchFamily="34" charset="0"/>
                      </a:endParaRPr>
                    </a:p>
                  </a:txBody>
                  <a:tcPr marL="93131" marR="93131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926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zh-TW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itchFamily="34" charset="0"/>
                        </a:rPr>
                        <a:t>導入前</a:t>
                      </a:r>
                    </a:p>
                  </a:txBody>
                  <a:tcPr marL="93131" marR="93131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F497D"/>
                        </a:buClr>
                        <a:buSzPct val="7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en-US" altLang="zh-TW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oo</a:t>
                      </a:r>
                      <a:r>
                        <a:rPr kumimoji="1" lang="zh-TW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天</a:t>
                      </a:r>
                    </a:p>
                  </a:txBody>
                  <a:tcPr marL="93131" marR="93131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F497D"/>
                        </a:buClr>
                        <a:buSzPct val="7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en-US" altLang="zh-TW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oo</a:t>
                      </a:r>
                      <a:r>
                        <a:rPr kumimoji="1" lang="zh-TW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天</a:t>
                      </a:r>
                    </a:p>
                  </a:txBody>
                  <a:tcPr marL="93131" marR="93131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F497D"/>
                        </a:buClr>
                        <a:buSzPct val="7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en-US" altLang="zh-TW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oo</a:t>
                      </a:r>
                      <a:r>
                        <a:rPr kumimoji="1" lang="zh-TW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天</a:t>
                      </a:r>
                    </a:p>
                  </a:txBody>
                  <a:tcPr marL="93131" marR="93131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oo</a:t>
                      </a:r>
                      <a:r>
                        <a:rPr kumimoji="1" lang="zh-TW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秒</a:t>
                      </a:r>
                      <a:r>
                        <a:rPr kumimoji="1" lang="en-US" altLang="zh-TW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kumimoji="1" lang="zh-TW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人</a:t>
                      </a:r>
                    </a:p>
                  </a:txBody>
                  <a:tcPr marL="93131" marR="93131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oo</a:t>
                      </a:r>
                      <a:r>
                        <a:rPr kumimoji="1" lang="en-US" altLang="zh-TW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%</a:t>
                      </a:r>
                      <a:endParaRPr kumimoji="1" lang="zh-TW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93131" marR="93131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oo</a:t>
                      </a:r>
                      <a:r>
                        <a:rPr kumimoji="1" lang="zh-TW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千元</a:t>
                      </a:r>
                    </a:p>
                  </a:txBody>
                  <a:tcPr marL="93131" marR="93131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oo</a:t>
                      </a:r>
                      <a:r>
                        <a:rPr kumimoji="1" lang="zh-TW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天</a:t>
                      </a:r>
                    </a:p>
                  </a:txBody>
                  <a:tcPr marL="93131" marR="93131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zh-TW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oo</a:t>
                      </a:r>
                      <a:r>
                        <a:rPr lang="en-US" altLang="zh-TW" sz="1200" b="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%</a:t>
                      </a:r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93131" marR="93131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30%</a:t>
                      </a:r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3131" marR="93131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79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zh-TW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itchFamily="34" charset="0"/>
                        </a:rPr>
                        <a:t>導入後</a:t>
                      </a:r>
                    </a:p>
                  </a:txBody>
                  <a:tcPr marL="93131" marR="93131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 b="0" dirty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40</a:t>
                      </a:r>
                      <a:r>
                        <a:rPr lang="zh-TW" altLang="en-US" sz="1200" b="0" dirty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天</a:t>
                      </a:r>
                    </a:p>
                  </a:txBody>
                  <a:tcPr marL="93131" marR="93131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itchFamily="34" charset="0"/>
                        </a:rPr>
                        <a:t>30</a:t>
                      </a:r>
                      <a:r>
                        <a:rPr kumimoji="1" lang="zh-TW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itchFamily="34" charset="0"/>
                        </a:rPr>
                        <a:t>天</a:t>
                      </a:r>
                    </a:p>
                  </a:txBody>
                  <a:tcPr marL="93131" marR="93131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itchFamily="34" charset="0"/>
                        </a:rPr>
                        <a:t>15</a:t>
                      </a:r>
                      <a:r>
                        <a:rPr kumimoji="1" lang="zh-TW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itchFamily="34" charset="0"/>
                        </a:rPr>
                        <a:t>天</a:t>
                      </a:r>
                    </a:p>
                  </a:txBody>
                  <a:tcPr marL="93131" marR="93131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itchFamily="34" charset="0"/>
                        </a:rPr>
                        <a:t>60</a:t>
                      </a:r>
                      <a:r>
                        <a:rPr kumimoji="1" lang="zh-TW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itchFamily="34" charset="0"/>
                        </a:rPr>
                        <a:t>秒</a:t>
                      </a:r>
                      <a:r>
                        <a:rPr kumimoji="1" lang="en-US" altLang="zh-TW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itchFamily="34" charset="0"/>
                        </a:rPr>
                        <a:t>/</a:t>
                      </a:r>
                      <a:r>
                        <a:rPr kumimoji="1" lang="zh-TW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itchFamily="34" charset="0"/>
                        </a:rPr>
                        <a:t>人</a:t>
                      </a:r>
                    </a:p>
                  </a:txBody>
                  <a:tcPr marL="93131" marR="93131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itchFamily="34" charset="0"/>
                        </a:rPr>
                        <a:t>99%</a:t>
                      </a:r>
                      <a:endParaRPr kumimoji="1" lang="zh-TW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Arial" pitchFamily="34" charset="0"/>
                      </a:endParaRPr>
                    </a:p>
                  </a:txBody>
                  <a:tcPr marL="93131" marR="93131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itchFamily="34" charset="0"/>
                        </a:rPr>
                        <a:t>150</a:t>
                      </a:r>
                      <a:r>
                        <a:rPr kumimoji="1" lang="zh-TW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itchFamily="34" charset="0"/>
                        </a:rPr>
                        <a:t>千元</a:t>
                      </a:r>
                    </a:p>
                  </a:txBody>
                  <a:tcPr marL="93131" marR="93131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itchFamily="34" charset="0"/>
                        </a:rPr>
                        <a:t>15</a:t>
                      </a:r>
                      <a:r>
                        <a:rPr kumimoji="1" lang="zh-TW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itchFamily="34" charset="0"/>
                        </a:rPr>
                        <a:t>天</a:t>
                      </a:r>
                    </a:p>
                  </a:txBody>
                  <a:tcPr marL="93131" marR="93131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itchFamily="34" charset="0"/>
                        </a:rPr>
                        <a:t>76.7%</a:t>
                      </a:r>
                      <a:endParaRPr kumimoji="1" lang="zh-TW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Arial" pitchFamily="34" charset="0"/>
                      </a:endParaRPr>
                    </a:p>
                  </a:txBody>
                  <a:tcPr marL="93131" marR="93131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5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 marL="93131" marR="93131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9" name="圓角矩形 78"/>
          <p:cNvSpPr/>
          <p:nvPr/>
        </p:nvSpPr>
        <p:spPr>
          <a:xfrm>
            <a:off x="6618705" y="5147108"/>
            <a:ext cx="2305050" cy="131286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grpSp>
        <p:nvGrpSpPr>
          <p:cNvPr id="16466" name="群組 4"/>
          <p:cNvGrpSpPr>
            <a:grpSpLocks/>
          </p:cNvGrpSpPr>
          <p:nvPr/>
        </p:nvGrpSpPr>
        <p:grpSpPr bwMode="auto">
          <a:xfrm>
            <a:off x="2246758" y="4665300"/>
            <a:ext cx="5572125" cy="469900"/>
            <a:chOff x="7136903" y="4824413"/>
            <a:chExt cx="5572001" cy="469073"/>
          </a:xfrm>
        </p:grpSpPr>
        <p:sp>
          <p:nvSpPr>
            <p:cNvPr id="81" name="圓角矩形圖說文字 80"/>
            <p:cNvSpPr/>
            <p:nvPr/>
          </p:nvSpPr>
          <p:spPr>
            <a:xfrm>
              <a:off x="7163890" y="4824413"/>
              <a:ext cx="5545014" cy="451642"/>
            </a:xfrm>
            <a:prstGeom prst="wedgeRoundRectCallout">
              <a:avLst>
                <a:gd name="adj1" fmla="val -21276"/>
                <a:gd name="adj2" fmla="val 96358"/>
                <a:gd name="adj3" fmla="val 16667"/>
              </a:avLst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TW" altLang="en-US"/>
            </a:p>
          </p:txBody>
        </p:sp>
        <p:sp>
          <p:nvSpPr>
            <p:cNvPr id="16470" name="文字方塊 54"/>
            <p:cNvSpPr txBox="1">
              <a:spLocks noChangeArrowheads="1"/>
            </p:cNvSpPr>
            <p:nvPr/>
          </p:nvSpPr>
          <p:spPr bwMode="auto">
            <a:xfrm>
              <a:off x="7136903" y="4832337"/>
              <a:ext cx="5572001" cy="461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r>
                <a:rPr lang="zh-TW" altLang="en-US" sz="1200" b="1" dirty="0">
                  <a:latin typeface="微軟正黑體" panose="020B0604030504040204" pitchFamily="34" charset="-120"/>
                  <a:ea typeface="微軟正黑體" panose="020B0604030504040204" pitchFamily="34" charset="-120"/>
                  <a:cs typeface="全字庫正楷體" panose="03000500000000000000" pitchFamily="66" charset="-120"/>
                </a:rPr>
                <a:t>預期效益除</a:t>
              </a:r>
              <a:r>
                <a:rPr lang="en-US" altLang="zh-TW" sz="1200" b="1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全字庫正楷體" panose="03000500000000000000" pitchFamily="66" charset="-120"/>
                </a:rPr>
                <a:t>LT</a:t>
              </a:r>
              <a:r>
                <a:rPr lang="zh-TW" altLang="en-US" sz="1200" b="1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全字庫正楷體" panose="03000500000000000000" pitchFamily="66" charset="-120"/>
                </a:rPr>
                <a:t>、</a:t>
              </a:r>
              <a:r>
                <a:rPr lang="en-US" altLang="zh-TW" sz="1200" b="1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全字庫正楷體" panose="03000500000000000000" pitchFamily="66" charset="-120"/>
                </a:rPr>
                <a:t>OEE</a:t>
              </a:r>
              <a:r>
                <a:rPr lang="zh-TW" altLang="en-US" sz="1200" b="1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全字庫正楷體" panose="03000500000000000000" pitchFamily="66" charset="-120"/>
                </a:rPr>
                <a:t>、</a:t>
              </a:r>
              <a:r>
                <a:rPr lang="en-US" altLang="zh-TW" sz="1200" b="1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全字庫正楷體" panose="03000500000000000000" pitchFamily="66" charset="-120"/>
                </a:rPr>
                <a:t>ROI</a:t>
              </a:r>
              <a:r>
                <a:rPr lang="zh-TW" altLang="en-US" sz="1200" b="1" dirty="0">
                  <a:latin typeface="微軟正黑體" panose="020B0604030504040204" pitchFamily="34" charset="-120"/>
                  <a:ea typeface="微軟正黑體" panose="020B0604030504040204" pitchFamily="34" charset="-120"/>
                  <a:cs typeface="全字庫正楷體" panose="03000500000000000000" pitchFamily="66" charset="-120"/>
                </a:rPr>
                <a:t>為必要項目外，須包含前頁面臨問題之前後數據比對，如欲改善良率，則請加入良率改善前後之數值</a:t>
              </a:r>
            </a:p>
          </p:txBody>
        </p:sp>
      </p:grp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90D6ADB6-7849-B373-36F4-4F101D0985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xfrm>
            <a:off x="7010400" y="6492875"/>
            <a:ext cx="2133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C218061-A5E7-401F-B47A-D546F4006FB9}" type="slidenum">
              <a:rPr lang="zh-TW" altLang="en-US" sz="1000" smtClean="0">
                <a:sym typeface="Times New Roman" panose="02020603050405020304" pitchFamily="18" charset="0"/>
              </a:rPr>
              <a:pPr>
                <a:spcBef>
                  <a:spcPct val="0"/>
                </a:spcBef>
                <a:buFontTx/>
                <a:buNone/>
              </a:pPr>
              <a:t>10</a:t>
            </a:fld>
            <a:endParaRPr lang="zh-TW" altLang="en-US" sz="1000" dirty="0">
              <a:sym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>
                <a:sym typeface="Times New Roman" panose="02020603050405020304" pitchFamily="18" charset="0"/>
              </a:rPr>
              <a:t>本次執行進度說明</a:t>
            </a:r>
          </a:p>
        </p:txBody>
      </p:sp>
      <p:sp>
        <p:nvSpPr>
          <p:cNvPr id="17411" name="內容版面配置區 2"/>
          <p:cNvSpPr>
            <a:spLocks noGrp="1"/>
          </p:cNvSpPr>
          <p:nvPr>
            <p:ph idx="1"/>
          </p:nvPr>
        </p:nvSpPr>
        <p:spPr>
          <a:xfrm>
            <a:off x="250825" y="792163"/>
            <a:ext cx="8423275" cy="539750"/>
          </a:xfrm>
        </p:spPr>
        <p:txBody>
          <a:bodyPr/>
          <a:lstStyle/>
          <a:p>
            <a:pPr eaLnBrk="1" hangingPunct="1"/>
            <a:r>
              <a:rPr lang="zh-TW" altLang="en-US">
                <a:sym typeface="Times New Roman" panose="02020603050405020304" pitchFamily="18" charset="0"/>
              </a:rPr>
              <a:t>執行時程架構</a:t>
            </a:r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F8B9AD67-B3C5-100F-16F7-7242E8CB75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xfrm>
            <a:off x="7010400" y="6492875"/>
            <a:ext cx="2133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C218061-A5E7-401F-B47A-D546F4006FB9}" type="slidenum">
              <a:rPr lang="zh-TW" altLang="en-US" sz="1000" smtClean="0">
                <a:sym typeface="Times New Roman" panose="02020603050405020304" pitchFamily="18" charset="0"/>
              </a:rPr>
              <a:pPr>
                <a:spcBef>
                  <a:spcPct val="0"/>
                </a:spcBef>
                <a:buFontTx/>
                <a:buNone/>
              </a:pPr>
              <a:t>11</a:t>
            </a:fld>
            <a:endParaRPr lang="zh-TW" altLang="en-US" sz="1000" dirty="0">
              <a:sym typeface="Times New Roman" panose="02020603050405020304" pitchFamily="18" charset="0"/>
            </a:endParaRPr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FE970DDB-99D3-4C05-AE78-A1F290FC0D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6934" y="1331913"/>
            <a:ext cx="5811055" cy="5464524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>
                <a:sym typeface="Times New Roman" panose="02020603050405020304" pitchFamily="18" charset="0"/>
              </a:rPr>
              <a:t>本次執行進度說明</a:t>
            </a:r>
          </a:p>
        </p:txBody>
      </p:sp>
      <p:sp>
        <p:nvSpPr>
          <p:cNvPr id="19459" name="內容版面配置區 2"/>
          <p:cNvSpPr>
            <a:spLocks noGrp="1"/>
          </p:cNvSpPr>
          <p:nvPr>
            <p:ph idx="1"/>
          </p:nvPr>
        </p:nvSpPr>
        <p:spPr>
          <a:xfrm>
            <a:off x="250825" y="792163"/>
            <a:ext cx="8423275" cy="539750"/>
          </a:xfrm>
        </p:spPr>
        <p:txBody>
          <a:bodyPr/>
          <a:lstStyle/>
          <a:p>
            <a:pPr eaLnBrk="1" hangingPunct="1"/>
            <a:r>
              <a:rPr lang="zh-TW" altLang="en-US">
                <a:sym typeface="Times New Roman" panose="02020603050405020304" pitchFamily="18" charset="0"/>
              </a:rPr>
              <a:t>查核點達成情形</a:t>
            </a:r>
            <a:r>
              <a:rPr lang="en-US" altLang="zh-TW">
                <a:sym typeface="Times New Roman" panose="02020603050405020304" pitchFamily="18" charset="0"/>
              </a:rPr>
              <a:t>(</a:t>
            </a:r>
            <a:r>
              <a:rPr lang="zh-TW" altLang="en-US">
                <a:sym typeface="Times New Roman" panose="02020603050405020304" pitchFamily="18" charset="0"/>
              </a:rPr>
              <a:t>本次查證期程</a:t>
            </a:r>
            <a:r>
              <a:rPr lang="en-US" altLang="zh-TW">
                <a:sym typeface="Times New Roman" panose="02020603050405020304" pitchFamily="18" charset="0"/>
              </a:rPr>
              <a:t>)</a:t>
            </a:r>
            <a:endParaRPr lang="zh-TW" altLang="en-US">
              <a:sym typeface="Times New Roman" panose="02020603050405020304" pitchFamily="18" charset="0"/>
            </a:endParaRPr>
          </a:p>
        </p:txBody>
      </p:sp>
      <p:graphicFrame>
        <p:nvGraphicFramePr>
          <p:cNvPr id="5" name="內容版面配置區 7"/>
          <p:cNvGraphicFramePr>
            <a:graphicFrameLocks/>
          </p:cNvGraphicFramePr>
          <p:nvPr/>
        </p:nvGraphicFramePr>
        <p:xfrm>
          <a:off x="285720" y="1331912"/>
          <a:ext cx="8606761" cy="48854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5817">
                  <a:extLst>
                    <a:ext uri="{9D8B030D-6E8A-4147-A177-3AD203B41FA5}">
                      <a16:colId xmlns:a16="http://schemas.microsoft.com/office/drawing/2014/main" val="2141423955"/>
                    </a:ext>
                  </a:extLst>
                </a:gridCol>
                <a:gridCol w="1185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68173">
                  <a:extLst>
                    <a:ext uri="{9D8B030D-6E8A-4147-A177-3AD203B41FA5}">
                      <a16:colId xmlns:a16="http://schemas.microsoft.com/office/drawing/2014/main" val="2804011363"/>
                    </a:ext>
                  </a:extLst>
                </a:gridCol>
                <a:gridCol w="1614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417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1095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13272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TW" alt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分項計畫</a:t>
                      </a:r>
                    </a:p>
                  </a:txBody>
                  <a:tcPr marL="8709" marR="8709" marT="870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TW" alt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工作項目</a:t>
                      </a:r>
                    </a:p>
                  </a:txBody>
                  <a:tcPr marL="8709" marR="8709" marT="870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TW" alt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預定完成時間</a:t>
                      </a:r>
                    </a:p>
                  </a:txBody>
                  <a:tcPr marL="8709" marR="8709" marT="870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TW" alt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查核點內容</a:t>
                      </a:r>
                    </a:p>
                  </a:txBody>
                  <a:tcPr marL="8709" marR="8709" marT="870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TW" alt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達成進度</a:t>
                      </a:r>
                      <a:r>
                        <a:rPr lang="en-US" altLang="zh-TW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%</a:t>
                      </a:r>
                    </a:p>
                  </a:txBody>
                  <a:tcPr marL="8709" marR="8709" marT="870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TW" alt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實際達成情形</a:t>
                      </a:r>
                      <a:endParaRPr lang="en-US" altLang="zh-TW" sz="1800" b="0" i="0" u="none" strike="noStrike" kern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66"/>
                        </a:solidFill>
                        <a:latin typeface="Times New Roman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  <a:p>
                      <a:pPr marL="0" algn="ctr" defTabSz="914400" rtl="0" eaLnBrk="1" fontAlgn="ctr" latinLnBrk="0" hangingPunct="1"/>
                      <a:r>
                        <a:rPr lang="en-US" altLang="zh-TW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(</a:t>
                      </a:r>
                      <a:r>
                        <a:rPr lang="zh-TW" alt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簡要敘述</a:t>
                      </a:r>
                      <a:r>
                        <a:rPr lang="en-US" altLang="zh-TW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)</a:t>
                      </a:r>
                      <a:endParaRPr lang="zh-TW" altLang="en-US" sz="1800" b="0" i="0" u="none" strike="noStrike" kern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66"/>
                        </a:solidFill>
                        <a:latin typeface="Times New Roman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 marL="8709" marR="8709" marT="870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72185">
                <a:tc>
                  <a:txBody>
                    <a:bodyPr/>
                    <a:lstStyle/>
                    <a:p>
                      <a:r>
                        <a:rPr lang="en-US" altLang="zh-TW" dirty="0">
                          <a:ln>
                            <a:solidFill>
                              <a:schemeClr val="tx1"/>
                            </a:solidFill>
                          </a:ln>
                          <a:latin typeface="Times New Roman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A.XX</a:t>
                      </a:r>
                      <a:r>
                        <a:rPr lang="zh-TW" altLang="en-US" dirty="0">
                          <a:ln>
                            <a:solidFill>
                              <a:schemeClr val="tx1"/>
                            </a:solidFill>
                          </a:ln>
                          <a:latin typeface="Times New Roman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分項計畫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dirty="0">
                          <a:ln>
                            <a:solidFill>
                              <a:schemeClr val="tx1"/>
                            </a:solidFill>
                          </a:ln>
                          <a:latin typeface="Times New Roman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1.XX</a:t>
                      </a:r>
                      <a:r>
                        <a:rPr lang="zh-TW" altLang="en-US" dirty="0">
                          <a:ln>
                            <a:solidFill>
                              <a:schemeClr val="tx1"/>
                            </a:solidFill>
                          </a:ln>
                          <a:latin typeface="Times New Roman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工作項目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dirty="0">
                          <a:ln>
                            <a:solidFill>
                              <a:schemeClr val="tx1"/>
                            </a:solidFill>
                          </a:ln>
                          <a:latin typeface="Times New Roman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A1.XXX</a:t>
                      </a:r>
                    </a:p>
                    <a:p>
                      <a:r>
                        <a:rPr lang="en-US" altLang="zh-TW" dirty="0">
                          <a:ln>
                            <a:solidFill>
                              <a:schemeClr val="tx1"/>
                            </a:solidFill>
                          </a:ln>
                          <a:latin typeface="Times New Roman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A2.XXX</a:t>
                      </a:r>
                    </a:p>
                    <a:p>
                      <a:r>
                        <a:rPr lang="en-US" altLang="zh-TW" dirty="0">
                          <a:ln>
                            <a:solidFill>
                              <a:schemeClr val="tx1"/>
                            </a:solidFill>
                          </a:ln>
                          <a:latin typeface="Times New Roman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A3.XXX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9461" name="投影片編號版面配置區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10CEFB7-3632-42BC-B1D8-F3D3C56B3E3F}" type="slidenum">
              <a:rPr lang="zh-TW" altLang="en-US" sz="1000" smtClean="0">
                <a:sym typeface="Times New Roman" panose="02020603050405020304" pitchFamily="18" charset="0"/>
              </a:rPr>
              <a:pPr>
                <a:spcBef>
                  <a:spcPct val="0"/>
                </a:spcBef>
                <a:buFontTx/>
                <a:buNone/>
              </a:pPr>
              <a:t>12</a:t>
            </a:fld>
            <a:endParaRPr lang="zh-TW" altLang="en-US" sz="1000">
              <a:sym typeface="Times New Roman" panose="02020603050405020304" pitchFamily="18" charset="0"/>
            </a:endParaRPr>
          </a:p>
        </p:txBody>
      </p:sp>
      <p:sp>
        <p:nvSpPr>
          <p:cNvPr id="19462" name="文字方塊 1"/>
          <p:cNvSpPr txBox="1">
            <a:spLocks noChangeArrowheads="1"/>
          </p:cNvSpPr>
          <p:nvPr/>
        </p:nvSpPr>
        <p:spPr bwMode="auto">
          <a:xfrm>
            <a:off x="447675" y="3005138"/>
            <a:ext cx="8248650" cy="646112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TW" altLang="en-US" sz="1800" dirty="0">
                <a:latin typeface="標楷體" panose="03000509000000000000" pitchFamily="65" charset="-120"/>
              </a:rPr>
              <a:t>請將各工作項目以條列式方式呈現，</a:t>
            </a:r>
            <a:r>
              <a:rPr lang="zh-TW" altLang="en-US" sz="1800" b="1" dirty="0">
                <a:solidFill>
                  <a:srgbClr val="FF0000"/>
                </a:solidFill>
                <a:latin typeface="標楷體" panose="03000509000000000000" pitchFamily="65" charset="-120"/>
              </a:rPr>
              <a:t>一頁一工作項目</a:t>
            </a:r>
            <a:r>
              <a:rPr lang="zh-TW" altLang="en-US" sz="1800" dirty="0">
                <a:latin typeface="標楷體" panose="03000509000000000000" pitchFamily="65" charset="-120"/>
              </a:rPr>
              <a:t>，並於下頁說明該工作項目執行之內容重點說明。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>
                <a:sym typeface="Times New Roman" panose="02020603050405020304" pitchFamily="18" charset="0"/>
              </a:rPr>
              <a:t>本次執行進度說明</a:t>
            </a:r>
          </a:p>
        </p:txBody>
      </p:sp>
      <p:sp>
        <p:nvSpPr>
          <p:cNvPr id="11267" name="內容版面配置區 2"/>
          <p:cNvSpPr>
            <a:spLocks noGrp="1"/>
          </p:cNvSpPr>
          <p:nvPr>
            <p:ph idx="1"/>
          </p:nvPr>
        </p:nvSpPr>
        <p:spPr>
          <a:xfrm>
            <a:off x="457200" y="928688"/>
            <a:ext cx="8229600" cy="5500687"/>
          </a:xfrm>
        </p:spPr>
        <p:txBody>
          <a:bodyPr/>
          <a:lstStyle/>
          <a:p>
            <a:pPr>
              <a:defRPr/>
            </a:pPr>
            <a:r>
              <a:rPr lang="zh-TW" altLang="en-US" b="0" dirty="0">
                <a:solidFill>
                  <a:schemeClr val="bg1">
                    <a:lumMod val="50000"/>
                  </a:schemeClr>
                </a:solidFill>
                <a:sym typeface="Times New Roman" panose="02020603050405020304" pitchFamily="18" charset="0"/>
              </a:rPr>
              <a:t>請針對每項工作項目查核點實際達成情形說明，若有相關佐證資料應提供備查</a:t>
            </a:r>
            <a:endParaRPr lang="zh-TW" altLang="en-US" dirty="0">
              <a:sym typeface="Times New Roman" panose="02020603050405020304" pitchFamily="18" charset="0"/>
            </a:endParaRPr>
          </a:p>
        </p:txBody>
      </p:sp>
      <p:sp>
        <p:nvSpPr>
          <p:cNvPr id="21508" name="投影片編號版面配置區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5B51FAA-929A-40C0-A11D-C39E1153C38C}" type="slidenum">
              <a:rPr lang="zh-TW" altLang="en-US" sz="1000" smtClean="0">
                <a:sym typeface="Times New Roman" panose="02020603050405020304" pitchFamily="18" charset="0"/>
              </a:rPr>
              <a:pPr>
                <a:spcBef>
                  <a:spcPct val="0"/>
                </a:spcBef>
                <a:buFontTx/>
                <a:buNone/>
              </a:pPr>
              <a:t>13</a:t>
            </a:fld>
            <a:endParaRPr lang="zh-TW" altLang="en-US" sz="1000">
              <a:sym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>
                <a:sym typeface="Times New Roman" panose="02020603050405020304" pitchFamily="18" charset="0"/>
              </a:rPr>
              <a:t>資訊安全防護規劃</a:t>
            </a:r>
          </a:p>
        </p:txBody>
      </p:sp>
      <p:sp>
        <p:nvSpPr>
          <p:cNvPr id="22531" name="內容版面配置區 2"/>
          <p:cNvSpPr>
            <a:spLocks noGrp="1"/>
          </p:cNvSpPr>
          <p:nvPr>
            <p:ph idx="1"/>
          </p:nvPr>
        </p:nvSpPr>
        <p:spPr>
          <a:xfrm>
            <a:off x="250825" y="792163"/>
            <a:ext cx="8423275" cy="539750"/>
          </a:xfrm>
        </p:spPr>
        <p:txBody>
          <a:bodyPr/>
          <a:lstStyle/>
          <a:p>
            <a:pPr eaLnBrk="1" hangingPunct="1"/>
            <a:r>
              <a:rPr lang="zh-TW" altLang="zh-TW" dirty="0">
                <a:sym typeface="Times New Roman" panose="02020603050405020304" pitchFamily="18" charset="0"/>
              </a:rPr>
              <a:t>個案資安現況盤點、架構與防護調整方案規劃</a:t>
            </a:r>
            <a:endParaRPr lang="zh-TW" altLang="en-US" dirty="0">
              <a:sym typeface="Times New Roman" panose="02020603050405020304" pitchFamily="18" charset="0"/>
            </a:endParaRPr>
          </a:p>
        </p:txBody>
      </p:sp>
      <p:sp>
        <p:nvSpPr>
          <p:cNvPr id="22532" name="投影片編號版面配置區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4DB5ECF-7119-4475-937A-620963191160}" type="slidenum">
              <a:rPr lang="zh-TW" altLang="en-US" sz="1000" smtClean="0">
                <a:sym typeface="Times New Roman" panose="02020603050405020304" pitchFamily="18" charset="0"/>
              </a:rPr>
              <a:pPr>
                <a:spcBef>
                  <a:spcPct val="0"/>
                </a:spcBef>
                <a:buFontTx/>
                <a:buNone/>
              </a:pPr>
              <a:t>14</a:t>
            </a:fld>
            <a:endParaRPr lang="zh-TW" altLang="en-US" sz="1000">
              <a:sym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標題 1"/>
          <p:cNvSpPr>
            <a:spLocks noGrp="1"/>
          </p:cNvSpPr>
          <p:nvPr>
            <p:ph type="title"/>
          </p:nvPr>
        </p:nvSpPr>
        <p:spPr>
          <a:xfrm>
            <a:off x="529034" y="284687"/>
            <a:ext cx="8229600" cy="725488"/>
          </a:xfrm>
        </p:spPr>
        <p:txBody>
          <a:bodyPr>
            <a:normAutofit fontScale="90000"/>
          </a:bodyPr>
          <a:lstStyle/>
          <a:p>
            <a:r>
              <a:rPr lang="en-US" altLang="zh-TW" dirty="0">
                <a:sym typeface="Times New Roman" panose="02020603050405020304" pitchFamily="18" charset="0"/>
              </a:rPr>
              <a:t>SI</a:t>
            </a:r>
            <a:r>
              <a:rPr lang="zh-TW" altLang="en-US" dirty="0">
                <a:sym typeface="Times New Roman" panose="02020603050405020304" pitchFamily="18" charset="0"/>
              </a:rPr>
              <a:t>實施顧問服務之作法與</a:t>
            </a:r>
            <a:br>
              <a:rPr lang="en-US" altLang="zh-TW" dirty="0">
                <a:sym typeface="Times New Roman" panose="02020603050405020304" pitchFamily="18" charset="0"/>
              </a:rPr>
            </a:br>
            <a:r>
              <a:rPr lang="zh-TW" altLang="en-US" dirty="0">
                <a:sym typeface="Times New Roman" panose="02020603050405020304" pitchFamily="18" charset="0"/>
              </a:rPr>
              <a:t>概念驗證 </a:t>
            </a:r>
            <a:r>
              <a:rPr lang="en-US" altLang="zh-TW" dirty="0">
                <a:sym typeface="Times New Roman" panose="02020603050405020304" pitchFamily="18" charset="0"/>
              </a:rPr>
              <a:t>(POC)</a:t>
            </a:r>
            <a:r>
              <a:rPr lang="zh-TW" altLang="en-US" dirty="0">
                <a:sym typeface="Times New Roman" panose="02020603050405020304" pitchFamily="18" charset="0"/>
              </a:rPr>
              <a:t>之成果</a:t>
            </a:r>
          </a:p>
        </p:txBody>
      </p:sp>
      <p:sp>
        <p:nvSpPr>
          <p:cNvPr id="24579" name="投影片編號版面配置區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1225109-EE2C-4E2E-93C1-2BDE195C27C9}" type="slidenum">
              <a:rPr lang="zh-TW" altLang="en-US" sz="1000" smtClean="0">
                <a:sym typeface="Times New Roman" panose="02020603050405020304" pitchFamily="18" charset="0"/>
              </a:rPr>
              <a:pPr>
                <a:spcBef>
                  <a:spcPct val="0"/>
                </a:spcBef>
                <a:buFontTx/>
                <a:buNone/>
              </a:pPr>
              <a:t>15</a:t>
            </a:fld>
            <a:endParaRPr lang="zh-TW" altLang="en-US" sz="1000">
              <a:sym typeface="Times New Roman" panose="02020603050405020304" pitchFamily="18" charset="0"/>
            </a:endParaRPr>
          </a:p>
        </p:txBody>
      </p:sp>
      <p:sp>
        <p:nvSpPr>
          <p:cNvPr id="7" name="內容版面配置區 2"/>
          <p:cNvSpPr>
            <a:spLocks noGrp="1"/>
          </p:cNvSpPr>
          <p:nvPr>
            <p:ph idx="1"/>
          </p:nvPr>
        </p:nvSpPr>
        <p:spPr>
          <a:xfrm>
            <a:off x="335359" y="1268760"/>
            <a:ext cx="8423275" cy="720080"/>
          </a:xfrm>
        </p:spPr>
        <p:txBody>
          <a:bodyPr>
            <a:noAutofit/>
          </a:bodyPr>
          <a:lstStyle/>
          <a:p>
            <a:pPr eaLnBrk="1" hangingPunct="1"/>
            <a:r>
              <a:rPr lang="en-US" altLang="zh-TW" sz="2000" dirty="0">
                <a:sym typeface="Times New Roman" panose="02020603050405020304" pitchFamily="18" charset="0"/>
              </a:rPr>
              <a:t>SI</a:t>
            </a:r>
            <a:r>
              <a:rPr lang="zh-TW" altLang="en-US" sz="2000" dirty="0">
                <a:sym typeface="Times New Roman" panose="02020603050405020304" pitchFamily="18" charset="0"/>
              </a:rPr>
              <a:t>實施顧問服務之作法</a:t>
            </a:r>
            <a:r>
              <a:rPr lang="en-US" altLang="zh-TW" sz="2000" dirty="0">
                <a:solidFill>
                  <a:srgbClr val="FF0000"/>
                </a:solidFill>
                <a:sym typeface="Times New Roman" panose="02020603050405020304" pitchFamily="18" charset="0"/>
              </a:rPr>
              <a:t>(</a:t>
            </a:r>
            <a:r>
              <a:rPr lang="zh-TW" altLang="en-US" sz="2000" dirty="0">
                <a:solidFill>
                  <a:srgbClr val="FF0000"/>
                </a:solidFill>
                <a:sym typeface="Times New Roman" panose="02020603050405020304" pitchFamily="18" charset="0"/>
              </a:rPr>
              <a:t>須包含規劃</a:t>
            </a:r>
            <a:r>
              <a:rPr lang="en-US" altLang="zh-TW" sz="2000" dirty="0">
                <a:solidFill>
                  <a:srgbClr val="FF0000"/>
                </a:solidFill>
                <a:sym typeface="Times New Roman" panose="02020603050405020304" pitchFamily="18" charset="0"/>
              </a:rPr>
              <a:t>CRM/SCM/</a:t>
            </a:r>
            <a:r>
              <a:rPr lang="zh-TW" altLang="en-US" sz="2000" dirty="0">
                <a:solidFill>
                  <a:srgbClr val="FF0000"/>
                </a:solidFill>
                <a:sym typeface="Times New Roman" panose="02020603050405020304" pitchFamily="18" charset="0"/>
              </a:rPr>
              <a:t>現場管理系統與解決方案之結合與運作等</a:t>
            </a:r>
            <a:r>
              <a:rPr lang="en-US" altLang="zh-TW" sz="2000" dirty="0">
                <a:solidFill>
                  <a:srgbClr val="FF0000"/>
                </a:solidFill>
                <a:sym typeface="Times New Roman" panose="02020603050405020304" pitchFamily="18" charset="0"/>
              </a:rPr>
              <a:t>)</a:t>
            </a:r>
            <a:endParaRPr lang="zh-TW" altLang="en-US" sz="2000" dirty="0">
              <a:solidFill>
                <a:srgbClr val="FF0000"/>
              </a:solidFill>
              <a:sym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標題 1"/>
          <p:cNvSpPr>
            <a:spLocks noGrp="1"/>
          </p:cNvSpPr>
          <p:nvPr>
            <p:ph type="title"/>
          </p:nvPr>
        </p:nvSpPr>
        <p:spPr>
          <a:xfrm>
            <a:off x="529034" y="284687"/>
            <a:ext cx="8229600" cy="725488"/>
          </a:xfrm>
        </p:spPr>
        <p:txBody>
          <a:bodyPr>
            <a:normAutofit fontScale="90000"/>
          </a:bodyPr>
          <a:lstStyle/>
          <a:p>
            <a:r>
              <a:rPr lang="en-US" altLang="zh-TW" dirty="0">
                <a:sym typeface="Times New Roman" panose="02020603050405020304" pitchFamily="18" charset="0"/>
              </a:rPr>
              <a:t>SI</a:t>
            </a:r>
            <a:r>
              <a:rPr lang="zh-TW" altLang="en-US" dirty="0">
                <a:sym typeface="Times New Roman" panose="02020603050405020304" pitchFamily="18" charset="0"/>
              </a:rPr>
              <a:t>實施顧問服務之作法與</a:t>
            </a:r>
            <a:br>
              <a:rPr lang="en-US" altLang="zh-TW" dirty="0">
                <a:sym typeface="Times New Roman" panose="02020603050405020304" pitchFamily="18" charset="0"/>
              </a:rPr>
            </a:br>
            <a:r>
              <a:rPr lang="zh-TW" altLang="en-US" dirty="0">
                <a:sym typeface="Times New Roman" panose="02020603050405020304" pitchFamily="18" charset="0"/>
              </a:rPr>
              <a:t>概念驗證 </a:t>
            </a:r>
            <a:r>
              <a:rPr lang="en-US" altLang="zh-TW" dirty="0">
                <a:sym typeface="Times New Roman" panose="02020603050405020304" pitchFamily="18" charset="0"/>
              </a:rPr>
              <a:t>(POC)</a:t>
            </a:r>
            <a:r>
              <a:rPr lang="zh-TW" altLang="en-US" dirty="0">
                <a:sym typeface="Times New Roman" panose="02020603050405020304" pitchFamily="18" charset="0"/>
              </a:rPr>
              <a:t>之成果</a:t>
            </a:r>
          </a:p>
        </p:txBody>
      </p:sp>
      <p:sp>
        <p:nvSpPr>
          <p:cNvPr id="24579" name="投影片編號版面配置區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1225109-EE2C-4E2E-93C1-2BDE195C27C9}" type="slidenum">
              <a:rPr lang="zh-TW" altLang="en-US" sz="1000" smtClean="0">
                <a:sym typeface="Times New Roman" panose="02020603050405020304" pitchFamily="18" charset="0"/>
              </a:rPr>
              <a:pPr>
                <a:spcBef>
                  <a:spcPct val="0"/>
                </a:spcBef>
                <a:buFontTx/>
                <a:buNone/>
              </a:pPr>
              <a:t>16</a:t>
            </a:fld>
            <a:endParaRPr lang="zh-TW" altLang="en-US" sz="1000">
              <a:sym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9386962"/>
              </p:ext>
            </p:extLst>
          </p:nvPr>
        </p:nvGraphicFramePr>
        <p:xfrm>
          <a:off x="1187624" y="1988840"/>
          <a:ext cx="7056437" cy="3568704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1808229">
                  <a:extLst>
                    <a:ext uri="{9D8B030D-6E8A-4147-A177-3AD203B41FA5}">
                      <a16:colId xmlns:a16="http://schemas.microsoft.com/office/drawing/2014/main" val="2971697417"/>
                    </a:ext>
                  </a:extLst>
                </a:gridCol>
                <a:gridCol w="5248208">
                  <a:extLst>
                    <a:ext uri="{9D8B030D-6E8A-4147-A177-3AD203B41FA5}">
                      <a16:colId xmlns:a16="http://schemas.microsoft.com/office/drawing/2014/main" val="2469130908"/>
                    </a:ext>
                  </a:extLst>
                </a:gridCol>
              </a:tblGrid>
              <a:tr h="446088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800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項目</a:t>
                      </a:r>
                    </a:p>
                  </a:txBody>
                  <a:tcPr marL="91436" marR="91436" marT="45724" marB="4572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800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內容</a:t>
                      </a:r>
                    </a:p>
                  </a:txBody>
                  <a:tcPr marL="91436" marR="91436" marT="45724" marB="45724" anchor="ctr"/>
                </a:tc>
                <a:extLst>
                  <a:ext uri="{0D108BD9-81ED-4DB2-BD59-A6C34878D82A}">
                    <a16:rowId xmlns:a16="http://schemas.microsoft.com/office/drawing/2014/main" val="4100712952"/>
                  </a:ext>
                </a:extLst>
              </a:tr>
              <a:tr h="446088">
                <a:tc>
                  <a:txBody>
                    <a:bodyPr/>
                    <a:lstStyle/>
                    <a:p>
                      <a:r>
                        <a:rPr lang="zh-TW" altLang="en-US" sz="1800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驗證期程</a:t>
                      </a:r>
                    </a:p>
                  </a:txBody>
                  <a:tcPr marL="91436" marR="91436" marT="45724" marB="45724" anchor="ctr"/>
                </a:tc>
                <a:tc>
                  <a:txBody>
                    <a:bodyPr/>
                    <a:lstStyle/>
                    <a:p>
                      <a:r>
                        <a:rPr lang="en-US" altLang="zh-TW" sz="18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XXX.XX.XX~XXX.XX.XX</a:t>
                      </a:r>
                      <a:endParaRPr lang="zh-TW" altLang="en-US" sz="1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91436" marR="91436" marT="45724" marB="45724" anchor="ctr"/>
                </a:tc>
                <a:extLst>
                  <a:ext uri="{0D108BD9-81ED-4DB2-BD59-A6C34878D82A}">
                    <a16:rowId xmlns:a16="http://schemas.microsoft.com/office/drawing/2014/main" val="628097770"/>
                  </a:ext>
                </a:extLst>
              </a:tr>
              <a:tr h="446088">
                <a:tc>
                  <a:txBody>
                    <a:bodyPr/>
                    <a:lstStyle/>
                    <a:p>
                      <a:r>
                        <a:rPr lang="zh-TW" altLang="en-US" sz="1800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驗證範圍</a:t>
                      </a:r>
                    </a:p>
                  </a:txBody>
                  <a:tcPr marL="91436" marR="91436" marT="45724" marB="45724" anchor="ctr"/>
                </a:tc>
                <a:tc>
                  <a:txBody>
                    <a:bodyPr/>
                    <a:lstStyle/>
                    <a:p>
                      <a:r>
                        <a:rPr lang="en-US" altLang="zh-TW" sz="1800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OO</a:t>
                      </a:r>
                      <a:r>
                        <a:rPr lang="zh-TW" altLang="en-US" sz="1800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廠</a:t>
                      </a:r>
                      <a:r>
                        <a:rPr lang="en-US" altLang="zh-TW" sz="1800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OO</a:t>
                      </a:r>
                      <a:r>
                        <a:rPr lang="zh-TW" altLang="en-US" sz="1800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產線</a:t>
                      </a:r>
                    </a:p>
                  </a:txBody>
                  <a:tcPr marL="91436" marR="91436" marT="45724" marB="45724" anchor="ctr"/>
                </a:tc>
                <a:extLst>
                  <a:ext uri="{0D108BD9-81ED-4DB2-BD59-A6C34878D82A}">
                    <a16:rowId xmlns:a16="http://schemas.microsoft.com/office/drawing/2014/main" val="1936728744"/>
                  </a:ext>
                </a:extLst>
              </a:tr>
              <a:tr h="446088">
                <a:tc>
                  <a:txBody>
                    <a:bodyPr/>
                    <a:lstStyle/>
                    <a:p>
                      <a:r>
                        <a:rPr lang="zh-TW" altLang="en-US" sz="1800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驗證機台</a:t>
                      </a:r>
                    </a:p>
                  </a:txBody>
                  <a:tcPr marL="91436" marR="91436" marT="45724" marB="45724" anchor="ctr"/>
                </a:tc>
                <a:tc>
                  <a:txBody>
                    <a:bodyPr/>
                    <a:lstStyle/>
                    <a:p>
                      <a:r>
                        <a:rPr lang="en-US" altLang="zh-TW" sz="1800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OO</a:t>
                      </a:r>
                      <a:r>
                        <a:rPr lang="zh-TW" altLang="en-US" sz="1800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機台*</a:t>
                      </a:r>
                      <a:r>
                        <a:rPr lang="en-US" altLang="zh-TW" sz="1800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zh-TW" altLang="en-US" sz="1800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lang="en-US" altLang="zh-TW" sz="1800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OO</a:t>
                      </a:r>
                      <a:r>
                        <a:rPr lang="zh-TW" altLang="en-US" sz="1800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設備*</a:t>
                      </a:r>
                      <a:r>
                        <a:rPr lang="en-US" altLang="zh-TW" sz="1800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2</a:t>
                      </a:r>
                      <a:endParaRPr lang="zh-TW" altLang="en-US" sz="1800" dirty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91436" marR="91436" marT="45724" marB="45724" anchor="ctr"/>
                </a:tc>
                <a:extLst>
                  <a:ext uri="{0D108BD9-81ED-4DB2-BD59-A6C34878D82A}">
                    <a16:rowId xmlns:a16="http://schemas.microsoft.com/office/drawing/2014/main" val="1719715344"/>
                  </a:ext>
                </a:extLst>
              </a:tr>
              <a:tr h="446088">
                <a:tc>
                  <a:txBody>
                    <a:bodyPr/>
                    <a:lstStyle/>
                    <a:p>
                      <a:r>
                        <a:rPr lang="zh-TW" altLang="en-US" sz="1800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預期規劃效益</a:t>
                      </a:r>
                    </a:p>
                  </a:txBody>
                  <a:tcPr marL="91436" marR="91436" marT="45724" marB="45724" anchor="ctr"/>
                </a:tc>
                <a:tc>
                  <a:txBody>
                    <a:bodyPr/>
                    <a:lstStyle/>
                    <a:p>
                      <a:r>
                        <a:rPr lang="zh-TW" altLang="en-US" sz="1800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填寫計畫書內之</a:t>
                      </a:r>
                      <a:r>
                        <a:rPr lang="en-US" altLang="zh-TW" sz="1800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POC</a:t>
                      </a:r>
                      <a:r>
                        <a:rPr lang="zh-TW" altLang="en-US" sz="1800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效益，</a:t>
                      </a:r>
                      <a:r>
                        <a:rPr lang="zh-TW" altLang="en-US" sz="1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須包含可供驗證之內容</a:t>
                      </a:r>
                      <a:r>
                        <a:rPr lang="zh-TW" altLang="en-US" sz="1800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。</a:t>
                      </a:r>
                      <a:endParaRPr lang="en-US" altLang="zh-TW" sz="1800" dirty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91436" marR="91436" marT="45724" marB="45724" anchor="ctr"/>
                </a:tc>
                <a:extLst>
                  <a:ext uri="{0D108BD9-81ED-4DB2-BD59-A6C34878D82A}">
                    <a16:rowId xmlns:a16="http://schemas.microsoft.com/office/drawing/2014/main" val="2510031138"/>
                  </a:ext>
                </a:extLst>
              </a:tr>
              <a:tr h="44608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800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作法</a:t>
                      </a:r>
                    </a:p>
                  </a:txBody>
                  <a:tcPr marL="91436" marR="91436" marT="45724" marB="45724" anchor="ctr"/>
                </a:tc>
                <a:tc>
                  <a:txBody>
                    <a:bodyPr/>
                    <a:lstStyle/>
                    <a:p>
                      <a:endParaRPr lang="en-US" altLang="zh-TW" sz="1800" dirty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91436" marR="91436" marT="45724" marB="45724" anchor="ctr"/>
                </a:tc>
                <a:extLst>
                  <a:ext uri="{0D108BD9-81ED-4DB2-BD59-A6C34878D82A}">
                    <a16:rowId xmlns:a16="http://schemas.microsoft.com/office/drawing/2014/main" val="1967275515"/>
                  </a:ext>
                </a:extLst>
              </a:tr>
              <a:tr h="446088">
                <a:tc>
                  <a:txBody>
                    <a:bodyPr/>
                    <a:lstStyle/>
                    <a:p>
                      <a:r>
                        <a:rPr lang="zh-TW" altLang="en-US" sz="1800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驗證成果</a:t>
                      </a:r>
                    </a:p>
                  </a:txBody>
                  <a:tcPr marL="91436" marR="91436" marT="45724" marB="45724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800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填寫驗證結果，若有差異請說明</a:t>
                      </a:r>
                      <a:endParaRPr lang="en-US" altLang="zh-TW" sz="1800" dirty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91436" marR="91436" marT="45724" marB="45724" anchor="ctr"/>
                </a:tc>
                <a:extLst>
                  <a:ext uri="{0D108BD9-81ED-4DB2-BD59-A6C34878D82A}">
                    <a16:rowId xmlns:a16="http://schemas.microsoft.com/office/drawing/2014/main" val="949910028"/>
                  </a:ext>
                </a:extLst>
              </a:tr>
              <a:tr h="446088">
                <a:tc>
                  <a:txBody>
                    <a:bodyPr/>
                    <a:lstStyle/>
                    <a:p>
                      <a:r>
                        <a:rPr lang="zh-TW" altLang="en-US" sz="1800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佐證資料</a:t>
                      </a:r>
                    </a:p>
                  </a:txBody>
                  <a:tcPr marL="91436" marR="91436" marT="45724" marB="45724" anchor="ctr"/>
                </a:tc>
                <a:tc>
                  <a:txBody>
                    <a:bodyPr/>
                    <a:lstStyle/>
                    <a:p>
                      <a:r>
                        <a:rPr lang="zh-TW" altLang="en-US" sz="1800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可提供文件、照片或影片</a:t>
                      </a:r>
                    </a:p>
                  </a:txBody>
                  <a:tcPr marL="91436" marR="91436" marT="45724" marB="45724" anchor="ctr"/>
                </a:tc>
                <a:extLst>
                  <a:ext uri="{0D108BD9-81ED-4DB2-BD59-A6C34878D82A}">
                    <a16:rowId xmlns:a16="http://schemas.microsoft.com/office/drawing/2014/main" val="559822708"/>
                  </a:ext>
                </a:extLst>
              </a:tr>
            </a:tbl>
          </a:graphicData>
        </a:graphic>
      </p:graphicFrame>
      <p:sp>
        <p:nvSpPr>
          <p:cNvPr id="7" name="內容版面配置區 2"/>
          <p:cNvSpPr>
            <a:spLocks noGrp="1"/>
          </p:cNvSpPr>
          <p:nvPr>
            <p:ph idx="1"/>
          </p:nvPr>
        </p:nvSpPr>
        <p:spPr>
          <a:xfrm>
            <a:off x="366799" y="1149869"/>
            <a:ext cx="8423275" cy="699275"/>
          </a:xfrm>
        </p:spPr>
        <p:txBody>
          <a:bodyPr>
            <a:noAutofit/>
          </a:bodyPr>
          <a:lstStyle/>
          <a:p>
            <a:pPr eaLnBrk="1" hangingPunct="1"/>
            <a:r>
              <a:rPr lang="zh-TW" altLang="en-US" sz="2000" dirty="0">
                <a:sym typeface="Times New Roman" panose="02020603050405020304" pitchFamily="18" charset="0"/>
              </a:rPr>
              <a:t>概念驗證</a:t>
            </a:r>
            <a:r>
              <a:rPr lang="en-US" altLang="zh-TW" sz="2000" dirty="0">
                <a:sym typeface="Times New Roman" panose="02020603050405020304" pitchFamily="18" charset="0"/>
              </a:rPr>
              <a:t>(POC)</a:t>
            </a:r>
            <a:r>
              <a:rPr lang="zh-TW" altLang="en-US" sz="2000" dirty="0">
                <a:sym typeface="Times New Roman" panose="02020603050405020304" pitchFamily="18" charset="0"/>
              </a:rPr>
              <a:t>完成的時間、範圍、機台及成果</a:t>
            </a:r>
            <a:r>
              <a:rPr lang="en-US" altLang="zh-TW" sz="2000" dirty="0">
                <a:solidFill>
                  <a:srgbClr val="FF0000"/>
                </a:solidFill>
                <a:sym typeface="Times New Roman" panose="02020603050405020304" pitchFamily="18" charset="0"/>
              </a:rPr>
              <a:t>(</a:t>
            </a:r>
            <a:r>
              <a:rPr lang="zh-TW" altLang="en-US" sz="2000" dirty="0">
                <a:solidFill>
                  <a:srgbClr val="FF0000"/>
                </a:solidFill>
                <a:sym typeface="Times New Roman" panose="02020603050405020304" pitchFamily="18" charset="0"/>
              </a:rPr>
              <a:t>概念驗證成果需能佐證本計畫具可行性</a:t>
            </a:r>
            <a:r>
              <a:rPr lang="en-US" altLang="zh-TW" sz="2000" dirty="0">
                <a:solidFill>
                  <a:srgbClr val="FF0000"/>
                </a:solidFill>
                <a:sym typeface="Times New Roman" panose="02020603050405020304" pitchFamily="18" charset="0"/>
              </a:rPr>
              <a:t>)</a:t>
            </a:r>
            <a:endParaRPr lang="zh-TW" altLang="en-US" sz="2000" dirty="0">
              <a:solidFill>
                <a:srgbClr val="FF0000"/>
              </a:solidFill>
              <a:sym typeface="Times New Roman" panose="02020603050405020304" pitchFamily="18" charset="0"/>
            </a:endParaRPr>
          </a:p>
        </p:txBody>
      </p:sp>
      <p:grpSp>
        <p:nvGrpSpPr>
          <p:cNvPr id="2" name="群組 4">
            <a:extLst>
              <a:ext uri="{FF2B5EF4-FFF2-40B4-BE49-F238E27FC236}">
                <a16:creationId xmlns:a16="http://schemas.microsoft.com/office/drawing/2014/main" id="{ED9D394B-2F24-B845-BCF5-F044124FFC16}"/>
              </a:ext>
            </a:extLst>
          </p:cNvPr>
          <p:cNvGrpSpPr>
            <a:grpSpLocks/>
          </p:cNvGrpSpPr>
          <p:nvPr/>
        </p:nvGrpSpPr>
        <p:grpSpPr bwMode="auto">
          <a:xfrm>
            <a:off x="6040624" y="2492895"/>
            <a:ext cx="1339688" cy="348601"/>
            <a:chOff x="-8287035" y="5181400"/>
            <a:chExt cx="3295756" cy="555448"/>
          </a:xfrm>
          <a:solidFill>
            <a:srgbClr val="FFFF00"/>
          </a:solidFill>
        </p:grpSpPr>
        <p:sp>
          <p:nvSpPr>
            <p:cNvPr id="4" name="圓角矩形圖說文字 7">
              <a:extLst>
                <a:ext uri="{FF2B5EF4-FFF2-40B4-BE49-F238E27FC236}">
                  <a16:creationId xmlns:a16="http://schemas.microsoft.com/office/drawing/2014/main" id="{6819105C-22D5-D036-0E03-883F05DB9C4B}"/>
                </a:ext>
              </a:extLst>
            </p:cNvPr>
            <p:cNvSpPr/>
            <p:nvPr/>
          </p:nvSpPr>
          <p:spPr>
            <a:xfrm rot="10800000">
              <a:off x="-8287035" y="5181400"/>
              <a:ext cx="3295756" cy="555448"/>
            </a:xfrm>
            <a:prstGeom prst="wedgeRoundRectCallout">
              <a:avLst>
                <a:gd name="adj1" fmla="val 71792"/>
                <a:gd name="adj2" fmla="val -304"/>
                <a:gd name="adj3" fmla="val 16667"/>
              </a:avLst>
            </a:prstGeom>
            <a:grp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TW" altLang="en-US" sz="1800" b="0" i="0" u="none" strike="noStrike" kern="1200" cap="none" spc="0" normalizeH="0" baseline="0" noProof="0">
                <a:solidFill>
                  <a:srgbClr val="FF0000"/>
                </a:solidFill>
                <a:effectLst/>
                <a:uLnTx/>
                <a:uFillTx/>
                <a:latin typeface="Calibri"/>
                <a:ea typeface="新細明體" panose="02020500000000000000" pitchFamily="18" charset="-120"/>
                <a:cs typeface="+mn-cs"/>
              </a:endParaRPr>
            </a:p>
          </p:txBody>
        </p:sp>
        <p:sp>
          <p:nvSpPr>
            <p:cNvPr id="5" name="文字方塊 20">
              <a:extLst>
                <a:ext uri="{FF2B5EF4-FFF2-40B4-BE49-F238E27FC236}">
                  <a16:creationId xmlns:a16="http://schemas.microsoft.com/office/drawing/2014/main" id="{13E4F4C0-57CA-EC39-C10E-CC541D7639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8233474" y="5238442"/>
              <a:ext cx="3188634" cy="44136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TW" altLang="en-US" sz="1200" dirty="0">
                  <a:solidFill>
                    <a:srgbClr val="FF0000"/>
                  </a:solidFill>
                  <a:latin typeface="標楷體" panose="03000509000000000000" pitchFamily="65" charset="-120"/>
                  <a:ea typeface="標楷體" panose="03000509000000000000" pitchFamily="65" charset="-120"/>
                  <a:cs typeface="全字庫正楷體" pitchFamily="66" charset="-120"/>
                </a:rPr>
                <a:t>請填寫日期區間</a:t>
              </a:r>
              <a:endParaRPr kumimoji="1" lang="zh-TW" altLang="en-US" sz="1200" b="0" i="0" u="none" strike="noStrike" kern="1200" cap="none" spc="0" normalizeH="0" baseline="0" noProof="0" dirty="0">
                <a:solidFill>
                  <a:srgbClr val="FF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全字庫正楷體" pitchFamily="66" charset="-120"/>
              </a:endParaRPr>
            </a:p>
          </p:txBody>
        </p:sp>
      </p:grpSp>
      <p:grpSp>
        <p:nvGrpSpPr>
          <p:cNvPr id="6" name="群組 4">
            <a:extLst>
              <a:ext uri="{FF2B5EF4-FFF2-40B4-BE49-F238E27FC236}">
                <a16:creationId xmlns:a16="http://schemas.microsoft.com/office/drawing/2014/main" id="{344DC28D-0BF8-727B-7AB5-0AEE143DB730}"/>
              </a:ext>
            </a:extLst>
          </p:cNvPr>
          <p:cNvGrpSpPr>
            <a:grpSpLocks/>
          </p:cNvGrpSpPr>
          <p:nvPr/>
        </p:nvGrpSpPr>
        <p:grpSpPr bwMode="auto">
          <a:xfrm>
            <a:off x="1187624" y="5749429"/>
            <a:ext cx="1922857" cy="717708"/>
            <a:chOff x="-8287035" y="5181402"/>
            <a:chExt cx="3011487" cy="555448"/>
          </a:xfrm>
          <a:solidFill>
            <a:srgbClr val="FFFF00"/>
          </a:solidFill>
        </p:grpSpPr>
        <p:sp>
          <p:nvSpPr>
            <p:cNvPr id="8" name="圓角矩形圖說文字 7">
              <a:extLst>
                <a:ext uri="{FF2B5EF4-FFF2-40B4-BE49-F238E27FC236}">
                  <a16:creationId xmlns:a16="http://schemas.microsoft.com/office/drawing/2014/main" id="{553EBAD5-CE0B-55EF-E9B8-55CCDA0F17C7}"/>
                </a:ext>
              </a:extLst>
            </p:cNvPr>
            <p:cNvSpPr/>
            <p:nvPr/>
          </p:nvSpPr>
          <p:spPr>
            <a:xfrm rot="10800000">
              <a:off x="-8287035" y="5181402"/>
              <a:ext cx="3011487" cy="555448"/>
            </a:xfrm>
            <a:prstGeom prst="wedgeRoundRectCallout">
              <a:avLst>
                <a:gd name="adj1" fmla="val 21520"/>
                <a:gd name="adj2" fmla="val 87060"/>
                <a:gd name="adj3" fmla="val 166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TW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新細明體" panose="02020500000000000000" pitchFamily="18" charset="-120"/>
                <a:cs typeface="+mn-cs"/>
              </a:endParaRPr>
            </a:p>
          </p:txBody>
        </p:sp>
        <p:sp>
          <p:nvSpPr>
            <p:cNvPr id="10" name="文字方塊 20">
              <a:extLst>
                <a:ext uri="{FF2B5EF4-FFF2-40B4-BE49-F238E27FC236}">
                  <a16:creationId xmlns:a16="http://schemas.microsoft.com/office/drawing/2014/main" id="{F03F5216-8587-061B-8982-E1E442705AC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8181506" y="5250278"/>
              <a:ext cx="2711271" cy="452569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algn="ctr"/>
              <a:r>
                <a:rPr lang="zh-TW" altLang="en-US" sz="16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請依此</a:t>
              </a:r>
              <a:r>
                <a:rPr lang="zh-TW" altLang="en-US" sz="1600" u="sng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項目</a:t>
              </a:r>
              <a:r>
                <a:rPr lang="zh-TW" altLang="en-US" sz="16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進行說明，</a:t>
              </a:r>
              <a:r>
                <a:rPr lang="zh-TW" altLang="en-US" sz="1600" dirty="0">
                  <a:solidFill>
                    <a:srgbClr val="FF0000"/>
                  </a:solidFill>
                  <a:latin typeface="標楷體" panose="03000509000000000000" pitchFamily="65" charset="-120"/>
                  <a:ea typeface="標楷體" panose="03000509000000000000" pitchFamily="65" charset="-120"/>
                </a:rPr>
                <a:t>不可刪減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5671452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>
                <a:sym typeface="Times New Roman" panose="02020603050405020304" pitchFamily="18" charset="0"/>
              </a:rPr>
              <a:t>計畫執行效益總結</a:t>
            </a:r>
          </a:p>
        </p:txBody>
      </p:sp>
      <p:sp>
        <p:nvSpPr>
          <p:cNvPr id="26627" name="投影片編號版面配置區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21F17E4-5946-46EA-AA73-790188A7327F}" type="slidenum">
              <a:rPr lang="zh-TW" altLang="en-US" sz="1000" smtClean="0">
                <a:sym typeface="Times New Roman" panose="02020603050405020304" pitchFamily="18" charset="0"/>
              </a:rPr>
              <a:pPr>
                <a:spcBef>
                  <a:spcPct val="0"/>
                </a:spcBef>
                <a:buFontTx/>
                <a:buNone/>
              </a:pPr>
              <a:t>17</a:t>
            </a:fld>
            <a:endParaRPr lang="zh-TW" altLang="en-US" sz="1000">
              <a:sym typeface="Times New Roman" panose="02020603050405020304" pitchFamily="18" charset="0"/>
            </a:endParaRPr>
          </a:p>
        </p:txBody>
      </p:sp>
      <p:sp>
        <p:nvSpPr>
          <p:cNvPr id="26628" name="內容版面配置區 2"/>
          <p:cNvSpPr txBox="1">
            <a:spLocks/>
          </p:cNvSpPr>
          <p:nvPr/>
        </p:nvSpPr>
        <p:spPr bwMode="auto">
          <a:xfrm>
            <a:off x="539750" y="1390650"/>
            <a:ext cx="8423275" cy="457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514350" indent="-51435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9pPr>
          </a:lstStyle>
          <a:p>
            <a:pPr eaLnBrk="1" hangingPunct="1">
              <a:buFont typeface="Wingdings" panose="05000000000000000000" pitchFamily="2" charset="2"/>
              <a:buChar char="p"/>
            </a:pPr>
            <a:r>
              <a:rPr kumimoji="0" lang="zh-TW" altLang="en-US" sz="2800" b="1" dirty="0">
                <a:sym typeface="Times New Roman" panose="02020603050405020304" pitchFamily="18" charset="0"/>
              </a:rPr>
              <a:t>本案現階段質化影響：</a:t>
            </a:r>
            <a:endParaRPr kumimoji="0" lang="en-US" altLang="zh-TW" sz="2800" b="1" dirty="0">
              <a:sym typeface="Times New Roman" panose="02020603050405020304" pitchFamily="18" charset="0"/>
            </a:endParaRPr>
          </a:p>
          <a:p>
            <a:pPr lvl="1" eaLnBrk="1" hangingPunct="1"/>
            <a:r>
              <a:rPr kumimoji="0" lang="zh-TW" altLang="en-US" sz="2000" dirty="0">
                <a:sym typeface="Times New Roman" panose="02020603050405020304" pitchFamily="18" charset="0"/>
              </a:rPr>
              <a:t>供應鏈資訊平台：</a:t>
            </a:r>
            <a:endParaRPr kumimoji="0" lang="en-US" altLang="zh-TW" sz="2000" dirty="0">
              <a:sym typeface="Times New Roman" panose="02020603050405020304" pitchFamily="18" charset="0"/>
            </a:endParaRPr>
          </a:p>
          <a:p>
            <a:pPr lvl="1" eaLnBrk="1" hangingPunct="1"/>
            <a:r>
              <a:rPr kumimoji="0" lang="zh-TW" altLang="en-US" sz="2000" dirty="0">
                <a:sym typeface="Times New Roman" panose="02020603050405020304" pitchFamily="18" charset="0"/>
              </a:rPr>
              <a:t>即時報工系統：</a:t>
            </a:r>
            <a:endParaRPr kumimoji="0" lang="en-US" altLang="zh-TW" sz="2000" dirty="0">
              <a:sym typeface="Times New Roman" panose="02020603050405020304" pitchFamily="18" charset="0"/>
            </a:endParaRPr>
          </a:p>
          <a:p>
            <a:pPr lvl="1" eaLnBrk="1" hangingPunct="1"/>
            <a:r>
              <a:rPr kumimoji="0" lang="zh-TW" altLang="en-US" sz="2000" dirty="0">
                <a:sym typeface="Times New Roman" panose="02020603050405020304" pitchFamily="18" charset="0"/>
              </a:rPr>
              <a:t>供需預測模組</a:t>
            </a:r>
            <a:r>
              <a:rPr kumimoji="0" lang="en-US" altLang="zh-TW" sz="2000" dirty="0">
                <a:sym typeface="Times New Roman" panose="02020603050405020304" pitchFamily="18" charset="0"/>
              </a:rPr>
              <a:t>(AI</a:t>
            </a:r>
            <a:r>
              <a:rPr kumimoji="0" lang="zh-TW" altLang="en-US" sz="2000" dirty="0">
                <a:sym typeface="Times New Roman" panose="02020603050405020304" pitchFamily="18" charset="0"/>
              </a:rPr>
              <a:t>模組</a:t>
            </a:r>
            <a:r>
              <a:rPr kumimoji="0" lang="en-US" altLang="zh-TW" sz="2000" dirty="0">
                <a:sym typeface="Times New Roman" panose="02020603050405020304" pitchFamily="18" charset="0"/>
              </a:rPr>
              <a:t>)</a:t>
            </a:r>
            <a:r>
              <a:rPr kumimoji="0" lang="zh-TW" altLang="en-US" sz="2000" dirty="0">
                <a:sym typeface="Times New Roman" panose="02020603050405020304" pitchFamily="18" charset="0"/>
              </a:rPr>
              <a:t>：</a:t>
            </a:r>
            <a:endParaRPr kumimoji="0" lang="en-US" altLang="zh-TW" sz="2000" dirty="0">
              <a:sym typeface="Times New Roman" panose="02020603050405020304" pitchFamily="18" charset="0"/>
            </a:endParaRPr>
          </a:p>
          <a:p>
            <a:pPr eaLnBrk="1" hangingPunct="1">
              <a:buFont typeface="Wingdings" panose="05000000000000000000" pitchFamily="2" charset="2"/>
              <a:buChar char="p"/>
            </a:pPr>
            <a:r>
              <a:rPr kumimoji="0" lang="zh-TW" altLang="en-US" sz="2800" b="1" dirty="0">
                <a:sym typeface="Times New Roman" panose="02020603050405020304" pitchFamily="18" charset="0"/>
              </a:rPr>
              <a:t>解決方案改善之成效</a:t>
            </a:r>
            <a:endParaRPr kumimoji="0" lang="en-US" altLang="zh-TW" sz="2800" b="1" dirty="0">
              <a:sym typeface="Times New Roman" panose="02020603050405020304" pitchFamily="18" charset="0"/>
            </a:endParaRPr>
          </a:p>
          <a:p>
            <a:pPr lvl="1" eaLnBrk="1" hangingPunct="1"/>
            <a:r>
              <a:rPr kumimoji="0" lang="zh-TW" altLang="en-US" sz="2000" dirty="0">
                <a:sym typeface="Times New Roman" panose="02020603050405020304" pitchFamily="18" charset="0"/>
              </a:rPr>
              <a:t>供應鏈資訊串流</a:t>
            </a:r>
          </a:p>
          <a:p>
            <a:pPr lvl="1" eaLnBrk="1" hangingPunct="1"/>
            <a:r>
              <a:rPr kumimoji="0" lang="zh-TW" altLang="en-US" sz="2000" dirty="0">
                <a:sym typeface="Times New Roman" panose="02020603050405020304" pitchFamily="18" charset="0"/>
              </a:rPr>
              <a:t>供應鏈擴散</a:t>
            </a:r>
          </a:p>
          <a:p>
            <a:pPr lvl="1" eaLnBrk="1" hangingPunct="1"/>
            <a:r>
              <a:rPr kumimoji="0" lang="zh-TW" altLang="en-US" sz="2000" dirty="0">
                <a:sym typeface="Times New Roman" panose="02020603050405020304" pitchFamily="18" charset="0"/>
              </a:rPr>
              <a:t>智慧機械元素</a:t>
            </a:r>
          </a:p>
          <a:p>
            <a:pPr lvl="1" eaLnBrk="1" hangingPunct="1"/>
            <a:r>
              <a:rPr kumimoji="0" lang="zh-TW" altLang="en-US" sz="2000" dirty="0">
                <a:sym typeface="Times New Roman" panose="02020603050405020304" pitchFamily="18" charset="0"/>
              </a:rPr>
              <a:t>人工智慧</a:t>
            </a:r>
          </a:p>
          <a:p>
            <a:pPr lvl="1" eaLnBrk="1" hangingPunct="1"/>
            <a:r>
              <a:rPr kumimoji="0" lang="zh-TW" altLang="en-US" sz="2000" dirty="0">
                <a:sym typeface="Times New Roman" panose="02020603050405020304" pitchFamily="18" charset="0"/>
              </a:rPr>
              <a:t>資安防護</a:t>
            </a:r>
          </a:p>
        </p:txBody>
      </p:sp>
      <p:grpSp>
        <p:nvGrpSpPr>
          <p:cNvPr id="5" name="群組 4">
            <a:extLst>
              <a:ext uri="{FF2B5EF4-FFF2-40B4-BE49-F238E27FC236}">
                <a16:creationId xmlns:a16="http://schemas.microsoft.com/office/drawing/2014/main" id="{2FC08CA2-AF81-425D-B5B1-5F76B7E1CE6E}"/>
              </a:ext>
            </a:extLst>
          </p:cNvPr>
          <p:cNvGrpSpPr/>
          <p:nvPr/>
        </p:nvGrpSpPr>
        <p:grpSpPr>
          <a:xfrm>
            <a:off x="4572000" y="1498458"/>
            <a:ext cx="3891917" cy="1561381"/>
            <a:chOff x="4712332" y="1697895"/>
            <a:chExt cx="3425200" cy="1254136"/>
          </a:xfrm>
        </p:grpSpPr>
        <p:sp>
          <p:nvSpPr>
            <p:cNvPr id="4" name="向右箭號 3"/>
            <p:cNvSpPr/>
            <p:nvPr/>
          </p:nvSpPr>
          <p:spPr>
            <a:xfrm flipH="1">
              <a:off x="4712332" y="1697895"/>
              <a:ext cx="3425200" cy="1254136"/>
            </a:xfrm>
            <a:prstGeom prst="rightArrow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TW" altLang="en-US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endParaRPr>
            </a:p>
          </p:txBody>
        </p:sp>
        <p:sp>
          <p:nvSpPr>
            <p:cNvPr id="26629" name="文字方塊 8"/>
            <p:cNvSpPr txBox="1">
              <a:spLocks noChangeArrowheads="1"/>
            </p:cNvSpPr>
            <p:nvPr/>
          </p:nvSpPr>
          <p:spPr bwMode="auto">
            <a:xfrm>
              <a:off x="5384631" y="2090110"/>
              <a:ext cx="2700374" cy="469704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zh-TW" altLang="en-US" sz="1600" dirty="0">
                  <a:latin typeface="標楷體" panose="03000509000000000000" pitchFamily="65" charset="-120"/>
                </a:rPr>
                <a:t>此為範例，可配合各分項計畫之規劃成果進行簡要說明</a:t>
              </a:r>
            </a:p>
          </p:txBody>
        </p:sp>
      </p:grpSp>
      <p:grpSp>
        <p:nvGrpSpPr>
          <p:cNvPr id="6" name="群組 5">
            <a:extLst>
              <a:ext uri="{FF2B5EF4-FFF2-40B4-BE49-F238E27FC236}">
                <a16:creationId xmlns:a16="http://schemas.microsoft.com/office/drawing/2014/main" id="{58A1F71D-BC42-AE9B-8275-1F98B810ED8A}"/>
              </a:ext>
            </a:extLst>
          </p:cNvPr>
          <p:cNvGrpSpPr/>
          <p:nvPr/>
        </p:nvGrpSpPr>
        <p:grpSpPr>
          <a:xfrm>
            <a:off x="4572000" y="3734523"/>
            <a:ext cx="3891917" cy="1561381"/>
            <a:chOff x="4571998" y="3582126"/>
            <a:chExt cx="3891917" cy="1561381"/>
          </a:xfrm>
        </p:grpSpPr>
        <p:sp>
          <p:nvSpPr>
            <p:cNvPr id="3" name="向右箭號 3">
              <a:extLst>
                <a:ext uri="{FF2B5EF4-FFF2-40B4-BE49-F238E27FC236}">
                  <a16:creationId xmlns:a16="http://schemas.microsoft.com/office/drawing/2014/main" id="{6F5313DA-93E7-BCC5-1414-33985AEE9E23}"/>
                </a:ext>
              </a:extLst>
            </p:cNvPr>
            <p:cNvSpPr/>
            <p:nvPr/>
          </p:nvSpPr>
          <p:spPr>
            <a:xfrm flipH="1">
              <a:off x="4571998" y="3582126"/>
              <a:ext cx="3891917" cy="1561381"/>
            </a:xfrm>
            <a:prstGeom prst="rightArrow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TW" altLang="en-US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endParaRPr>
            </a:p>
          </p:txBody>
        </p:sp>
        <p:sp>
          <p:nvSpPr>
            <p:cNvPr id="26631" name="文字方塊 8"/>
            <p:cNvSpPr txBox="1">
              <a:spLocks noChangeArrowheads="1"/>
            </p:cNvSpPr>
            <p:nvPr/>
          </p:nvSpPr>
          <p:spPr bwMode="auto">
            <a:xfrm>
              <a:off x="5386569" y="4070428"/>
              <a:ext cx="2967000" cy="584775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zh-TW" altLang="en-US" sz="1600" dirty="0">
                  <a:latin typeface="標楷體" panose="03000509000000000000" pitchFamily="65" charset="-120"/>
                </a:rPr>
                <a:t>請依左列項目</a:t>
              </a:r>
              <a:r>
                <a:rPr lang="en-US" altLang="zh-TW" sz="1600" dirty="0">
                  <a:latin typeface="標楷體" panose="03000509000000000000" pitchFamily="65" charset="-120"/>
                </a:rPr>
                <a:t>(</a:t>
              </a:r>
              <a:r>
                <a:rPr lang="zh-TW" altLang="en-US" sz="1600" dirty="0">
                  <a:latin typeface="標楷體" panose="03000509000000000000" pitchFamily="65" charset="-120"/>
                </a:rPr>
                <a:t>不可刪減</a:t>
              </a:r>
              <a:r>
                <a:rPr lang="en-US" altLang="zh-TW" sz="1600" dirty="0">
                  <a:latin typeface="標楷體" panose="03000509000000000000" pitchFamily="65" charset="-120"/>
                </a:rPr>
                <a:t>)</a:t>
              </a:r>
              <a:r>
                <a:rPr lang="zh-TW" altLang="en-US" sz="1600" dirty="0">
                  <a:latin typeface="標楷體" panose="03000509000000000000" pitchFamily="65" charset="-120"/>
                </a:rPr>
                <a:t>敘明規劃成果並搭配量化數據</a:t>
              </a:r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>
                <a:sym typeface="Times New Roman" panose="02020603050405020304" pitchFamily="18" charset="0"/>
              </a:rPr>
              <a:t>計畫執行效益總結</a:t>
            </a:r>
          </a:p>
        </p:txBody>
      </p:sp>
      <p:sp>
        <p:nvSpPr>
          <p:cNvPr id="26627" name="投影片編號版面配置區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21F17E4-5946-46EA-AA73-790188A7327F}" type="slidenum">
              <a:rPr lang="zh-TW" altLang="en-US" sz="1000" smtClean="0">
                <a:sym typeface="Times New Roman" panose="02020603050405020304" pitchFamily="18" charset="0"/>
              </a:rPr>
              <a:pPr>
                <a:spcBef>
                  <a:spcPct val="0"/>
                </a:spcBef>
                <a:buFontTx/>
                <a:buNone/>
              </a:pPr>
              <a:t>18</a:t>
            </a:fld>
            <a:endParaRPr lang="zh-TW" altLang="en-US" sz="1000">
              <a:sym typeface="Times New Roman" panose="02020603050405020304" pitchFamily="18" charset="0"/>
            </a:endParaRPr>
          </a:p>
        </p:txBody>
      </p:sp>
      <p:sp>
        <p:nvSpPr>
          <p:cNvPr id="26631" name="文字方塊 8"/>
          <p:cNvSpPr txBox="1">
            <a:spLocks noChangeArrowheads="1"/>
          </p:cNvSpPr>
          <p:nvPr/>
        </p:nvSpPr>
        <p:spPr bwMode="auto">
          <a:xfrm>
            <a:off x="6372200" y="908720"/>
            <a:ext cx="2448271" cy="830997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TW" altLang="en-US" sz="1600" dirty="0">
                <a:latin typeface="標楷體" panose="03000509000000000000" pitchFamily="65" charset="-120"/>
              </a:rPr>
              <a:t>請依據本提案投入之範疇，說明提案廠商結案後所處之智慧化程度</a:t>
            </a: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39732E14-19FA-48F6-AE42-F183E14EB3B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7556601"/>
              </p:ext>
            </p:extLst>
          </p:nvPr>
        </p:nvGraphicFramePr>
        <p:xfrm>
          <a:off x="395536" y="2215735"/>
          <a:ext cx="8229601" cy="2909987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944216">
                  <a:extLst>
                    <a:ext uri="{9D8B030D-6E8A-4147-A177-3AD203B41FA5}">
                      <a16:colId xmlns:a16="http://schemas.microsoft.com/office/drawing/2014/main" val="368638301"/>
                    </a:ext>
                  </a:extLst>
                </a:gridCol>
                <a:gridCol w="1257077">
                  <a:extLst>
                    <a:ext uri="{9D8B030D-6E8A-4147-A177-3AD203B41FA5}">
                      <a16:colId xmlns:a16="http://schemas.microsoft.com/office/drawing/2014/main" val="2254720330"/>
                    </a:ext>
                  </a:extLst>
                </a:gridCol>
                <a:gridCol w="1257077">
                  <a:extLst>
                    <a:ext uri="{9D8B030D-6E8A-4147-A177-3AD203B41FA5}">
                      <a16:colId xmlns:a16="http://schemas.microsoft.com/office/drawing/2014/main" val="2707888336"/>
                    </a:ext>
                  </a:extLst>
                </a:gridCol>
                <a:gridCol w="1257077">
                  <a:extLst>
                    <a:ext uri="{9D8B030D-6E8A-4147-A177-3AD203B41FA5}">
                      <a16:colId xmlns:a16="http://schemas.microsoft.com/office/drawing/2014/main" val="3953026989"/>
                    </a:ext>
                  </a:extLst>
                </a:gridCol>
                <a:gridCol w="1257077">
                  <a:extLst>
                    <a:ext uri="{9D8B030D-6E8A-4147-A177-3AD203B41FA5}">
                      <a16:colId xmlns:a16="http://schemas.microsoft.com/office/drawing/2014/main" val="820374865"/>
                    </a:ext>
                  </a:extLst>
                </a:gridCol>
                <a:gridCol w="1257077">
                  <a:extLst>
                    <a:ext uri="{9D8B030D-6E8A-4147-A177-3AD203B41FA5}">
                      <a16:colId xmlns:a16="http://schemas.microsoft.com/office/drawing/2014/main" val="1950076258"/>
                    </a:ext>
                  </a:extLst>
                </a:gridCol>
              </a:tblGrid>
              <a:tr h="308874">
                <a:tc>
                  <a:txBody>
                    <a:bodyPr/>
                    <a:lstStyle/>
                    <a:p>
                      <a:pPr algn="ctr" eaLnBrk="0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459740" algn="l"/>
                        </a:tabLst>
                      </a:pPr>
                      <a:r>
                        <a:rPr lang="zh-TW" sz="12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智慧化程度現況</a:t>
                      </a:r>
                      <a:endParaRPr lang="zh-TW" sz="12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algn="ctr" eaLnBrk="0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459740" algn="l"/>
                        </a:tabLst>
                      </a:pPr>
                      <a:r>
                        <a:rPr lang="zh-TW" sz="12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智慧化層次</a:t>
                      </a:r>
                      <a:endParaRPr lang="zh-TW" sz="12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5771140"/>
                  </a:ext>
                </a:extLst>
              </a:tr>
              <a:tr h="778182">
                <a:tc>
                  <a:txBody>
                    <a:bodyPr/>
                    <a:lstStyle/>
                    <a:p>
                      <a:pPr algn="just" eaLnBrk="0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459740" algn="l"/>
                        </a:tabLst>
                      </a:pPr>
                      <a:r>
                        <a:rPr lang="zh-TW" sz="12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範例：</a:t>
                      </a:r>
                    </a:p>
                    <a:p>
                      <a:pPr algn="just" eaLnBrk="0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459740" algn="l"/>
                        </a:tabLst>
                      </a:pPr>
                      <a:r>
                        <a:rPr lang="en-US" sz="12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L2</a:t>
                      </a:r>
                      <a:r>
                        <a:rPr lang="zh-TW" sz="12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可視化</a:t>
                      </a:r>
                    </a:p>
                    <a:p>
                      <a:pPr algn="just" eaLnBrk="0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459740" algn="l"/>
                        </a:tabLst>
                      </a:pPr>
                      <a:r>
                        <a:rPr lang="en-US" sz="12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TW" sz="12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請填寫廠商提案之狀況</a:t>
                      </a:r>
                      <a:r>
                        <a:rPr lang="en-US" sz="12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)</a:t>
                      </a:r>
                      <a:endParaRPr lang="zh-TW" sz="12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L1</a:t>
                      </a:r>
                      <a:r>
                        <a:rPr lang="zh-TW" sz="12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聯網化</a:t>
                      </a:r>
                    </a:p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2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核心</a:t>
                      </a:r>
                      <a:r>
                        <a:rPr lang="en-US" sz="12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IT</a:t>
                      </a:r>
                      <a:r>
                        <a:rPr lang="zh-TW" sz="12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系統互聯，並具有結構化資料處理流程</a:t>
                      </a:r>
                      <a:endParaRPr lang="zh-TW" sz="12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L2</a:t>
                      </a:r>
                      <a:r>
                        <a:rPr lang="zh-TW" sz="12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可視化</a:t>
                      </a:r>
                    </a:p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2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利用資料掌握流程的狀態，依據數據進行決策</a:t>
                      </a: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L3</a:t>
                      </a:r>
                      <a:r>
                        <a:rPr lang="zh-TW" sz="12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透明化</a:t>
                      </a:r>
                    </a:p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2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利用資料了解事件發生的原因，累積處理知識</a:t>
                      </a: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L4</a:t>
                      </a:r>
                      <a:r>
                        <a:rPr lang="zh-TW" sz="12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可預測化</a:t>
                      </a:r>
                    </a:p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2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利用資料預測可能發生的事件，並進行企業生產決策</a:t>
                      </a: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L5</a:t>
                      </a:r>
                      <a:r>
                        <a:rPr lang="zh-TW" sz="12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自適化</a:t>
                      </a:r>
                    </a:p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2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依據發生的事件自動進行最有利的策略回應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46076535"/>
                  </a:ext>
                </a:extLst>
              </a:tr>
              <a:tr h="794609">
                <a:tc>
                  <a:txBody>
                    <a:bodyPr/>
                    <a:lstStyle/>
                    <a:p>
                      <a:pPr algn="just" eaLnBrk="0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459740" algn="l"/>
                        </a:tabLst>
                      </a:pPr>
                      <a:r>
                        <a:rPr lang="zh-TW" sz="12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範例：</a:t>
                      </a:r>
                    </a:p>
                    <a:p>
                      <a:pPr algn="just" eaLnBrk="0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459740" algn="l"/>
                        </a:tabLst>
                      </a:pPr>
                      <a:r>
                        <a:rPr lang="en-US" sz="12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L4</a:t>
                      </a:r>
                      <a:r>
                        <a:rPr lang="zh-TW" sz="12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可預測化</a:t>
                      </a:r>
                    </a:p>
                    <a:p>
                      <a:pPr algn="just" eaLnBrk="0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459740" algn="l"/>
                        </a:tabLst>
                      </a:pPr>
                      <a:r>
                        <a:rPr lang="en-US" sz="12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TW" sz="12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請填寫廠商結案之現況</a:t>
                      </a:r>
                      <a:r>
                        <a:rPr lang="en-US" sz="12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)</a:t>
                      </a:r>
                      <a:endParaRPr lang="zh-TW" sz="12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4659421"/>
                  </a:ext>
                </a:extLst>
              </a:tr>
              <a:tr h="1028322">
                <a:tc>
                  <a:txBody>
                    <a:bodyPr/>
                    <a:lstStyle/>
                    <a:p>
                      <a:pPr algn="just" eaLnBrk="0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459740" algn="l"/>
                        </a:tabLst>
                      </a:pPr>
                      <a:r>
                        <a:rPr lang="zh-TW" sz="1200" kern="12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請依填寫之智慧層次，說明結案之現況</a:t>
                      </a:r>
                      <a:endParaRPr lang="zh-TW" sz="1200" kern="100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5">
                  <a:txBody>
                    <a:bodyPr/>
                    <a:lstStyle/>
                    <a:p>
                      <a:pPr algn="just" eaLnBrk="0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459740" algn="l"/>
                        </a:tabLst>
                      </a:pPr>
                      <a:r>
                        <a:rPr lang="en-US" sz="12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1200" kern="100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788745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425725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>
                <a:sym typeface="Times New Roman" panose="02020603050405020304" pitchFamily="18" charset="0"/>
              </a:rPr>
              <a:t>目錄</a:t>
            </a:r>
          </a:p>
        </p:txBody>
      </p:sp>
      <p:sp>
        <p:nvSpPr>
          <p:cNvPr id="10243" name="內容版面配置區 2"/>
          <p:cNvSpPr>
            <a:spLocks noGrp="1"/>
          </p:cNvSpPr>
          <p:nvPr>
            <p:ph idx="1"/>
          </p:nvPr>
        </p:nvSpPr>
        <p:spPr>
          <a:xfrm>
            <a:off x="457200" y="1042988"/>
            <a:ext cx="8362950" cy="5500687"/>
          </a:xfrm>
        </p:spPr>
        <p:txBody>
          <a:bodyPr>
            <a:normAutofit fontScale="70000" lnSpcReduction="20000"/>
          </a:bodyPr>
          <a:lstStyle/>
          <a:p>
            <a:pPr eaLnBrk="1" hangingPunct="1">
              <a:defRPr/>
            </a:pPr>
            <a:r>
              <a:rPr lang="zh-TW" altLang="en-US" dirty="0">
                <a:sym typeface="Times New Roman" panose="02020603050405020304" pitchFamily="18" charset="0"/>
              </a:rPr>
              <a:t>計畫全程成效摘要</a:t>
            </a:r>
            <a:endParaRPr lang="en-US" altLang="zh-TW" dirty="0">
              <a:sym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zh-TW" altLang="en-US" dirty="0">
                <a:sym typeface="Times New Roman" panose="02020603050405020304" pitchFamily="18" charset="0"/>
              </a:rPr>
              <a:t>計畫簡介</a:t>
            </a:r>
            <a:endParaRPr lang="en-US" altLang="zh-TW" dirty="0">
              <a:sym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zh-TW" altLang="en-US" dirty="0">
                <a:sym typeface="Times New Roman" panose="02020603050405020304" pitchFamily="18" charset="0"/>
              </a:rPr>
              <a:t>委員後續追蹤意見</a:t>
            </a:r>
            <a:r>
              <a:rPr lang="en-US" altLang="zh-TW" dirty="0">
                <a:sym typeface="Times New Roman" panose="02020603050405020304" pitchFamily="18" charset="0"/>
              </a:rPr>
              <a:t>(</a:t>
            </a:r>
            <a:r>
              <a:rPr lang="zh-TW" altLang="en-US" dirty="0">
                <a:sym typeface="Times New Roman" panose="02020603050405020304" pitchFamily="18" charset="0"/>
              </a:rPr>
              <a:t>若無則免填</a:t>
            </a:r>
            <a:r>
              <a:rPr lang="en-US" altLang="zh-TW" dirty="0">
                <a:sym typeface="Times New Roman" panose="02020603050405020304" pitchFamily="18" charset="0"/>
              </a:rPr>
              <a:t>)</a:t>
            </a:r>
          </a:p>
          <a:p>
            <a:pPr eaLnBrk="1" hangingPunct="1">
              <a:defRPr/>
            </a:pPr>
            <a:r>
              <a:rPr lang="zh-TW" altLang="en-US" dirty="0">
                <a:sym typeface="Times New Roman" panose="02020603050405020304" pitchFamily="18" charset="0"/>
              </a:rPr>
              <a:t>公司簡介</a:t>
            </a:r>
            <a:endParaRPr lang="en-US" altLang="zh-TW" dirty="0">
              <a:sym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zh-TW" altLang="en-US" dirty="0">
                <a:sym typeface="Times New Roman" panose="02020603050405020304" pitchFamily="18" charset="0"/>
              </a:rPr>
              <a:t>一頁簡報</a:t>
            </a:r>
            <a:r>
              <a:rPr lang="en-US" altLang="zh-TW" dirty="0">
                <a:sym typeface="Times New Roman" panose="02020603050405020304" pitchFamily="18" charset="0"/>
              </a:rPr>
              <a:t>-</a:t>
            </a:r>
            <a:r>
              <a:rPr lang="zh-TW" altLang="en-US" dirty="0">
                <a:sym typeface="Times New Roman" panose="02020603050405020304" pitchFamily="18" charset="0"/>
              </a:rPr>
              <a:t>計畫簡介、效益</a:t>
            </a:r>
            <a:endParaRPr lang="en-US" altLang="zh-TW" dirty="0">
              <a:sym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zh-TW" altLang="en-US" dirty="0">
                <a:sym typeface="Times New Roman" panose="02020603050405020304" pitchFamily="18" charset="0"/>
              </a:rPr>
              <a:t>本次執行進度說明</a:t>
            </a:r>
            <a:r>
              <a:rPr lang="en-US" altLang="zh-TW" sz="2400" b="0" dirty="0">
                <a:sym typeface="Times New Roman" panose="02020603050405020304" pitchFamily="18" charset="0"/>
              </a:rPr>
              <a:t>(</a:t>
            </a:r>
            <a:r>
              <a:rPr lang="zh-TW" altLang="en-US" sz="2400" b="0" dirty="0">
                <a:sym typeface="Times New Roman" panose="02020603050405020304" pitchFamily="18" charset="0"/>
              </a:rPr>
              <a:t>請針對每項查核點實際達成情形說明，若有相關佐證資料應提供備查</a:t>
            </a:r>
            <a:r>
              <a:rPr lang="en-US" altLang="zh-TW" sz="2400" b="0" dirty="0">
                <a:sym typeface="Times New Roman" panose="02020603050405020304" pitchFamily="18" charset="0"/>
              </a:rPr>
              <a:t>)</a:t>
            </a:r>
          </a:p>
          <a:p>
            <a:pPr eaLnBrk="1" hangingPunct="1">
              <a:defRPr/>
            </a:pPr>
            <a:r>
              <a:rPr lang="zh-TW" altLang="en-US" dirty="0">
                <a:sym typeface="Times New Roman" panose="02020603050405020304" pitchFamily="18" charset="0"/>
              </a:rPr>
              <a:t>資訊安全防護規劃</a:t>
            </a:r>
            <a:endParaRPr lang="en-US" altLang="zh-TW" dirty="0">
              <a:sym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en-US" altLang="zh-TW" dirty="0">
                <a:sym typeface="Times New Roman" panose="02020603050405020304" pitchFamily="18" charset="0"/>
              </a:rPr>
              <a:t>SI</a:t>
            </a:r>
            <a:r>
              <a:rPr lang="zh-TW" altLang="en-US" dirty="0">
                <a:sym typeface="Times New Roman" panose="02020603050405020304" pitchFamily="18" charset="0"/>
              </a:rPr>
              <a:t>實施顧問服務之作法與概念驗證 </a:t>
            </a:r>
            <a:r>
              <a:rPr lang="en-US" altLang="zh-TW" dirty="0">
                <a:sym typeface="Times New Roman" panose="02020603050405020304" pitchFamily="18" charset="0"/>
              </a:rPr>
              <a:t>(POC)</a:t>
            </a:r>
            <a:r>
              <a:rPr lang="zh-TW" altLang="en-US" dirty="0">
                <a:sym typeface="Times New Roman" panose="02020603050405020304" pitchFamily="18" charset="0"/>
              </a:rPr>
              <a:t>之成果</a:t>
            </a:r>
            <a:endParaRPr lang="en-US" altLang="zh-TW" dirty="0">
              <a:sym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zh-TW" altLang="en-US" dirty="0">
                <a:sym typeface="Times New Roman" panose="02020603050405020304" pitchFamily="18" charset="0"/>
              </a:rPr>
              <a:t>計畫執行效益總結</a:t>
            </a:r>
            <a:endParaRPr lang="en-US" altLang="zh-TW" dirty="0">
              <a:sym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zh-TW" altLang="en-US" dirty="0">
                <a:sym typeface="Times New Roman" panose="02020603050405020304" pitchFamily="18" charset="0"/>
              </a:rPr>
              <a:t>提案廠商後續承接做法</a:t>
            </a:r>
            <a:r>
              <a:rPr lang="en-US" altLang="zh-TW" sz="2500" b="0" dirty="0">
                <a:sym typeface="Times New Roman" panose="02020603050405020304" pitchFamily="18" charset="0"/>
              </a:rPr>
              <a:t>(</a:t>
            </a:r>
            <a:r>
              <a:rPr lang="zh-TW" altLang="en-US" sz="2500" b="0" dirty="0">
                <a:sym typeface="Times New Roman" panose="02020603050405020304" pitchFamily="18" charset="0"/>
              </a:rPr>
              <a:t>須包含提案廠商與</a:t>
            </a:r>
            <a:r>
              <a:rPr lang="en-US" altLang="zh-TW" sz="2500" b="0" dirty="0">
                <a:sym typeface="Times New Roman" panose="02020603050405020304" pitchFamily="18" charset="0"/>
              </a:rPr>
              <a:t>SI</a:t>
            </a:r>
            <a:r>
              <a:rPr lang="zh-TW" altLang="en-US" sz="2500" b="0" dirty="0">
                <a:sym typeface="Times New Roman" panose="02020603050405020304" pitchFamily="18" charset="0"/>
              </a:rPr>
              <a:t>業者對口與後續承接做法，及</a:t>
            </a:r>
            <a:r>
              <a:rPr lang="en-US" altLang="zh-TW" sz="2500" b="0" dirty="0">
                <a:sym typeface="Times New Roman" panose="02020603050405020304" pitchFamily="18" charset="0"/>
              </a:rPr>
              <a:t>SI</a:t>
            </a:r>
            <a:r>
              <a:rPr lang="zh-TW" altLang="en-US" sz="2500" b="0" dirty="0">
                <a:sym typeface="Times New Roman" panose="02020603050405020304" pitchFamily="18" charset="0"/>
              </a:rPr>
              <a:t>業者與其分包者分工機制</a:t>
            </a:r>
            <a:r>
              <a:rPr lang="en-US" altLang="zh-TW" sz="2500" b="0" dirty="0">
                <a:sym typeface="Times New Roman" panose="02020603050405020304" pitchFamily="18" charset="0"/>
              </a:rPr>
              <a:t>)</a:t>
            </a:r>
          </a:p>
          <a:p>
            <a:pPr eaLnBrk="1" hangingPunct="1">
              <a:defRPr/>
            </a:pPr>
            <a:r>
              <a:rPr lang="zh-TW" altLang="en-US" dirty="0">
                <a:sym typeface="Times New Roman" panose="02020603050405020304" pitchFamily="18" charset="0"/>
              </a:rPr>
              <a:t>計畫變更情形</a:t>
            </a:r>
            <a:r>
              <a:rPr lang="en-US" altLang="zh-TW" dirty="0">
                <a:sym typeface="Times New Roman" panose="02020603050405020304" pitchFamily="18" charset="0"/>
              </a:rPr>
              <a:t>(</a:t>
            </a:r>
            <a:r>
              <a:rPr lang="zh-TW" altLang="en-US" dirty="0">
                <a:sym typeface="Times New Roman" panose="02020603050405020304" pitchFamily="18" charset="0"/>
              </a:rPr>
              <a:t>若無則免填</a:t>
            </a:r>
            <a:r>
              <a:rPr lang="en-US" altLang="zh-TW" dirty="0">
                <a:sym typeface="Times New Roman" panose="02020603050405020304" pitchFamily="18" charset="0"/>
              </a:rPr>
              <a:t>)</a:t>
            </a:r>
          </a:p>
          <a:p>
            <a:pPr eaLnBrk="1" hangingPunct="1">
              <a:defRPr/>
            </a:pPr>
            <a:r>
              <a:rPr lang="zh-TW" altLang="en-US" dirty="0">
                <a:sym typeface="Times New Roman" panose="02020603050405020304" pitchFamily="18" charset="0"/>
              </a:rPr>
              <a:t>無形資產引進、委託研究或驗證執行情形</a:t>
            </a:r>
            <a:endParaRPr lang="en-US" altLang="zh-TW" dirty="0">
              <a:sym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zh-TW" altLang="en-US" dirty="0">
                <a:sym typeface="Times New Roman" panose="02020603050405020304" pitchFamily="18" charset="0"/>
              </a:rPr>
              <a:t>本計畫</a:t>
            </a:r>
            <a:r>
              <a:rPr lang="zh-TW" altLang="zh-TW" dirty="0">
                <a:sym typeface="Times New Roman" panose="02020603050405020304" pitchFamily="18" charset="0"/>
              </a:rPr>
              <a:t>專利申請執行情形說明</a:t>
            </a:r>
            <a:r>
              <a:rPr lang="en-US" altLang="zh-TW" dirty="0">
                <a:sym typeface="Times New Roman" panose="02020603050405020304" pitchFamily="18" charset="0"/>
              </a:rPr>
              <a:t>(</a:t>
            </a:r>
            <a:r>
              <a:rPr lang="zh-TW" altLang="en-US" dirty="0">
                <a:sym typeface="Times New Roman" panose="02020603050405020304" pitchFamily="18" charset="0"/>
              </a:rPr>
              <a:t>若無則免填</a:t>
            </a:r>
            <a:r>
              <a:rPr lang="en-US" altLang="zh-TW" dirty="0">
                <a:sym typeface="Times New Roman" panose="02020603050405020304" pitchFamily="18" charset="0"/>
              </a:rPr>
              <a:t>)</a:t>
            </a:r>
          </a:p>
          <a:p>
            <a:pPr eaLnBrk="1" hangingPunct="1">
              <a:defRPr/>
            </a:pPr>
            <a:r>
              <a:rPr lang="zh-TW" altLang="en-US" dirty="0">
                <a:sym typeface="Times New Roman" panose="02020603050405020304" pitchFamily="18" charset="0"/>
              </a:rPr>
              <a:t>人員異動情形</a:t>
            </a:r>
            <a:endParaRPr lang="en-US" altLang="zh-TW" dirty="0">
              <a:sym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zh-TW" altLang="en-US" dirty="0">
                <a:sym typeface="Times New Roman" panose="02020603050405020304" pitchFamily="18" charset="0"/>
              </a:rPr>
              <a:t>經費使用情形</a:t>
            </a:r>
            <a:endParaRPr lang="en-US" altLang="zh-TW" dirty="0">
              <a:sym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zh-TW" altLang="en-US" dirty="0">
                <a:sym typeface="Times New Roman" panose="02020603050405020304" pitchFamily="18" charset="0"/>
              </a:rPr>
              <a:t>遭遇之困難</a:t>
            </a:r>
            <a:r>
              <a:rPr lang="en-US" altLang="zh-TW" dirty="0">
                <a:sym typeface="Times New Roman" panose="02020603050405020304" pitchFamily="18" charset="0"/>
              </a:rPr>
              <a:t>(</a:t>
            </a:r>
            <a:r>
              <a:rPr lang="zh-TW" altLang="en-US" dirty="0">
                <a:sym typeface="Times New Roman" panose="02020603050405020304" pitchFamily="18" charset="0"/>
              </a:rPr>
              <a:t>若無則免填</a:t>
            </a:r>
            <a:r>
              <a:rPr lang="en-US" altLang="zh-TW" dirty="0">
                <a:sym typeface="Times New Roman" panose="02020603050405020304" pitchFamily="18" charset="0"/>
              </a:rPr>
              <a:t>)</a:t>
            </a:r>
          </a:p>
        </p:txBody>
      </p:sp>
      <p:sp>
        <p:nvSpPr>
          <p:cNvPr id="10244" name="投影片編號版面配置區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C218061-A5E7-401F-B47A-D546F4006FB9}" type="slidenum">
              <a:rPr lang="zh-TW" altLang="en-US" sz="1000" smtClean="0">
                <a:sym typeface="Times New Roman" panose="02020603050405020304" pitchFamily="18" charset="0"/>
              </a:rPr>
              <a:pPr>
                <a:spcBef>
                  <a:spcPct val="0"/>
                </a:spcBef>
                <a:buFontTx/>
                <a:buNone/>
              </a:pPr>
              <a:t>1</a:t>
            </a:fld>
            <a:endParaRPr lang="zh-TW" altLang="en-US" sz="1000" dirty="0">
              <a:sym typeface="Times New Roman" panose="02020603050405020304" pitchFamily="18" charset="0"/>
            </a:endParaRPr>
          </a:p>
        </p:txBody>
      </p:sp>
      <p:sp>
        <p:nvSpPr>
          <p:cNvPr id="10245" name="文字方塊 1"/>
          <p:cNvSpPr txBox="1">
            <a:spLocks noChangeArrowheads="1"/>
          </p:cNvSpPr>
          <p:nvPr/>
        </p:nvSpPr>
        <p:spPr bwMode="auto">
          <a:xfrm>
            <a:off x="2752875" y="5517232"/>
            <a:ext cx="6229200" cy="52322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TW" altLang="en-US" sz="2800" b="1" dirty="0">
                <a:latin typeface="標楷體" panose="03000509000000000000" pitchFamily="65" charset="-120"/>
              </a:rPr>
              <a:t>請依此目錄進行撰寫，勿任意刪減內容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>
                <a:sym typeface="Times New Roman" panose="02020603050405020304" pitchFamily="18" charset="0"/>
              </a:rPr>
              <a:t>提案廠商後續承接做法</a:t>
            </a:r>
          </a:p>
        </p:txBody>
      </p:sp>
      <p:sp>
        <p:nvSpPr>
          <p:cNvPr id="28675" name="投影片編號版面配置區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6F3743D-1E85-4F12-B701-5C2B5E0C662B}" type="slidenum">
              <a:rPr lang="zh-TW" altLang="en-US" sz="1000" smtClean="0">
                <a:sym typeface="Times New Roman" panose="02020603050405020304" pitchFamily="18" charset="0"/>
              </a:rPr>
              <a:pPr>
                <a:spcBef>
                  <a:spcPct val="0"/>
                </a:spcBef>
                <a:buFontTx/>
                <a:buNone/>
              </a:pPr>
              <a:t>19</a:t>
            </a:fld>
            <a:endParaRPr lang="zh-TW" altLang="en-US" sz="1000">
              <a:sym typeface="Times New Roman" panose="02020603050405020304" pitchFamily="18" charset="0"/>
            </a:endParaRPr>
          </a:p>
        </p:txBody>
      </p:sp>
      <p:sp>
        <p:nvSpPr>
          <p:cNvPr id="4" name="內容版面配置區 2"/>
          <p:cNvSpPr>
            <a:spLocks noGrp="1"/>
          </p:cNvSpPr>
          <p:nvPr>
            <p:ph idx="1"/>
          </p:nvPr>
        </p:nvSpPr>
        <p:spPr>
          <a:xfrm>
            <a:off x="360362" y="877288"/>
            <a:ext cx="8423275" cy="539750"/>
          </a:xfrm>
        </p:spPr>
        <p:txBody>
          <a:bodyPr/>
          <a:lstStyle/>
          <a:p>
            <a:pPr eaLnBrk="1" hangingPunct="1"/>
            <a:r>
              <a:rPr lang="zh-TW" altLang="en-US" dirty="0">
                <a:sym typeface="Times New Roman" panose="02020603050405020304" pitchFamily="18" charset="0"/>
              </a:rPr>
              <a:t>提案廠商與</a:t>
            </a:r>
            <a:r>
              <a:rPr lang="en-US" altLang="zh-TW" dirty="0">
                <a:sym typeface="Times New Roman" panose="02020603050405020304" pitchFamily="18" charset="0"/>
              </a:rPr>
              <a:t>SI</a:t>
            </a:r>
            <a:r>
              <a:rPr lang="zh-TW" altLang="en-US" dirty="0">
                <a:sym typeface="Times New Roman" panose="02020603050405020304" pitchFamily="18" charset="0"/>
              </a:rPr>
              <a:t>業者對口與後續承接做法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>
                <a:sym typeface="Times New Roman" panose="02020603050405020304" pitchFamily="18" charset="0"/>
              </a:rPr>
              <a:t>提案廠商後續承接做法</a:t>
            </a:r>
          </a:p>
        </p:txBody>
      </p:sp>
      <p:sp>
        <p:nvSpPr>
          <p:cNvPr id="28675" name="投影片編號版面配置區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6F3743D-1E85-4F12-B701-5C2B5E0C662B}" type="slidenum">
              <a:rPr lang="zh-TW" altLang="en-US" sz="1000" smtClean="0">
                <a:sym typeface="Times New Roman" panose="02020603050405020304" pitchFamily="18" charset="0"/>
              </a:rPr>
              <a:pPr>
                <a:spcBef>
                  <a:spcPct val="0"/>
                </a:spcBef>
                <a:buFontTx/>
                <a:buNone/>
              </a:pPr>
              <a:t>20</a:t>
            </a:fld>
            <a:endParaRPr lang="zh-TW" altLang="en-US" sz="1000">
              <a:sym typeface="Times New Roman" panose="02020603050405020304" pitchFamily="18" charset="0"/>
            </a:endParaRPr>
          </a:p>
        </p:txBody>
      </p:sp>
      <p:sp>
        <p:nvSpPr>
          <p:cNvPr id="4" name="內容版面配置區 2"/>
          <p:cNvSpPr>
            <a:spLocks noGrp="1"/>
          </p:cNvSpPr>
          <p:nvPr>
            <p:ph idx="1"/>
          </p:nvPr>
        </p:nvSpPr>
        <p:spPr>
          <a:xfrm>
            <a:off x="284823" y="897166"/>
            <a:ext cx="8423275" cy="539750"/>
          </a:xfrm>
        </p:spPr>
        <p:txBody>
          <a:bodyPr/>
          <a:lstStyle/>
          <a:p>
            <a:pPr eaLnBrk="1" hangingPunct="1"/>
            <a:r>
              <a:rPr lang="en-US" altLang="zh-TW" dirty="0">
                <a:sym typeface="Times New Roman" panose="02020603050405020304" pitchFamily="18" charset="0"/>
              </a:rPr>
              <a:t>SI</a:t>
            </a:r>
            <a:r>
              <a:rPr lang="zh-TW" altLang="en-US" dirty="0">
                <a:sym typeface="Times New Roman" panose="02020603050405020304" pitchFamily="18" charset="0"/>
              </a:rPr>
              <a:t>業者與其分包者分工機制</a:t>
            </a:r>
            <a:r>
              <a:rPr lang="en-US" altLang="zh-TW" dirty="0">
                <a:sym typeface="Times New Roman" panose="02020603050405020304" pitchFamily="18" charset="0"/>
              </a:rPr>
              <a:t>(</a:t>
            </a:r>
            <a:r>
              <a:rPr lang="zh-TW" altLang="en-US" dirty="0">
                <a:sym typeface="Times New Roman" panose="02020603050405020304" pitchFamily="18" charset="0"/>
              </a:rPr>
              <a:t>若無分包則免填</a:t>
            </a:r>
            <a:r>
              <a:rPr lang="en-US" altLang="zh-TW" dirty="0">
                <a:sym typeface="Times New Roman" panose="02020603050405020304" pitchFamily="18" charset="0"/>
              </a:rPr>
              <a:t>)</a:t>
            </a:r>
            <a:endParaRPr lang="zh-TW" altLang="en-US" dirty="0"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644435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>
                <a:sym typeface="Times New Roman" panose="02020603050405020304" pitchFamily="18" charset="0"/>
              </a:rPr>
              <a:t>計畫變更情形</a:t>
            </a:r>
            <a:r>
              <a:rPr lang="en-US" altLang="zh-TW">
                <a:sym typeface="Times New Roman" panose="02020603050405020304" pitchFamily="18" charset="0"/>
              </a:rPr>
              <a:t>(</a:t>
            </a:r>
            <a:r>
              <a:rPr lang="zh-TW" altLang="en-US">
                <a:sym typeface="Times New Roman" panose="02020603050405020304" pitchFamily="18" charset="0"/>
              </a:rPr>
              <a:t>若無則免填</a:t>
            </a:r>
            <a:r>
              <a:rPr lang="en-US" altLang="zh-TW">
                <a:sym typeface="Times New Roman" panose="02020603050405020304" pitchFamily="18" charset="0"/>
              </a:rPr>
              <a:t>)</a:t>
            </a:r>
            <a:endParaRPr lang="zh-TW" altLang="en-US">
              <a:sym typeface="Times New Roman" panose="02020603050405020304" pitchFamily="18" charset="0"/>
            </a:endParaRPr>
          </a:p>
        </p:txBody>
      </p:sp>
      <p:sp>
        <p:nvSpPr>
          <p:cNvPr id="30723" name="內容版面配置區 2"/>
          <p:cNvSpPr>
            <a:spLocks noGrp="1"/>
          </p:cNvSpPr>
          <p:nvPr>
            <p:ph idx="1"/>
          </p:nvPr>
        </p:nvSpPr>
        <p:spPr>
          <a:xfrm>
            <a:off x="252413" y="792163"/>
            <a:ext cx="8423275" cy="539750"/>
          </a:xfrm>
        </p:spPr>
        <p:txBody>
          <a:bodyPr/>
          <a:lstStyle/>
          <a:p>
            <a:pPr eaLnBrk="1" hangingPunct="1"/>
            <a:r>
              <a:rPr lang="zh-TW" altLang="en-US" dirty="0">
                <a:sym typeface="Times New Roman" panose="02020603050405020304" pitchFamily="18" charset="0"/>
              </a:rPr>
              <a:t>計畫變更情形</a:t>
            </a:r>
            <a:r>
              <a:rPr lang="en-US" altLang="zh-TW" dirty="0">
                <a:sym typeface="Times New Roman" panose="02020603050405020304" pitchFamily="18" charset="0"/>
              </a:rPr>
              <a:t>(</a:t>
            </a:r>
            <a:r>
              <a:rPr lang="zh-TW" altLang="en-US" dirty="0">
                <a:sym typeface="Times New Roman" panose="02020603050405020304" pitchFamily="18" charset="0"/>
              </a:rPr>
              <a:t>本次查證期程</a:t>
            </a:r>
            <a:r>
              <a:rPr lang="en-US" altLang="zh-TW" dirty="0">
                <a:sym typeface="Times New Roman" panose="02020603050405020304" pitchFamily="18" charset="0"/>
              </a:rPr>
              <a:t>)</a:t>
            </a:r>
            <a:endParaRPr lang="zh-TW" altLang="en-US" dirty="0">
              <a:sym typeface="Times New Roman" panose="02020603050405020304" pitchFamily="18" charset="0"/>
            </a:endParaRPr>
          </a:p>
        </p:txBody>
      </p:sp>
      <p:graphicFrame>
        <p:nvGraphicFramePr>
          <p:cNvPr id="5" name="內容版面配置區 7"/>
          <p:cNvGraphicFramePr>
            <a:graphicFrameLocks/>
          </p:cNvGraphicFramePr>
          <p:nvPr/>
        </p:nvGraphicFramePr>
        <p:xfrm>
          <a:off x="285720" y="1571612"/>
          <a:ext cx="8567999" cy="40896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9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27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2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99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1359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7771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TW" alt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原訂計畫內容</a:t>
                      </a:r>
                    </a:p>
                  </a:txBody>
                  <a:tcPr marL="8709" marR="8709" marT="870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TW" alt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變更後內容</a:t>
                      </a:r>
                    </a:p>
                  </a:txBody>
                  <a:tcPr marL="8709" marR="8709" marT="870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TW" alt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變更原因</a:t>
                      </a:r>
                    </a:p>
                  </a:txBody>
                  <a:tcPr marL="8709" marR="8709" marT="870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TW" alt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經費增減說明</a:t>
                      </a:r>
                    </a:p>
                  </a:txBody>
                  <a:tcPr marL="8709" marR="8709" marT="870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TW" alt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核定日期</a:t>
                      </a:r>
                    </a:p>
                  </a:txBody>
                  <a:tcPr marL="8709" marR="8709" marT="870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11925"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0725" name="矩形 6"/>
          <p:cNvSpPr>
            <a:spLocks noChangeArrowheads="1"/>
          </p:cNvSpPr>
          <p:nvPr/>
        </p:nvSpPr>
        <p:spPr bwMode="auto">
          <a:xfrm>
            <a:off x="7646988" y="1219200"/>
            <a:ext cx="121126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zh-TW" altLang="en-US" sz="1600" dirty="0">
                <a:sym typeface="Times New Roman" panose="02020603050405020304" pitchFamily="18" charset="0"/>
              </a:rPr>
              <a:t>單位：千元</a:t>
            </a:r>
          </a:p>
        </p:txBody>
      </p:sp>
      <p:sp>
        <p:nvSpPr>
          <p:cNvPr id="30726" name="投影片編號版面配置區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A3136B7-9120-4ED3-9C54-7D9165D55AEC}" type="slidenum">
              <a:rPr lang="zh-TW" altLang="en-US" sz="1000" smtClean="0">
                <a:sym typeface="Times New Roman" panose="02020603050405020304" pitchFamily="18" charset="0"/>
              </a:rPr>
              <a:pPr>
                <a:spcBef>
                  <a:spcPct val="0"/>
                </a:spcBef>
                <a:buFontTx/>
                <a:buNone/>
              </a:pPr>
              <a:t>21</a:t>
            </a:fld>
            <a:endParaRPr lang="zh-TW" altLang="en-US" sz="1000">
              <a:sym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標題 1"/>
          <p:cNvSpPr>
            <a:spLocks noGrp="1"/>
          </p:cNvSpPr>
          <p:nvPr>
            <p:ph type="title"/>
          </p:nvPr>
        </p:nvSpPr>
        <p:spPr>
          <a:xfrm>
            <a:off x="1671440" y="66675"/>
            <a:ext cx="7509072" cy="725488"/>
          </a:xfrm>
        </p:spPr>
        <p:txBody>
          <a:bodyPr/>
          <a:lstStyle/>
          <a:p>
            <a:pPr eaLnBrk="1" hangingPunct="1">
              <a:tabLst>
                <a:tab pos="5021263" algn="l"/>
              </a:tabLst>
            </a:pPr>
            <a:r>
              <a:rPr lang="zh-TW" altLang="en-US" dirty="0">
                <a:sym typeface="Times New Roman" panose="02020603050405020304" pitchFamily="18" charset="0"/>
              </a:rPr>
              <a:t>無形資產引進、委託研究或驗證執行情形</a:t>
            </a:r>
          </a:p>
        </p:txBody>
      </p:sp>
      <p:graphicFrame>
        <p:nvGraphicFramePr>
          <p:cNvPr id="5" name="內容版面配置區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04401526"/>
              </p:ext>
            </p:extLst>
          </p:nvPr>
        </p:nvGraphicFramePr>
        <p:xfrm>
          <a:off x="252414" y="980720"/>
          <a:ext cx="8712073" cy="48013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02822">
                  <a:extLst>
                    <a:ext uri="{9D8B030D-6E8A-4147-A177-3AD203B41FA5}">
                      <a16:colId xmlns:a16="http://schemas.microsoft.com/office/drawing/2014/main" val="91612298"/>
                    </a:ext>
                  </a:extLst>
                </a:gridCol>
                <a:gridCol w="18224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20553">
                  <a:extLst>
                    <a:ext uri="{9D8B030D-6E8A-4147-A177-3AD203B41FA5}">
                      <a16:colId xmlns:a16="http://schemas.microsoft.com/office/drawing/2014/main" val="1484768734"/>
                    </a:ext>
                  </a:extLst>
                </a:gridCol>
                <a:gridCol w="16037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992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9262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7293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TW" alt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類別</a:t>
                      </a:r>
                    </a:p>
                  </a:txBody>
                  <a:tcPr marL="8709" marR="8709" marT="870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TW" alt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項目</a:t>
                      </a:r>
                    </a:p>
                  </a:txBody>
                  <a:tcPr marL="8709" marR="8709" marT="870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TW" alt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金額</a:t>
                      </a:r>
                    </a:p>
                  </a:txBody>
                  <a:tcPr marL="8709" marR="8709" marT="870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TW" alt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合作單位</a:t>
                      </a:r>
                    </a:p>
                  </a:txBody>
                  <a:tcPr marL="8709" marR="8709" marT="870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TW" alt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達成進度</a:t>
                      </a:r>
                      <a:r>
                        <a:rPr lang="en-US" altLang="zh-TW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%</a:t>
                      </a:r>
                    </a:p>
                  </a:txBody>
                  <a:tcPr marL="8709" marR="8709" marT="870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TW" alt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實際達成悄形</a:t>
                      </a:r>
                      <a:endParaRPr lang="en-US" altLang="zh-TW" sz="1800" b="0" i="0" u="none" strike="noStrike" kern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66"/>
                        </a:solidFill>
                        <a:latin typeface="Times New Roman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  <a:p>
                      <a:pPr marL="0" algn="ctr" defTabSz="914400" rtl="0" eaLnBrk="1" fontAlgn="ctr" latinLnBrk="0" hangingPunct="1"/>
                      <a:r>
                        <a:rPr lang="en-US" altLang="zh-TW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(</a:t>
                      </a:r>
                      <a:r>
                        <a:rPr lang="zh-TW" alt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簡要敘述</a:t>
                      </a:r>
                      <a:r>
                        <a:rPr lang="en-US" altLang="zh-TW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)</a:t>
                      </a:r>
                      <a:endParaRPr lang="zh-TW" altLang="en-US" sz="1800" b="0" i="0" u="none" strike="noStrike" kern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66"/>
                        </a:solidFill>
                        <a:latin typeface="Times New Roman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 marL="8709" marR="8709" marT="870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04741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無形資產引進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1080799"/>
                  </a:ext>
                </a:extLst>
              </a:tr>
              <a:tr h="704741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800" b="0" i="0" u="none" strike="noStrike" kern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66"/>
                        </a:solidFill>
                        <a:latin typeface="Times New Roman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9344834"/>
                  </a:ext>
                </a:extLst>
              </a:tr>
              <a:tr h="704741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TW" alt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委託研究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704741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zh-TW" altLang="en-US" sz="1800" b="0" i="0" u="none" strike="noStrike" kern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66"/>
                        </a:solidFill>
                        <a:latin typeface="Times New Roman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0042410"/>
                  </a:ext>
                </a:extLst>
              </a:tr>
              <a:tr h="704741">
                <a:tc>
                  <a:txBody>
                    <a:bodyPr/>
                    <a:lstStyle/>
                    <a:p>
                      <a:pPr algn="ctr"/>
                      <a:r>
                        <a:rPr lang="zh-TW" altLang="en-US" dirty="0">
                          <a:ln>
                            <a:solidFill>
                              <a:schemeClr val="tx1"/>
                            </a:solidFill>
                          </a:ln>
                          <a:latin typeface="Times New Roman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驗證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704741">
                <a:tc>
                  <a:txBody>
                    <a:bodyPr/>
                    <a:lstStyle/>
                    <a:p>
                      <a:pPr algn="ctr"/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74720187"/>
                  </a:ext>
                </a:extLst>
              </a:tr>
            </a:tbl>
          </a:graphicData>
        </a:graphic>
      </p:graphicFrame>
      <p:sp>
        <p:nvSpPr>
          <p:cNvPr id="32772" name="投影片編號版面配置區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7D9B6E9-24F1-4792-92F8-F32376B73536}" type="slidenum">
              <a:rPr lang="zh-TW" altLang="en-US" sz="1000" smtClean="0">
                <a:sym typeface="Times New Roman" panose="02020603050405020304" pitchFamily="18" charset="0"/>
              </a:rPr>
              <a:pPr>
                <a:spcBef>
                  <a:spcPct val="0"/>
                </a:spcBef>
                <a:buFontTx/>
                <a:buNone/>
              </a:pPr>
              <a:t>22</a:t>
            </a:fld>
            <a:endParaRPr lang="zh-TW" altLang="en-US" sz="1000">
              <a:sym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內容版面配置區 2"/>
          <p:cNvSpPr>
            <a:spLocks noGrp="1"/>
          </p:cNvSpPr>
          <p:nvPr>
            <p:ph idx="1"/>
          </p:nvPr>
        </p:nvSpPr>
        <p:spPr>
          <a:xfrm>
            <a:off x="252413" y="792163"/>
            <a:ext cx="8423275" cy="539750"/>
          </a:xfrm>
        </p:spPr>
        <p:txBody>
          <a:bodyPr/>
          <a:lstStyle/>
          <a:p>
            <a:pPr eaLnBrk="1" hangingPunct="1"/>
            <a:r>
              <a:rPr lang="zh-TW" altLang="en-US">
                <a:sym typeface="Times New Roman" panose="02020603050405020304" pitchFamily="18" charset="0"/>
              </a:rPr>
              <a:t>專利申請執行情形</a:t>
            </a:r>
          </a:p>
        </p:txBody>
      </p:sp>
      <p:sp>
        <p:nvSpPr>
          <p:cNvPr id="34819" name="標題 1"/>
          <p:cNvSpPr txBox="1">
            <a:spLocks/>
          </p:cNvSpPr>
          <p:nvPr/>
        </p:nvSpPr>
        <p:spPr bwMode="auto">
          <a:xfrm>
            <a:off x="1166813" y="-26988"/>
            <a:ext cx="8229600" cy="725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kumimoji="0" lang="zh-TW" altLang="en-US" b="1">
                <a:solidFill>
                  <a:srgbClr val="000066"/>
                </a:solidFill>
                <a:sym typeface="Times New Roman" panose="02020603050405020304" pitchFamily="18" charset="0"/>
              </a:rPr>
              <a:t>本計畫</a:t>
            </a:r>
            <a:r>
              <a:rPr kumimoji="0" lang="zh-TW" altLang="zh-TW" b="1">
                <a:solidFill>
                  <a:srgbClr val="000066"/>
                </a:solidFill>
                <a:sym typeface="Times New Roman" panose="02020603050405020304" pitchFamily="18" charset="0"/>
              </a:rPr>
              <a:t>專利申請執行情形說明</a:t>
            </a:r>
            <a:r>
              <a:rPr kumimoji="0" lang="en-US" altLang="zh-TW" b="1">
                <a:solidFill>
                  <a:srgbClr val="000066"/>
                </a:solidFill>
                <a:sym typeface="Times New Roman" panose="02020603050405020304" pitchFamily="18" charset="0"/>
              </a:rPr>
              <a:t>(</a:t>
            </a:r>
            <a:r>
              <a:rPr kumimoji="0" lang="zh-TW" altLang="en-US" b="1">
                <a:solidFill>
                  <a:srgbClr val="000066"/>
                </a:solidFill>
                <a:sym typeface="Times New Roman" panose="02020603050405020304" pitchFamily="18" charset="0"/>
              </a:rPr>
              <a:t>若無則免填</a:t>
            </a:r>
            <a:r>
              <a:rPr kumimoji="0" lang="en-US" altLang="zh-TW" b="1">
                <a:solidFill>
                  <a:srgbClr val="000066"/>
                </a:solidFill>
                <a:sym typeface="Times New Roman" panose="02020603050405020304" pitchFamily="18" charset="0"/>
              </a:rPr>
              <a:t>)</a:t>
            </a:r>
            <a:endParaRPr kumimoji="0" lang="zh-TW" altLang="en-US" b="1">
              <a:solidFill>
                <a:srgbClr val="000066"/>
              </a:solidFill>
              <a:sym typeface="Times New Roman" panose="02020603050405020304" pitchFamily="18" charset="0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7522084"/>
              </p:ext>
            </p:extLst>
          </p:nvPr>
        </p:nvGraphicFramePr>
        <p:xfrm>
          <a:off x="107503" y="1436861"/>
          <a:ext cx="8856986" cy="3091708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089017">
                  <a:extLst>
                    <a:ext uri="{9D8B030D-6E8A-4147-A177-3AD203B41FA5}">
                      <a16:colId xmlns:a16="http://schemas.microsoft.com/office/drawing/2014/main" val="3373088152"/>
                    </a:ext>
                  </a:extLst>
                </a:gridCol>
                <a:gridCol w="1119956">
                  <a:extLst>
                    <a:ext uri="{9D8B030D-6E8A-4147-A177-3AD203B41FA5}">
                      <a16:colId xmlns:a16="http://schemas.microsoft.com/office/drawing/2014/main" val="314100017"/>
                    </a:ext>
                  </a:extLst>
                </a:gridCol>
                <a:gridCol w="1175404">
                  <a:extLst>
                    <a:ext uri="{9D8B030D-6E8A-4147-A177-3AD203B41FA5}">
                      <a16:colId xmlns:a16="http://schemas.microsoft.com/office/drawing/2014/main" val="98142405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val="2767309877"/>
                    </a:ext>
                  </a:extLst>
                </a:gridCol>
                <a:gridCol w="1584176">
                  <a:extLst>
                    <a:ext uri="{9D8B030D-6E8A-4147-A177-3AD203B41FA5}">
                      <a16:colId xmlns:a16="http://schemas.microsoft.com/office/drawing/2014/main" val="2221117569"/>
                    </a:ext>
                  </a:extLst>
                </a:gridCol>
                <a:gridCol w="1226310">
                  <a:extLst>
                    <a:ext uri="{9D8B030D-6E8A-4147-A177-3AD203B41FA5}">
                      <a16:colId xmlns:a16="http://schemas.microsoft.com/office/drawing/2014/main" val="3848005027"/>
                    </a:ext>
                  </a:extLst>
                </a:gridCol>
                <a:gridCol w="1509995">
                  <a:extLst>
                    <a:ext uri="{9D8B030D-6E8A-4147-A177-3AD203B41FA5}">
                      <a16:colId xmlns:a16="http://schemas.microsoft.com/office/drawing/2014/main" val="145282681"/>
                    </a:ext>
                  </a:extLst>
                </a:gridCol>
              </a:tblGrid>
              <a:tr h="561372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 </a:t>
                      </a:r>
                      <a:endParaRPr lang="zh-TW" sz="1800" b="0" i="0" u="none" strike="noStrike" kern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66"/>
                        </a:solidFill>
                        <a:latin typeface="Times New Roman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  <a:p>
                      <a:pPr marL="0" algn="ctr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zh-TW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申請</a:t>
                      </a:r>
                      <a:endParaRPr lang="en-US" altLang="zh-TW" sz="1800" b="0" i="0" u="none" strike="noStrike" kern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66"/>
                        </a:solidFill>
                        <a:latin typeface="Times New Roman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  <a:p>
                      <a:pPr marL="0" algn="ctr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zh-TW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日期</a:t>
                      </a: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zh-TW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申請國別</a:t>
                      </a:r>
                      <a:endParaRPr lang="en-US" altLang="zh-TW" sz="1800" b="0" i="0" u="none" strike="noStrike" kern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66"/>
                        </a:solidFill>
                        <a:latin typeface="Times New Roman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  <a:p>
                      <a:pPr marL="0" algn="ctr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(</a:t>
                      </a:r>
                      <a:r>
                        <a:rPr lang="zh-TW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或地區</a:t>
                      </a:r>
                      <a:r>
                        <a:rPr 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)</a:t>
                      </a:r>
                      <a:endParaRPr lang="zh-TW" sz="1800" b="0" i="0" u="none" strike="noStrike" kern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66"/>
                        </a:solidFill>
                        <a:latin typeface="Times New Roman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zh-TW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專利名稱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zh-TW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官方受理</a:t>
                      </a:r>
                    </a:p>
                    <a:p>
                      <a:pPr marL="0" algn="ctr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zh-TW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文件字號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zh-TW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申請人名稱</a:t>
                      </a:r>
                    </a:p>
                    <a:p>
                      <a:pPr marL="0" algn="ctr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sz="14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(</a:t>
                      </a:r>
                      <a:r>
                        <a:rPr lang="zh-TW" sz="14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列出所有申請人</a:t>
                      </a:r>
                      <a:r>
                        <a:rPr lang="en-US" sz="14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)</a:t>
                      </a:r>
                      <a:endParaRPr lang="zh-TW" sz="1400" b="0" i="0" u="none" strike="noStrike" kern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66"/>
                        </a:solidFill>
                        <a:latin typeface="Times New Roman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zh-TW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發明人名稱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zh-TW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是否於計畫執行期間內，將計畫執行成果提出專利申請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0725967"/>
                  </a:ext>
                </a:extLst>
              </a:tr>
              <a:tr h="997214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b="0" i="0" u="none" strike="noStrike" kern="120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 </a:t>
                      </a:r>
                      <a:endParaRPr lang="zh-TW" sz="1800" b="0" i="0" u="none" strike="noStrike" kern="120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66"/>
                        </a:solidFill>
                        <a:latin typeface="Times New Roman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b="0" i="0" u="none" strike="noStrike" kern="120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 </a:t>
                      </a:r>
                      <a:endParaRPr lang="zh-TW" sz="1800" b="0" i="0" u="none" strike="noStrike" kern="120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66"/>
                        </a:solidFill>
                        <a:latin typeface="Times New Roman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b="0" i="0" u="none" strike="noStrike" kern="120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 </a:t>
                      </a:r>
                      <a:endParaRPr lang="zh-TW" sz="1800" b="0" i="0" u="none" strike="noStrike" kern="120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66"/>
                        </a:solidFill>
                        <a:latin typeface="Times New Roman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b="0" i="0" u="none" strike="noStrike" kern="120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 </a:t>
                      </a:r>
                      <a:endParaRPr lang="zh-TW" sz="1800" b="0" i="0" u="none" strike="noStrike" kern="120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66"/>
                        </a:solidFill>
                        <a:latin typeface="Times New Roman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 </a:t>
                      </a:r>
                      <a:endParaRPr lang="zh-TW" sz="1800" b="0" i="0" u="none" strike="noStrike" kern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66"/>
                        </a:solidFill>
                        <a:latin typeface="Times New Roman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 </a:t>
                      </a:r>
                      <a:endParaRPr lang="zh-TW" sz="1800" b="0" i="0" u="none" strike="noStrike" kern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66"/>
                        </a:solidFill>
                        <a:latin typeface="Times New Roman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-342900" algn="ctr" defTabSz="914400" rtl="0" eaLnBrk="1" fontAlgn="ctr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標楷體" panose="03000509000000000000" pitchFamily="65" charset="-120"/>
                        <a:buChar char="□"/>
                        <a:tabLst>
                          <a:tab pos="228600" algn="l"/>
                        </a:tabLst>
                      </a:pPr>
                      <a:r>
                        <a:rPr lang="zh-TW" altLang="zh-TW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是</a:t>
                      </a:r>
                    </a:p>
                    <a:p>
                      <a:pPr marL="0" lvl="0" indent="-342900" algn="ctr" defTabSz="914400" rtl="0" eaLnBrk="1" fontAlgn="ctr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標楷體" panose="03000509000000000000" pitchFamily="65" charset="-120"/>
                        <a:buChar char="□"/>
                        <a:tabLst>
                          <a:tab pos="228600" algn="l"/>
                        </a:tabLst>
                      </a:pPr>
                      <a:r>
                        <a:rPr lang="zh-TW" altLang="zh-TW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否</a:t>
                      </a:r>
                      <a:endParaRPr lang="zh-TW" altLang="en-US" sz="1800" b="0" i="0" u="none" strike="noStrike" kern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66"/>
                        </a:solidFill>
                        <a:latin typeface="Times New Roman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4745064"/>
                  </a:ext>
                </a:extLst>
              </a:tr>
              <a:tr h="997214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b="0" i="0" u="none" strike="noStrike" kern="120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 </a:t>
                      </a:r>
                      <a:endParaRPr lang="zh-TW" sz="1800" b="0" i="0" u="none" strike="noStrike" kern="120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66"/>
                        </a:solidFill>
                        <a:latin typeface="Times New Roman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b="0" i="0" u="none" strike="noStrike" kern="120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 </a:t>
                      </a:r>
                      <a:endParaRPr lang="zh-TW" sz="1800" b="0" i="0" u="none" strike="noStrike" kern="120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66"/>
                        </a:solidFill>
                        <a:latin typeface="Times New Roman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b="0" i="0" u="none" strike="noStrike" kern="120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 </a:t>
                      </a:r>
                      <a:endParaRPr lang="zh-TW" sz="1800" b="0" i="0" u="none" strike="noStrike" kern="120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66"/>
                        </a:solidFill>
                        <a:latin typeface="Times New Roman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b="0" i="0" u="none" strike="noStrike" kern="120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 </a:t>
                      </a:r>
                      <a:endParaRPr lang="zh-TW" sz="1800" b="0" i="0" u="none" strike="noStrike" kern="120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66"/>
                        </a:solidFill>
                        <a:latin typeface="Times New Roman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 </a:t>
                      </a:r>
                      <a:endParaRPr lang="zh-TW" sz="1800" b="0" i="0" u="none" strike="noStrike" kern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66"/>
                        </a:solidFill>
                        <a:latin typeface="Times New Roman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 </a:t>
                      </a:r>
                      <a:endParaRPr lang="zh-TW" sz="1800" b="0" i="0" u="none" strike="noStrike" kern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66"/>
                        </a:solidFill>
                        <a:latin typeface="Times New Roman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-342900" algn="ctr" defTabSz="914400" rtl="0" eaLnBrk="1" fontAlgn="ctr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標楷體" panose="03000509000000000000" pitchFamily="65" charset="-120"/>
                        <a:buChar char="□"/>
                        <a:tabLst>
                          <a:tab pos="228600" algn="l"/>
                        </a:tabLst>
                      </a:pPr>
                      <a:r>
                        <a:rPr lang="zh-TW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是</a:t>
                      </a:r>
                    </a:p>
                    <a:p>
                      <a:pPr marL="0" lvl="0" indent="-342900" algn="ctr" defTabSz="914400" rtl="0" eaLnBrk="1" fontAlgn="ctr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標楷體" panose="03000509000000000000" pitchFamily="65" charset="-120"/>
                        <a:buChar char="□"/>
                        <a:tabLst>
                          <a:tab pos="228600" algn="l"/>
                        </a:tabLst>
                      </a:pPr>
                      <a:r>
                        <a:rPr lang="zh-TW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否</a:t>
                      </a:r>
                      <a:endParaRPr lang="zh-TW" altLang="en-US" sz="1800" b="0" i="0" u="none" strike="noStrike" kern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66"/>
                        </a:solidFill>
                        <a:latin typeface="Times New Roman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9912656"/>
                  </a:ext>
                </a:extLst>
              </a:tr>
            </a:tbl>
          </a:graphicData>
        </a:graphic>
      </p:graphicFrame>
      <p:sp>
        <p:nvSpPr>
          <p:cNvPr id="34821" name="投影片編號版面配置區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DD47D8B-0BBF-4186-AD46-EFA69AB96BCC}" type="slidenum">
              <a:rPr lang="zh-TW" altLang="en-US" sz="1000" smtClean="0">
                <a:sym typeface="Times New Roman" panose="02020603050405020304" pitchFamily="18" charset="0"/>
              </a:rPr>
              <a:pPr>
                <a:spcBef>
                  <a:spcPct val="0"/>
                </a:spcBef>
                <a:buFontTx/>
                <a:buNone/>
              </a:pPr>
              <a:t>23</a:t>
            </a:fld>
            <a:endParaRPr lang="zh-TW" altLang="en-US" sz="1000">
              <a:sym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內容版面配置區 4"/>
          <p:cNvGraphicFramePr>
            <a:graphicFrameLocks noGrp="1"/>
          </p:cNvGraphicFramePr>
          <p:nvPr>
            <p:ph idx="1"/>
          </p:nvPr>
        </p:nvGraphicFramePr>
        <p:xfrm>
          <a:off x="287338" y="877888"/>
          <a:ext cx="8569324" cy="304799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83612">
                  <a:extLst>
                    <a:ext uri="{9D8B030D-6E8A-4147-A177-3AD203B41FA5}">
                      <a16:colId xmlns:a16="http://schemas.microsoft.com/office/drawing/2014/main" val="598122154"/>
                    </a:ext>
                  </a:extLst>
                </a:gridCol>
                <a:gridCol w="1063546">
                  <a:extLst>
                    <a:ext uri="{9D8B030D-6E8A-4147-A177-3AD203B41FA5}">
                      <a16:colId xmlns:a16="http://schemas.microsoft.com/office/drawing/2014/main" val="4117457825"/>
                    </a:ext>
                  </a:extLst>
                </a:gridCol>
                <a:gridCol w="1101220">
                  <a:extLst>
                    <a:ext uri="{9D8B030D-6E8A-4147-A177-3AD203B41FA5}">
                      <a16:colId xmlns:a16="http://schemas.microsoft.com/office/drawing/2014/main" val="559678454"/>
                    </a:ext>
                  </a:extLst>
                </a:gridCol>
                <a:gridCol w="1260195">
                  <a:extLst>
                    <a:ext uri="{9D8B030D-6E8A-4147-A177-3AD203B41FA5}">
                      <a16:colId xmlns:a16="http://schemas.microsoft.com/office/drawing/2014/main" val="2828703108"/>
                    </a:ext>
                  </a:extLst>
                </a:gridCol>
                <a:gridCol w="1080167">
                  <a:extLst>
                    <a:ext uri="{9D8B030D-6E8A-4147-A177-3AD203B41FA5}">
                      <a16:colId xmlns:a16="http://schemas.microsoft.com/office/drawing/2014/main" val="1597599042"/>
                    </a:ext>
                  </a:extLst>
                </a:gridCol>
                <a:gridCol w="576089">
                  <a:extLst>
                    <a:ext uri="{9D8B030D-6E8A-4147-A177-3AD203B41FA5}">
                      <a16:colId xmlns:a16="http://schemas.microsoft.com/office/drawing/2014/main" val="1014111357"/>
                    </a:ext>
                  </a:extLst>
                </a:gridCol>
                <a:gridCol w="1584245">
                  <a:extLst>
                    <a:ext uri="{9D8B030D-6E8A-4147-A177-3AD203B41FA5}">
                      <a16:colId xmlns:a16="http://schemas.microsoft.com/office/drawing/2014/main" val="3196053111"/>
                    </a:ext>
                  </a:extLst>
                </a:gridCol>
                <a:gridCol w="648100">
                  <a:extLst>
                    <a:ext uri="{9D8B030D-6E8A-4147-A177-3AD203B41FA5}">
                      <a16:colId xmlns:a16="http://schemas.microsoft.com/office/drawing/2014/main" val="1363203929"/>
                    </a:ext>
                  </a:extLst>
                </a:gridCol>
                <a:gridCol w="972150">
                  <a:extLst>
                    <a:ext uri="{9D8B030D-6E8A-4147-A177-3AD203B41FA5}">
                      <a16:colId xmlns:a16="http://schemas.microsoft.com/office/drawing/2014/main" val="1280306747"/>
                    </a:ext>
                  </a:extLst>
                </a:gridCol>
              </a:tblGrid>
              <a:tr h="1111195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800" b="1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sym typeface="Times New Roman" panose="02020603050405020304" pitchFamily="18" charset="0"/>
                        </a:rPr>
                        <a:t>姓名</a:t>
                      </a: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800" b="1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sym typeface="Times New Roman" panose="02020603050405020304" pitchFamily="18" charset="0"/>
                        </a:rPr>
                        <a:t>本計畫擔任職務</a:t>
                      </a: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800" b="1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sym typeface="Times New Roman" panose="02020603050405020304" pitchFamily="18" charset="0"/>
                        </a:rPr>
                        <a:t>最高學歷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sym typeface="Times New Roman" panose="02020603050405020304" pitchFamily="18" charset="0"/>
                        </a:rPr>
                        <a:t>(</a:t>
                      </a:r>
                      <a:r>
                        <a:rPr lang="zh-TW" sz="1800" b="1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sym typeface="Times New Roman" panose="02020603050405020304" pitchFamily="18" charset="0"/>
                        </a:rPr>
                        <a:t>學校系所</a:t>
                      </a:r>
                      <a:r>
                        <a:rPr lang="en-US" sz="1800" b="1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sym typeface="Times New Roman" panose="02020603050405020304" pitchFamily="18" charset="0"/>
                        </a:rPr>
                        <a:t>)</a:t>
                      </a:r>
                      <a:endParaRPr lang="zh-TW" sz="1800" b="1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sym typeface="Times New Roman" panose="02020603050405020304" pitchFamily="18" charset="0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800" b="1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sym typeface="Times New Roman" panose="02020603050405020304" pitchFamily="18" charset="0"/>
                        </a:rPr>
                        <a:t>主要經歷</a:t>
                      </a: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800" b="1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sym typeface="Times New Roman" panose="02020603050405020304" pitchFamily="18" charset="0"/>
                        </a:rPr>
                        <a:t>本業年資</a:t>
                      </a: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800" b="1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sym typeface="Times New Roman" panose="02020603050405020304" pitchFamily="18" charset="0"/>
                        </a:rPr>
                        <a:t>參與分項計畫及工作項目</a:t>
                      </a: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800" b="1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sym typeface="Times New Roman" panose="02020603050405020304" pitchFamily="18" charset="0"/>
                        </a:rPr>
                        <a:t>替換日期</a:t>
                      </a: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800" b="1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sym typeface="Times New Roman" panose="02020603050405020304" pitchFamily="18" charset="0"/>
                        </a:rPr>
                        <a:t>替換原因</a:t>
                      </a: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7143"/>
                  </a:ext>
                </a:extLst>
              </a:tr>
              <a:tr h="484201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TW" sz="1800" b="1" kern="1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+mn-cs"/>
                          <a:sym typeface="Times New Roman" panose="02020603050405020304" pitchFamily="18" charset="0"/>
                        </a:rPr>
                        <a:t>原</a:t>
                      </a: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+mn-cs"/>
                          <a:sym typeface="Times New Roman" panose="02020603050405020304" pitchFamily="18" charset="0"/>
                        </a:rPr>
                        <a:t> </a:t>
                      </a:r>
                      <a:endParaRPr lang="zh-TW" sz="1800" kern="1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sym typeface="Times New Roman" panose="02020603050405020304" pitchFamily="18" charset="0"/>
                        </a:rPr>
                        <a:t> 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sym typeface="Times New Roman" panose="02020603050405020304" pitchFamily="18" charset="0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sym typeface="Times New Roman" panose="02020603050405020304" pitchFamily="18" charset="0"/>
                        </a:rPr>
                        <a:t> </a:t>
                      </a: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sym typeface="Times New Roman" panose="02020603050405020304" pitchFamily="18" charset="0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sym typeface="Times New Roman" panose="02020603050405020304" pitchFamily="18" charset="0"/>
                        </a:rPr>
                        <a:t> </a:t>
                      </a: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sym typeface="Times New Roman" panose="02020603050405020304" pitchFamily="18" charset="0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sym typeface="Times New Roman" panose="02020603050405020304" pitchFamily="18" charset="0"/>
                        </a:rPr>
                        <a:t> </a:t>
                      </a: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sym typeface="Times New Roman" panose="02020603050405020304" pitchFamily="18" charset="0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sym typeface="Times New Roman" panose="02020603050405020304" pitchFamily="18" charset="0"/>
                        </a:rPr>
                        <a:t> </a:t>
                      </a: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sym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sym typeface="Times New Roman" panose="02020603050405020304" pitchFamily="18" charset="0"/>
                        </a:rPr>
                        <a:t> </a:t>
                      </a: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sym typeface="Times New Roman" panose="02020603050405020304" pitchFamily="18" charset="0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sym typeface="Times New Roman" panose="02020603050405020304" pitchFamily="18" charset="0"/>
                        </a:rPr>
                        <a:t> </a:t>
                      </a: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sym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sym typeface="Times New Roman" panose="02020603050405020304" pitchFamily="18" charset="0"/>
                        </a:rPr>
                        <a:t> </a:t>
                      </a: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sym typeface="Times New Roman" panose="02020603050405020304" pitchFamily="18" charset="0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sym typeface="Times New Roman" panose="02020603050405020304" pitchFamily="18" charset="0"/>
                        </a:rPr>
                        <a:t> </a:t>
                      </a: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sym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sym typeface="Times New Roman" panose="02020603050405020304" pitchFamily="18" charset="0"/>
                        </a:rPr>
                        <a:t> </a:t>
                      </a: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sym typeface="Times New Roman" panose="02020603050405020304" pitchFamily="18" charset="0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5119407"/>
                  </a:ext>
                </a:extLst>
              </a:tr>
              <a:tr h="484201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TW" sz="1800" b="1" kern="1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+mn-cs"/>
                          <a:sym typeface="Times New Roman" panose="02020603050405020304" pitchFamily="18" charset="0"/>
                        </a:rPr>
                        <a:t>新</a:t>
                      </a: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kern="1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+mn-cs"/>
                          <a:sym typeface="Times New Roman" panose="02020603050405020304" pitchFamily="18" charset="0"/>
                        </a:rPr>
                        <a:t> </a:t>
                      </a:r>
                      <a:endParaRPr lang="zh-TW" sz="1800" kern="10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sym typeface="Times New Roman" panose="02020603050405020304" pitchFamily="18" charset="0"/>
                        </a:rPr>
                        <a:t> 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sym typeface="Times New Roman" panose="02020603050405020304" pitchFamily="18" charset="0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sym typeface="Times New Roman" panose="02020603050405020304" pitchFamily="18" charset="0"/>
                        </a:rPr>
                        <a:t> </a:t>
                      </a: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sym typeface="Times New Roman" panose="02020603050405020304" pitchFamily="18" charset="0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sym typeface="Times New Roman" panose="02020603050405020304" pitchFamily="18" charset="0"/>
                        </a:rPr>
                        <a:t> </a:t>
                      </a: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sym typeface="Times New Roman" panose="02020603050405020304" pitchFamily="18" charset="0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sym typeface="Times New Roman" panose="02020603050405020304" pitchFamily="18" charset="0"/>
                        </a:rPr>
                        <a:t> 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sym typeface="Times New Roman" panose="02020603050405020304" pitchFamily="18" charset="0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14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14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14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9256585"/>
                  </a:ext>
                </a:extLst>
              </a:tr>
              <a:tr h="484201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TW" sz="1800" b="1" kern="1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+mn-cs"/>
                          <a:sym typeface="Times New Roman" panose="02020603050405020304" pitchFamily="18" charset="0"/>
                        </a:rPr>
                        <a:t>原</a:t>
                      </a: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kern="1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+mn-cs"/>
                          <a:sym typeface="Times New Roman" panose="02020603050405020304" pitchFamily="18" charset="0"/>
                        </a:rPr>
                        <a:t> </a:t>
                      </a:r>
                      <a:endParaRPr lang="zh-TW" sz="1800" kern="10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sym typeface="Times New Roman" panose="02020603050405020304" pitchFamily="18" charset="0"/>
                        </a:rPr>
                        <a:t> </a:t>
                      </a: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sym typeface="Times New Roman" panose="02020603050405020304" pitchFamily="18" charset="0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sym typeface="Times New Roman" panose="02020603050405020304" pitchFamily="18" charset="0"/>
                        </a:rPr>
                        <a:t> 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sym typeface="Times New Roman" panose="02020603050405020304" pitchFamily="18" charset="0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sym typeface="Times New Roman" panose="02020603050405020304" pitchFamily="18" charset="0"/>
                        </a:rPr>
                        <a:t> </a:t>
                      </a: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sym typeface="Times New Roman" panose="02020603050405020304" pitchFamily="18" charset="0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sym typeface="Times New Roman" panose="02020603050405020304" pitchFamily="18" charset="0"/>
                        </a:rPr>
                        <a:t> </a:t>
                      </a: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sym typeface="Times New Roman" panose="02020603050405020304" pitchFamily="18" charset="0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sym typeface="Times New Roman" panose="02020603050405020304" pitchFamily="18" charset="0"/>
                        </a:rPr>
                        <a:t> </a:t>
                      </a: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sym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sym typeface="Times New Roman" panose="02020603050405020304" pitchFamily="18" charset="0"/>
                        </a:rPr>
                        <a:t> </a:t>
                      </a: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sym typeface="Times New Roman" panose="02020603050405020304" pitchFamily="18" charset="0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sym typeface="Times New Roman" panose="02020603050405020304" pitchFamily="18" charset="0"/>
                        </a:rPr>
                        <a:t> </a:t>
                      </a: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sym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sym typeface="Times New Roman" panose="02020603050405020304" pitchFamily="18" charset="0"/>
                        </a:rPr>
                        <a:t> </a:t>
                      </a: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sym typeface="Times New Roman" panose="02020603050405020304" pitchFamily="18" charset="0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sym typeface="Times New Roman" panose="02020603050405020304" pitchFamily="18" charset="0"/>
                        </a:rPr>
                        <a:t> </a:t>
                      </a: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sym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sym typeface="Times New Roman" panose="02020603050405020304" pitchFamily="18" charset="0"/>
                        </a:rPr>
                        <a:t> </a:t>
                      </a: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sym typeface="Times New Roman" panose="02020603050405020304" pitchFamily="18" charset="0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8655238"/>
                  </a:ext>
                </a:extLst>
              </a:tr>
              <a:tr h="484201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TW" sz="1800" b="1" kern="1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+mn-cs"/>
                          <a:sym typeface="Times New Roman" panose="02020603050405020304" pitchFamily="18" charset="0"/>
                        </a:rPr>
                        <a:t>新</a:t>
                      </a: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+mn-cs"/>
                          <a:sym typeface="Times New Roman" panose="02020603050405020304" pitchFamily="18" charset="0"/>
                        </a:rPr>
                        <a:t> </a:t>
                      </a:r>
                      <a:endParaRPr lang="zh-TW" sz="1800" kern="1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sym typeface="Times New Roman" panose="02020603050405020304" pitchFamily="18" charset="0"/>
                        </a:rPr>
                        <a:t> 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sym typeface="Times New Roman" panose="02020603050405020304" pitchFamily="18" charset="0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sym typeface="Times New Roman" panose="02020603050405020304" pitchFamily="18" charset="0"/>
                        </a:rPr>
                        <a:t> </a:t>
                      </a: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sym typeface="Times New Roman" panose="02020603050405020304" pitchFamily="18" charset="0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sym typeface="Times New Roman" panose="02020603050405020304" pitchFamily="18" charset="0"/>
                        </a:rPr>
                        <a:t> 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sym typeface="Times New Roman" panose="02020603050405020304" pitchFamily="18" charset="0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sym typeface="Times New Roman" panose="02020603050405020304" pitchFamily="18" charset="0"/>
                        </a:rPr>
                        <a:t> </a:t>
                      </a: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sym typeface="Times New Roman" panose="02020603050405020304" pitchFamily="18" charset="0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14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14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14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0846532"/>
                  </a:ext>
                </a:extLst>
              </a:tr>
            </a:tbl>
          </a:graphicData>
        </a:graphic>
      </p:graphicFrame>
      <p:sp>
        <p:nvSpPr>
          <p:cNvPr id="36921" name="標題 1"/>
          <p:cNvSpPr>
            <a:spLocks noGrp="1"/>
          </p:cNvSpPr>
          <p:nvPr>
            <p:ph type="title"/>
          </p:nvPr>
        </p:nvSpPr>
        <p:spPr>
          <a:xfrm>
            <a:off x="879475" y="157163"/>
            <a:ext cx="8229600" cy="725487"/>
          </a:xfrm>
        </p:spPr>
        <p:txBody>
          <a:bodyPr/>
          <a:lstStyle/>
          <a:p>
            <a:pPr eaLnBrk="1" hangingPunct="1"/>
            <a:r>
              <a:rPr lang="zh-TW" altLang="en-US">
                <a:sym typeface="Times New Roman" panose="02020603050405020304" pitchFamily="18" charset="0"/>
              </a:rPr>
              <a:t>人員異動情形</a:t>
            </a:r>
            <a:r>
              <a:rPr lang="en-US" altLang="zh-TW">
                <a:sym typeface="Times New Roman" panose="02020603050405020304" pitchFamily="18" charset="0"/>
              </a:rPr>
              <a:t>(</a:t>
            </a:r>
            <a:r>
              <a:rPr lang="zh-TW" altLang="en-US">
                <a:sym typeface="Times New Roman" panose="02020603050405020304" pitchFamily="18" charset="0"/>
              </a:rPr>
              <a:t>本次查證期程</a:t>
            </a:r>
            <a:r>
              <a:rPr lang="en-US" altLang="zh-TW">
                <a:sym typeface="Times New Roman" panose="02020603050405020304" pitchFamily="18" charset="0"/>
              </a:rPr>
              <a:t>)</a:t>
            </a:r>
            <a:endParaRPr lang="zh-TW" altLang="en-US">
              <a:sym typeface="Times New Roman" panose="02020603050405020304" pitchFamily="18" charset="0"/>
            </a:endParaRPr>
          </a:p>
        </p:txBody>
      </p:sp>
      <p:sp>
        <p:nvSpPr>
          <p:cNvPr id="36922" name="投影片編號版面配置區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1B54CD23-FEE2-4B9B-9569-90BD08B7E3F6}" type="slidenum">
              <a:rPr lang="zh-TW" altLang="en-US" sz="1000" smtClean="0">
                <a:sym typeface="Times New Roman" panose="02020603050405020304" pitchFamily="18" charset="0"/>
              </a:rPr>
              <a:pPr>
                <a:spcBef>
                  <a:spcPct val="0"/>
                </a:spcBef>
                <a:buFontTx/>
                <a:buNone/>
              </a:pPr>
              <a:t>24</a:t>
            </a:fld>
            <a:endParaRPr lang="zh-TW" altLang="en-US" sz="1000">
              <a:sym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標題 1"/>
          <p:cNvSpPr>
            <a:spLocks noGrp="1"/>
          </p:cNvSpPr>
          <p:nvPr>
            <p:ph type="title"/>
          </p:nvPr>
        </p:nvSpPr>
        <p:spPr>
          <a:xfrm>
            <a:off x="1857375" y="58738"/>
            <a:ext cx="6481763" cy="725487"/>
          </a:xfrm>
        </p:spPr>
        <p:txBody>
          <a:bodyPr/>
          <a:lstStyle/>
          <a:p>
            <a:pPr eaLnBrk="1" hangingPunct="1"/>
            <a:r>
              <a:rPr lang="zh-TW" altLang="en-US">
                <a:sym typeface="Times New Roman" panose="02020603050405020304" pitchFamily="18" charset="0"/>
              </a:rPr>
              <a:t>經費使用情形</a:t>
            </a: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7248782"/>
              </p:ext>
            </p:extLst>
          </p:nvPr>
        </p:nvGraphicFramePr>
        <p:xfrm>
          <a:off x="179388" y="1196975"/>
          <a:ext cx="8785225" cy="4876802"/>
        </p:xfrm>
        <a:graphic>
          <a:graphicData uri="http://schemas.openxmlformats.org/drawingml/2006/table">
            <a:tbl>
              <a:tblPr/>
              <a:tblGrid>
                <a:gridCol w="432060">
                  <a:extLst>
                    <a:ext uri="{9D8B030D-6E8A-4147-A177-3AD203B41FA5}">
                      <a16:colId xmlns:a16="http://schemas.microsoft.com/office/drawing/2014/main" val="533493973"/>
                    </a:ext>
                  </a:extLst>
                </a:gridCol>
                <a:gridCol w="34275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696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9615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287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3107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782842">
                <a:tc>
                  <a:txBody>
                    <a:bodyPr/>
                    <a:lstStyle/>
                    <a:p>
                      <a:pPr algn="ctr" fontAlgn="ctr"/>
                      <a:endParaRPr lang="zh-TW" altLang="en-US" sz="1600" b="1" i="0" u="none" strike="noStrike" dirty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600" b="1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經費項目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600" b="1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年度預算數</a:t>
                      </a:r>
                      <a:r>
                        <a:rPr lang="en-US" altLang="zh-TW" sz="1600" b="1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(A)</a:t>
                      </a:r>
                      <a:r>
                        <a:rPr lang="zh-TW" altLang="en-US" sz="1600" b="1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600" b="1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本期實支數</a:t>
                      </a:r>
                      <a:r>
                        <a:rPr lang="en-US" altLang="zh-TW" sz="1600" b="1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(B)</a:t>
                      </a:r>
                      <a:endParaRPr lang="zh-TW" altLang="en-US" sz="1600" b="1" i="0" u="none" strike="noStrike" dirty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600" b="1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達成率</a:t>
                      </a:r>
                      <a:r>
                        <a:rPr lang="en-US" altLang="zh-TW" sz="1600" b="1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%</a:t>
                      </a:r>
                      <a:br>
                        <a:rPr lang="en-US" altLang="zh-TW" sz="1600" b="1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</a:br>
                      <a:r>
                        <a:rPr lang="en-US" altLang="zh-TW" sz="1600" b="1" i="0" u="none" strike="noStrike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(B/A)</a:t>
                      </a:r>
                      <a:endParaRPr lang="zh-TW" altLang="en-US" sz="1600" b="1" i="0" u="none" strike="noStrike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fontAlgn="ctr"/>
                      <a:r>
                        <a:rPr lang="zh-TW" altLang="en-US" sz="1600" b="1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備註</a:t>
                      </a:r>
                    </a:p>
                  </a:txBody>
                  <a:tcPr marL="36001" marR="36001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1745">
                <a:tc rowSpan="7">
                  <a:txBody>
                    <a:bodyPr/>
                    <a:lstStyle/>
                    <a:p>
                      <a:pPr algn="ctr" fontAlgn="ctr"/>
                      <a:r>
                        <a:rPr lang="zh-TW" altLang="en-US" sz="1600" b="1" i="0" u="none" strike="noStrike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補助款</a:t>
                      </a:r>
                    </a:p>
                  </a:txBody>
                  <a:tcPr marL="36001" marR="36001" marT="0" marB="0" vert="eaVert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600" b="1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人事費　</a:t>
                      </a:r>
                    </a:p>
                  </a:txBody>
                  <a:tcPr marL="36001" marR="36001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600" b="0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600" b="0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600" b="0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600" b="0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　</a:t>
                      </a:r>
                    </a:p>
                  </a:txBody>
                  <a:tcPr marL="36001" marR="36001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1745">
                <a:tc vMerge="1">
                  <a:txBody>
                    <a:bodyPr/>
                    <a:lstStyle/>
                    <a:p>
                      <a:pPr algn="l" fontAlgn="ctr"/>
                      <a:endParaRPr lang="zh-TW" altLang="en-US" sz="1400" b="0" i="0" u="none" strike="noStrike" dirty="0">
                        <a:latin typeface="標楷體" pitchFamily="65" charset="-12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600" b="1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消耗性器材及原材料費　</a:t>
                      </a:r>
                    </a:p>
                  </a:txBody>
                  <a:tcPr marL="36001" marR="36001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600" b="0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600" b="0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600" b="0" i="0" u="none" strike="noStrike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600" b="0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　</a:t>
                      </a:r>
                    </a:p>
                  </a:txBody>
                  <a:tcPr marL="36001" marR="36001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11745">
                <a:tc vMerge="1">
                  <a:txBody>
                    <a:bodyPr/>
                    <a:lstStyle/>
                    <a:p>
                      <a:pPr algn="l" fontAlgn="ctr"/>
                      <a:endParaRPr lang="zh-TW" altLang="en-US" sz="1400" b="0" i="0" u="none" strike="noStrike" dirty="0">
                        <a:latin typeface="標楷體" pitchFamily="65" charset="-12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600" b="1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創新或研究發展設備費　</a:t>
                      </a:r>
                    </a:p>
                  </a:txBody>
                  <a:tcPr marL="36001" marR="36001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600" b="0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600" b="0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600" b="0" i="0" u="none" strike="noStrike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600" b="0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　</a:t>
                      </a:r>
                    </a:p>
                  </a:txBody>
                  <a:tcPr marL="36001" marR="36001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11745">
                <a:tc vMerge="1">
                  <a:txBody>
                    <a:bodyPr/>
                    <a:lstStyle/>
                    <a:p>
                      <a:pPr algn="l" fontAlgn="ctr"/>
                      <a:endParaRPr lang="zh-TW" altLang="en-US" sz="1400" b="0" i="0" u="none" strike="noStrike" dirty="0">
                        <a:latin typeface="標楷體" pitchFamily="65" charset="-12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600" b="1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無形資產之引進費　</a:t>
                      </a:r>
                    </a:p>
                  </a:txBody>
                  <a:tcPr marL="36001" marR="36001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600" b="0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600" b="0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600" b="0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600" b="0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　</a:t>
                      </a:r>
                    </a:p>
                  </a:txBody>
                  <a:tcPr marL="36001" marR="36001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11745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600" b="1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委託研究或驗證費</a:t>
                      </a:r>
                    </a:p>
                  </a:txBody>
                  <a:tcPr marL="36001" marR="36001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TW" altLang="en-US" sz="1600" b="0" i="0" u="none" strike="noStrike" dirty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TW" altLang="en-US" sz="1600" b="0" i="0" u="none" strike="noStrike" dirty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TW" altLang="en-US" sz="1600" b="0" i="0" u="none" strike="noStrike" dirty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TW" altLang="en-US" sz="1600" b="0" i="0" u="none" strike="noStrike" dirty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 marL="36001" marR="36001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2066677"/>
                  </a:ext>
                </a:extLst>
              </a:tr>
              <a:tr h="511745">
                <a:tc vMerge="1">
                  <a:txBody>
                    <a:bodyPr/>
                    <a:lstStyle/>
                    <a:p>
                      <a:pPr algn="l" fontAlgn="ctr"/>
                      <a:endParaRPr lang="zh-TW" altLang="en-US" sz="1400" b="0" i="0" u="none" strike="noStrike" dirty="0">
                        <a:latin typeface="標楷體" pitchFamily="65" charset="-12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600" b="1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國內差旅費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TW" altLang="en-US" sz="1600" b="0" i="0" u="none" strike="noStrike" dirty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TW" altLang="en-US" sz="1600" b="0" i="0" u="none" strike="noStrike" dirty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TW" altLang="en-US" sz="1600" b="0" i="0" u="none" strike="noStrike" dirty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TW" altLang="en-US" sz="1600" b="0" i="0" u="none" strike="noStrike" dirty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 marL="36001" marR="36001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11745">
                <a:tc vMerge="1">
                  <a:txBody>
                    <a:bodyPr/>
                    <a:lstStyle/>
                    <a:p>
                      <a:pPr algn="ctr" fontAlgn="ctr"/>
                      <a:endParaRPr lang="zh-TW" altLang="en-US" sz="1400" b="0" i="0" u="none" strike="noStrike" dirty="0">
                        <a:latin typeface="標楷體" pitchFamily="65" charset="-12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600" b="1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小　　　計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600" b="0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600" b="0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600" b="0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TW" altLang="en-US" sz="1600" b="0" i="0" u="none" strike="noStrike" dirty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 marL="36001" marR="36001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11745">
                <a:tc>
                  <a:txBody>
                    <a:bodyPr/>
                    <a:lstStyle/>
                    <a:p>
                      <a:pPr algn="ctr" fontAlgn="ctr"/>
                      <a:endParaRPr lang="zh-TW" altLang="en-US" sz="1600" b="1" i="0" u="none" strike="noStrike" dirty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600" b="1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自籌款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TW" altLang="en-US" sz="1600" b="0" i="0" u="none" strike="noStrike" dirty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TW" altLang="en-US" sz="1600" b="0" i="0" u="none" strike="noStrike" dirty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600" b="1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******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TW" altLang="en-US" sz="1600" b="0" i="0" u="none" strike="noStrike" dirty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 marL="36001" marR="36001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5343063"/>
                  </a:ext>
                </a:extLst>
              </a:tr>
            </a:tbl>
          </a:graphicData>
        </a:graphic>
      </p:graphicFrame>
      <p:sp>
        <p:nvSpPr>
          <p:cNvPr id="37957" name="矩形 6"/>
          <p:cNvSpPr>
            <a:spLocks noChangeArrowheads="1"/>
          </p:cNvSpPr>
          <p:nvPr/>
        </p:nvSpPr>
        <p:spPr bwMode="auto">
          <a:xfrm>
            <a:off x="7308850" y="836613"/>
            <a:ext cx="15859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zh-TW" altLang="en-US" sz="1400">
                <a:sym typeface="Times New Roman" panose="02020603050405020304" pitchFamily="18" charset="0"/>
              </a:rPr>
              <a:t>金額單位：千元</a:t>
            </a:r>
          </a:p>
        </p:txBody>
      </p:sp>
      <p:sp>
        <p:nvSpPr>
          <p:cNvPr id="10" name="矩形 5"/>
          <p:cNvSpPr>
            <a:spLocks noChangeArrowheads="1"/>
          </p:cNvSpPr>
          <p:nvPr/>
        </p:nvSpPr>
        <p:spPr bwMode="auto">
          <a:xfrm>
            <a:off x="298450" y="6073775"/>
            <a:ext cx="8072438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kumimoji="0" lang="zh-TW" altLang="en-US" sz="1400" dirty="0">
                <a:latin typeface="Times New Roman" pitchFamily="18" charset="0"/>
                <a:ea typeface="標楷體" panose="03000509000000000000" pitchFamily="65" charset="-120"/>
                <a:cs typeface="Times New Roman" pitchFamily="18" charset="0"/>
                <a:sym typeface="Times New Roman" panose="02020603050405020304" pitchFamily="18" charset="0"/>
              </a:rPr>
              <a:t>註</a:t>
            </a:r>
            <a:r>
              <a:rPr kumimoji="0" lang="en-US" altLang="zh-TW" sz="1400" dirty="0">
                <a:latin typeface="Times New Roman" pitchFamily="18" charset="0"/>
                <a:ea typeface="標楷體" panose="03000509000000000000" pitchFamily="65" charset="-120"/>
                <a:cs typeface="Times New Roman" pitchFamily="18" charset="0"/>
                <a:sym typeface="Times New Roman" panose="02020603050405020304" pitchFamily="18" charset="0"/>
              </a:rPr>
              <a:t>1:</a:t>
            </a:r>
            <a:r>
              <a:rPr kumimoji="0" lang="zh-TW" altLang="en-US" sz="1400" dirty="0">
                <a:latin typeface="Times New Roman" pitchFamily="18" charset="0"/>
                <a:ea typeface="標楷體" panose="03000509000000000000" pitchFamily="65" charset="-120"/>
                <a:cs typeface="Times New Roman" pitchFamily="18" charset="0"/>
                <a:sym typeface="Times New Roman" panose="02020603050405020304" pitchFamily="18" charset="0"/>
              </a:rPr>
              <a:t>請填列本次查證期程之經費使用狀況</a:t>
            </a:r>
            <a:endParaRPr kumimoji="0" lang="en-US" altLang="zh-TW" sz="1400" dirty="0">
              <a:latin typeface="Times New Roman" pitchFamily="18" charset="0"/>
              <a:ea typeface="標楷體" panose="03000509000000000000" pitchFamily="65" charset="-120"/>
              <a:cs typeface="Times New Roman" pitchFamily="18" charset="0"/>
              <a:sym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kumimoji="0" lang="zh-TW" altLang="en-US" sz="1400" dirty="0">
                <a:latin typeface="Times New Roman" pitchFamily="18" charset="0"/>
                <a:ea typeface="標楷體" panose="03000509000000000000" pitchFamily="65" charset="-120"/>
                <a:cs typeface="Times New Roman" pitchFamily="18" charset="0"/>
                <a:sym typeface="Times New Roman" panose="02020603050405020304" pitchFamily="18" charset="0"/>
              </a:rPr>
              <a:t>註</a:t>
            </a:r>
            <a:r>
              <a:rPr kumimoji="0" lang="en-US" altLang="zh-TW" sz="1400" dirty="0">
                <a:latin typeface="Times New Roman" pitchFamily="18" charset="0"/>
                <a:ea typeface="標楷體" panose="03000509000000000000" pitchFamily="65" charset="-120"/>
                <a:cs typeface="Times New Roman" pitchFamily="18" charset="0"/>
                <a:sym typeface="Times New Roman" panose="02020603050405020304" pitchFamily="18" charset="0"/>
              </a:rPr>
              <a:t>2:</a:t>
            </a:r>
            <a:r>
              <a:rPr kumimoji="0" lang="zh-TW" altLang="en-US" sz="1400" dirty="0">
                <a:latin typeface="Times New Roman" pitchFamily="18" charset="0"/>
                <a:ea typeface="標楷體" panose="03000509000000000000" pitchFamily="65" charset="-120"/>
                <a:cs typeface="Times New Roman" pitchFamily="18" charset="0"/>
                <a:sym typeface="Times New Roman" panose="02020603050405020304" pitchFamily="18" charset="0"/>
              </a:rPr>
              <a:t>查證期間若有跨年度情形，則填寫查證當年度經費。</a:t>
            </a:r>
          </a:p>
          <a:p>
            <a:pPr marL="266700" indent="-266700" eaLnBrk="1" hangingPunct="1">
              <a:defRPr/>
            </a:pPr>
            <a:r>
              <a:rPr kumimoji="0" lang="zh-TW" altLang="en-US" sz="1400" dirty="0">
                <a:latin typeface="Times New Roman" pitchFamily="18" charset="0"/>
                <a:ea typeface="標楷體" panose="03000509000000000000" pitchFamily="65" charset="-120"/>
                <a:cs typeface="Times New Roman" pitchFamily="18" charset="0"/>
                <a:sym typeface="Times New Roman" panose="02020603050405020304" pitchFamily="18" charset="0"/>
              </a:rPr>
              <a:t>     </a:t>
            </a:r>
          </a:p>
        </p:txBody>
      </p:sp>
      <p:sp>
        <p:nvSpPr>
          <p:cNvPr id="37959" name="投影片編號版面配置區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827076C-057F-4DB2-A55C-BE194EF277F5}" type="slidenum">
              <a:rPr lang="zh-TW" altLang="en-US" sz="1000" smtClean="0">
                <a:sym typeface="Times New Roman" panose="02020603050405020304" pitchFamily="18" charset="0"/>
              </a:rPr>
              <a:pPr>
                <a:spcBef>
                  <a:spcPct val="0"/>
                </a:spcBef>
                <a:buFontTx/>
                <a:buNone/>
              </a:pPr>
              <a:t>25</a:t>
            </a:fld>
            <a:endParaRPr lang="zh-TW" altLang="en-US" sz="1000">
              <a:sym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>
                <a:sym typeface="Times New Roman" panose="02020603050405020304" pitchFamily="18" charset="0"/>
              </a:rPr>
              <a:t>遭遇之困難</a:t>
            </a:r>
          </a:p>
        </p:txBody>
      </p:sp>
      <p:sp>
        <p:nvSpPr>
          <p:cNvPr id="24579" name="內容版面配置區 2"/>
          <p:cNvSpPr>
            <a:spLocks noGrp="1"/>
          </p:cNvSpPr>
          <p:nvPr>
            <p:ph idx="1"/>
          </p:nvPr>
        </p:nvSpPr>
        <p:spPr>
          <a:xfrm>
            <a:off x="457200" y="928688"/>
            <a:ext cx="8229600" cy="5500687"/>
          </a:xfrm>
        </p:spPr>
        <p:txBody>
          <a:bodyPr/>
          <a:lstStyle/>
          <a:p>
            <a:pPr eaLnBrk="1" hangingPunct="1">
              <a:defRPr/>
            </a:pPr>
            <a:r>
              <a:rPr lang="zh-TW" altLang="en-US" dirty="0">
                <a:solidFill>
                  <a:schemeClr val="bg1">
                    <a:lumMod val="50000"/>
                  </a:schemeClr>
                </a:solidFill>
                <a:sym typeface="Times New Roman" panose="02020603050405020304" pitchFamily="18" charset="0"/>
              </a:rPr>
              <a:t>若無</a:t>
            </a:r>
            <a:r>
              <a:rPr lang="zh-TW" altLang="en-US" dirty="0">
                <a:solidFill>
                  <a:srgbClr val="7F7F7F"/>
                </a:solidFill>
                <a:sym typeface="Times New Roman" panose="02020603050405020304" pitchFamily="18" charset="0"/>
              </a:rPr>
              <a:t>則免填</a:t>
            </a:r>
          </a:p>
        </p:txBody>
      </p:sp>
      <p:sp>
        <p:nvSpPr>
          <p:cNvPr id="39940" name="投影片編號版面配置區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CED53CA-3921-4B27-9D6F-6423630D46D3}" type="slidenum">
              <a:rPr lang="zh-TW" altLang="en-US" sz="1000" smtClean="0">
                <a:sym typeface="Times New Roman" panose="02020603050405020304" pitchFamily="18" charset="0"/>
              </a:rPr>
              <a:pPr>
                <a:spcBef>
                  <a:spcPct val="0"/>
                </a:spcBef>
                <a:buFontTx/>
                <a:buNone/>
              </a:pPr>
              <a:t>26</a:t>
            </a:fld>
            <a:endParaRPr lang="zh-TW" altLang="en-US" sz="1000">
              <a:sym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字方塊 26"/>
          <p:cNvSpPr txBox="1"/>
          <p:nvPr/>
        </p:nvSpPr>
        <p:spPr>
          <a:xfrm>
            <a:off x="4572000" y="3284538"/>
            <a:ext cx="4403725" cy="1368425"/>
          </a:xfrm>
          <a:prstGeom prst="rect">
            <a:avLst/>
          </a:prstGeom>
          <a:ln w="12700">
            <a:solidFill>
              <a:srgbClr val="00B050"/>
            </a:solidFill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9745" tIns="49873" rIns="99745" bIns="49873" anchor="ctr"/>
          <a:lstStyle/>
          <a:p>
            <a:pPr marL="180975" indent="-180975" eaLnBrk="1" fontAlgn="auto" latinLnBrk="1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endParaRPr kumimoji="0" lang="zh-TW" altLang="en-US" sz="1300" b="1" dirty="0">
              <a:solidFill>
                <a:srgbClr val="800000"/>
              </a:solidFill>
              <a:latin typeface="Times New Roman" panose="02020603050405020304" pitchFamily="18" charset="0"/>
              <a:ea typeface="標楷體" panose="03000509000000000000" pitchFamily="65" charset="-120"/>
              <a:sym typeface="Times New Roman" panose="02020603050405020304" pitchFamily="18" charset="0"/>
            </a:endParaRPr>
          </a:p>
        </p:txBody>
      </p:sp>
      <p:sp>
        <p:nvSpPr>
          <p:cNvPr id="22" name="文字方塊 21"/>
          <p:cNvSpPr txBox="1"/>
          <p:nvPr/>
        </p:nvSpPr>
        <p:spPr>
          <a:xfrm>
            <a:off x="4572000" y="1773238"/>
            <a:ext cx="4392613" cy="1295400"/>
          </a:xfrm>
          <a:prstGeom prst="rect">
            <a:avLst/>
          </a:prstGeom>
          <a:ln w="12700">
            <a:solidFill>
              <a:schemeClr val="accent6">
                <a:lumMod val="75000"/>
              </a:schemeClr>
            </a:solidFill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9745" tIns="49873" rIns="99745" bIns="49873" anchor="ctr"/>
          <a:lstStyle/>
          <a:p>
            <a:pPr marL="180975" indent="-180975" eaLnBrk="1" fontAlgn="auto" latinLnBrk="1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endParaRPr kumimoji="0" lang="zh-TW" altLang="en-US" sz="1300" b="1" dirty="0">
              <a:solidFill>
                <a:srgbClr val="800000"/>
              </a:solidFill>
              <a:latin typeface="Times New Roman" panose="02020603050405020304" pitchFamily="18" charset="0"/>
              <a:ea typeface="標楷體" panose="03000509000000000000" pitchFamily="65" charset="-120"/>
              <a:sym typeface="Times New Roman" panose="02020603050405020304" pitchFamily="18" charset="0"/>
            </a:endParaRPr>
          </a:p>
        </p:txBody>
      </p:sp>
      <p:sp>
        <p:nvSpPr>
          <p:cNvPr id="15" name="文字方塊 14"/>
          <p:cNvSpPr txBox="1"/>
          <p:nvPr/>
        </p:nvSpPr>
        <p:spPr>
          <a:xfrm>
            <a:off x="395288" y="1844675"/>
            <a:ext cx="3889375" cy="2808288"/>
          </a:xfrm>
          <a:prstGeom prst="rect">
            <a:avLst/>
          </a:prstGeom>
          <a:ln w="12700"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9745" tIns="49873" rIns="99745" bIns="49873" anchor="ctr"/>
          <a:lstStyle/>
          <a:p>
            <a:pPr marL="180975" indent="-180975" eaLnBrk="1" fontAlgn="auto" latinLnBrk="1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endParaRPr kumimoji="0" lang="zh-TW" altLang="en-US" sz="1300" b="1" dirty="0">
              <a:solidFill>
                <a:srgbClr val="800000"/>
              </a:solidFill>
              <a:latin typeface="Times New Roman" panose="02020603050405020304" pitchFamily="18" charset="0"/>
              <a:ea typeface="標楷體" panose="03000509000000000000" pitchFamily="65" charset="-120"/>
              <a:sym typeface="Times New Roman" panose="02020603050405020304" pitchFamily="18" charset="0"/>
            </a:endParaRPr>
          </a:p>
        </p:txBody>
      </p:sp>
      <p:sp>
        <p:nvSpPr>
          <p:cNvPr id="3" name="文字方塊 2"/>
          <p:cNvSpPr txBox="1"/>
          <p:nvPr/>
        </p:nvSpPr>
        <p:spPr>
          <a:xfrm>
            <a:off x="468313" y="5013325"/>
            <a:ext cx="8493125" cy="1655763"/>
          </a:xfrm>
          <a:prstGeom prst="rect">
            <a:avLst/>
          </a:prstGeom>
          <a:ln w="12700"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lIns="99745" tIns="49873" rIns="99745" bIns="49873" anchor="ctr"/>
          <a:lstStyle/>
          <a:p>
            <a:pPr marL="180975" indent="-180975" eaLnBrk="1" fontAlgn="auto" latinLnBrk="1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endParaRPr kumimoji="0" lang="zh-TW" altLang="en-US" sz="1300" b="1" dirty="0">
              <a:solidFill>
                <a:srgbClr val="800000"/>
              </a:solidFill>
              <a:latin typeface="Times New Roman" panose="02020603050405020304" pitchFamily="18" charset="0"/>
              <a:ea typeface="標楷體" panose="03000509000000000000" pitchFamily="65" charset="-120"/>
              <a:sym typeface="Times New Roman" panose="02020603050405020304" pitchFamily="18" charset="0"/>
            </a:endParaRPr>
          </a:p>
        </p:txBody>
      </p:sp>
      <p:grpSp>
        <p:nvGrpSpPr>
          <p:cNvPr id="12294" name="群組 9"/>
          <p:cNvGrpSpPr>
            <a:grpSpLocks/>
          </p:cNvGrpSpPr>
          <p:nvPr/>
        </p:nvGrpSpPr>
        <p:grpSpPr bwMode="auto">
          <a:xfrm>
            <a:off x="323850" y="4797425"/>
            <a:ext cx="4895850" cy="503238"/>
            <a:chOff x="251520" y="2132856"/>
            <a:chExt cx="4896544" cy="504056"/>
          </a:xfrm>
        </p:grpSpPr>
        <p:sp>
          <p:nvSpPr>
            <p:cNvPr id="7" name="圓角矩形 6"/>
            <p:cNvSpPr/>
            <p:nvPr/>
          </p:nvSpPr>
          <p:spPr>
            <a:xfrm>
              <a:off x="251520" y="2132856"/>
              <a:ext cx="4896544" cy="504056"/>
            </a:xfrm>
            <a:prstGeom prst="roundRect">
              <a:avLst>
                <a:gd name="adj" fmla="val 8554"/>
              </a:avLst>
            </a:prstGeom>
            <a:solidFill>
              <a:srgbClr val="FFC000"/>
            </a:solidFill>
            <a:ln>
              <a:noFill/>
              <a:headEnd/>
              <a:tailEnd/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wrap="none" lIns="99745" tIns="49873" rIns="99745" bIns="49873" anchor="ctr"/>
            <a:lstStyle/>
            <a:p>
              <a:pPr marL="180975" eaLnBrk="1" fontAlgn="auto" latinLnBrk="1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FontTx/>
                <a:buChar char="•"/>
                <a:defRPr/>
              </a:pPr>
              <a:endParaRPr kumimoji="0" lang="zh-TW" altLang="en-US" sz="1300" b="1" dirty="0">
                <a:solidFill>
                  <a:srgbClr val="800000"/>
                </a:solidFill>
                <a:latin typeface="Times New Roman" panose="02020603050405020304" pitchFamily="18" charset="0"/>
                <a:ea typeface="標楷體" panose="03000509000000000000" pitchFamily="65" charset="-120"/>
                <a:sym typeface="Times New Roman" panose="02020603050405020304" pitchFamily="18" charset="0"/>
              </a:endParaRPr>
            </a:p>
          </p:txBody>
        </p:sp>
        <p:sp>
          <p:nvSpPr>
            <p:cNvPr id="8" name="TextBox 3"/>
            <p:cNvSpPr txBox="1"/>
            <p:nvPr/>
          </p:nvSpPr>
          <p:spPr>
            <a:xfrm>
              <a:off x="827584" y="2132856"/>
              <a:ext cx="4248472" cy="46241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zh-TW" altLang="en-US" sz="2400" dirty="0">
                  <a:ln w="3175" cmpd="sng">
                    <a:solidFill>
                      <a:srgbClr val="FFFFFF"/>
                    </a:solidFill>
                    <a:prstDash val="solid"/>
                  </a:ln>
                  <a:solidFill>
                    <a:schemeClr val="bg1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Times New Roman" panose="02020603050405020304" pitchFamily="18" charset="0"/>
                  <a:ea typeface="標楷體" panose="03000509000000000000" pitchFamily="65" charset="-120"/>
                  <a:sym typeface="Times New Roman" panose="02020603050405020304" pitchFamily="18" charset="0"/>
                </a:rPr>
                <a:t>計畫成效</a:t>
              </a:r>
              <a:endParaRPr kumimoji="0" lang="en-US" altLang="en-US" sz="2400" dirty="0">
                <a:ln w="317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anose="02020603050405020304" pitchFamily="18" charset="0"/>
                <a:ea typeface="標楷體" panose="03000509000000000000" pitchFamily="65" charset="-120"/>
                <a:sym typeface="Times New Roman" panose="02020603050405020304" pitchFamily="18" charset="0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299886" y="2132856"/>
              <a:ext cx="492513" cy="46241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zh-TW" sz="2400" b="1" dirty="0">
                  <a:solidFill>
                    <a:prstClr val="white"/>
                  </a:solidFill>
                  <a:effectLst>
                    <a:innerShdw blurRad="63500" dist="76200" dir="13500000">
                      <a:prstClr val="black">
                        <a:alpha val="38000"/>
                      </a:prstClr>
                    </a:innerShdw>
                  </a:effectLst>
                  <a:latin typeface="Times New Roman" panose="02020603050405020304" pitchFamily="18" charset="0"/>
                  <a:ea typeface="標楷體" panose="03000509000000000000" pitchFamily="65" charset="-120"/>
                  <a:sym typeface="Times New Roman" panose="02020603050405020304" pitchFamily="18" charset="0"/>
                </a:rPr>
                <a:t>04</a:t>
              </a:r>
              <a:endParaRPr kumimoji="0" lang="zh-TW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標楷體" panose="03000509000000000000" pitchFamily="65" charset="-12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2295" name="群組 13"/>
          <p:cNvGrpSpPr>
            <a:grpSpLocks/>
          </p:cNvGrpSpPr>
          <p:nvPr/>
        </p:nvGrpSpPr>
        <p:grpSpPr bwMode="auto">
          <a:xfrm>
            <a:off x="250825" y="1700213"/>
            <a:ext cx="2233613" cy="504825"/>
            <a:chOff x="251520" y="1700808"/>
            <a:chExt cx="2232248" cy="504056"/>
          </a:xfrm>
        </p:grpSpPr>
        <p:sp>
          <p:nvSpPr>
            <p:cNvPr id="11" name="圓角矩形 10"/>
            <p:cNvSpPr/>
            <p:nvPr/>
          </p:nvSpPr>
          <p:spPr>
            <a:xfrm>
              <a:off x="251520" y="1700808"/>
              <a:ext cx="2232248" cy="504056"/>
            </a:xfrm>
            <a:prstGeom prst="roundRect">
              <a:avLst>
                <a:gd name="adj" fmla="val 10278"/>
              </a:avLst>
            </a:prstGeom>
            <a:solidFill>
              <a:srgbClr val="0070C0"/>
            </a:solidFill>
            <a:ln>
              <a:noFill/>
              <a:headEnd/>
              <a:tailEnd/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wrap="none" lIns="99745" tIns="49873" rIns="99745" bIns="49873" anchor="ctr"/>
            <a:lstStyle/>
            <a:p>
              <a:pPr marL="180975" eaLnBrk="1" fontAlgn="auto" latinLnBrk="1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FontTx/>
                <a:buChar char="•"/>
                <a:defRPr/>
              </a:pPr>
              <a:endParaRPr kumimoji="0" lang="zh-TW" altLang="en-US" sz="1300" b="1" dirty="0">
                <a:solidFill>
                  <a:srgbClr val="800000"/>
                </a:solidFill>
                <a:latin typeface="Times New Roman" panose="02020603050405020304" pitchFamily="18" charset="0"/>
                <a:ea typeface="標楷體" panose="03000509000000000000" pitchFamily="65" charset="-120"/>
                <a:sym typeface="Times New Roman" panose="02020603050405020304" pitchFamily="18" charset="0"/>
              </a:endParaRPr>
            </a:p>
          </p:txBody>
        </p:sp>
        <p:sp>
          <p:nvSpPr>
            <p:cNvPr id="12" name="TextBox 3"/>
            <p:cNvSpPr txBox="1"/>
            <p:nvPr/>
          </p:nvSpPr>
          <p:spPr>
            <a:xfrm>
              <a:off x="827584" y="1700808"/>
              <a:ext cx="1608359" cy="46166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zh-TW" altLang="en-US" sz="2400" dirty="0">
                  <a:ln w="3175" cmpd="sng">
                    <a:solidFill>
                      <a:schemeClr val="bg1"/>
                    </a:solidFill>
                    <a:prstDash val="solid"/>
                  </a:ln>
                  <a:solidFill>
                    <a:schemeClr val="bg1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Times New Roman" panose="02020603050405020304" pitchFamily="18" charset="0"/>
                  <a:ea typeface="標楷體" panose="03000509000000000000" pitchFamily="65" charset="-120"/>
                  <a:sym typeface="Times New Roman" panose="02020603050405020304" pitchFamily="18" charset="0"/>
                </a:rPr>
                <a:t>計畫摘要</a:t>
              </a:r>
              <a:endParaRPr kumimoji="0" lang="en-US" altLang="en-US" sz="2400" dirty="0">
                <a:ln w="3175" cmpd="sng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anose="02020603050405020304" pitchFamily="18" charset="0"/>
                <a:ea typeface="標楷體" panose="03000509000000000000" pitchFamily="65" charset="-120"/>
                <a:sym typeface="Times New Roman" panose="02020603050405020304" pitchFamily="18" charset="0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323528" y="1700808"/>
              <a:ext cx="492142" cy="46096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zh-TW" sz="2400" b="1" dirty="0">
                  <a:solidFill>
                    <a:prstClr val="white"/>
                  </a:solidFill>
                  <a:effectLst>
                    <a:innerShdw blurRad="63500" dist="76200" dir="13500000">
                      <a:prstClr val="black">
                        <a:alpha val="38000"/>
                      </a:prstClr>
                    </a:innerShdw>
                  </a:effectLst>
                  <a:latin typeface="Times New Roman" panose="02020603050405020304" pitchFamily="18" charset="0"/>
                  <a:ea typeface="標楷體" panose="03000509000000000000" pitchFamily="65" charset="-120"/>
                  <a:sym typeface="Times New Roman" panose="02020603050405020304" pitchFamily="18" charset="0"/>
                </a:rPr>
                <a:t>01</a:t>
              </a:r>
              <a:endParaRPr kumimoji="0" lang="zh-TW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標楷體" panose="03000509000000000000" pitchFamily="65" charset="-120"/>
                <a:sym typeface="Times New Roman" panose="02020603050405020304" pitchFamily="18" charset="0"/>
              </a:endParaRPr>
            </a:p>
          </p:txBody>
        </p:sp>
      </p:grpSp>
      <p:sp>
        <p:nvSpPr>
          <p:cNvPr id="16" name="圓角矩形 15"/>
          <p:cNvSpPr/>
          <p:nvPr/>
        </p:nvSpPr>
        <p:spPr>
          <a:xfrm>
            <a:off x="250825" y="549275"/>
            <a:ext cx="8736013" cy="1008063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lIns="99745" tIns="49873" rIns="99745" bIns="49873" anchor="ctr"/>
          <a:lstStyle/>
          <a:p>
            <a:pPr marL="180975" eaLnBrk="1" fontAlgn="auto" latinLnBrk="1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endParaRPr kumimoji="0" lang="zh-TW" altLang="en-US" sz="1300" b="1" dirty="0">
              <a:solidFill>
                <a:srgbClr val="800000"/>
              </a:solidFill>
              <a:latin typeface="Times New Roman" panose="02020603050405020304" pitchFamily="18" charset="0"/>
              <a:ea typeface="標楷體" panose="03000509000000000000" pitchFamily="65" charset="-120"/>
              <a:sym typeface="Times New Roman" panose="02020603050405020304" pitchFamily="18" charset="0"/>
            </a:endParaRPr>
          </a:p>
        </p:txBody>
      </p:sp>
      <p:sp>
        <p:nvSpPr>
          <p:cNvPr id="12297" name="矩形 16"/>
          <p:cNvSpPr>
            <a:spLocks noChangeArrowheads="1"/>
          </p:cNvSpPr>
          <p:nvPr/>
        </p:nvSpPr>
        <p:spPr bwMode="auto">
          <a:xfrm>
            <a:off x="395288" y="541338"/>
            <a:ext cx="8424862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lnSpc>
                <a:spcPts val="2400"/>
              </a:lnSpc>
              <a:spcBef>
                <a:spcPct val="0"/>
              </a:spcBef>
              <a:buFontTx/>
              <a:buNone/>
            </a:pPr>
            <a:r>
              <a:rPr kumimoji="0" lang="zh-TW" altLang="en-US" sz="2000">
                <a:solidFill>
                  <a:srgbClr val="000000"/>
                </a:solidFill>
                <a:latin typeface="Times New Roman" panose="02020603050405020304" pitchFamily="18" charset="0"/>
                <a:ea typeface="標楷體" panose="03000509000000000000" pitchFamily="65" charset="-120"/>
                <a:sym typeface="Times New Roman" panose="02020603050405020304" pitchFamily="18" charset="0"/>
              </a:rPr>
              <a:t>計畫類型：</a:t>
            </a:r>
            <a:r>
              <a:rPr kumimoji="0" lang="en-US" altLang="zh-TW" sz="2000">
                <a:solidFill>
                  <a:srgbClr val="000000"/>
                </a:solidFill>
                <a:latin typeface="Times New Roman" panose="02020603050405020304" pitchFamily="18" charset="0"/>
                <a:ea typeface="標楷體" panose="03000509000000000000" pitchFamily="65" charset="-120"/>
                <a:sym typeface="Times New Roman" panose="02020603050405020304" pitchFamily="18" charset="0"/>
              </a:rPr>
              <a:t>XXXXX</a:t>
            </a:r>
            <a:r>
              <a:rPr kumimoji="0" lang="zh-TW" altLang="en-US" sz="2000">
                <a:solidFill>
                  <a:srgbClr val="000000"/>
                </a:solidFill>
                <a:latin typeface="Times New Roman" panose="02020603050405020304" pitchFamily="18" charset="0"/>
                <a:ea typeface="標楷體" panose="03000509000000000000" pitchFamily="65" charset="-120"/>
                <a:sym typeface="Times New Roman" panose="02020603050405020304" pitchFamily="18" charset="0"/>
              </a:rPr>
              <a:t>計畫</a:t>
            </a:r>
            <a:r>
              <a:rPr kumimoji="0" lang="en-US" altLang="zh-TW" sz="2000">
                <a:solidFill>
                  <a:srgbClr val="000000"/>
                </a:solidFill>
                <a:latin typeface="Times New Roman" panose="02020603050405020304" pitchFamily="18" charset="0"/>
                <a:ea typeface="標楷體" panose="03000509000000000000" pitchFamily="65" charset="-120"/>
                <a:sym typeface="Times New Roman" panose="02020603050405020304" pitchFamily="18" charset="0"/>
              </a:rPr>
              <a:t>(XXX</a:t>
            </a:r>
            <a:r>
              <a:rPr kumimoji="0" lang="zh-TW" altLang="en-US" sz="2000">
                <a:solidFill>
                  <a:srgbClr val="000000"/>
                </a:solidFill>
                <a:latin typeface="Times New Roman" panose="02020603050405020304" pitchFamily="18" charset="0"/>
                <a:ea typeface="標楷體" panose="03000509000000000000" pitchFamily="65" charset="-120"/>
                <a:sym typeface="Times New Roman" panose="02020603050405020304" pitchFamily="18" charset="0"/>
              </a:rPr>
              <a:t>年度</a:t>
            </a:r>
            <a:r>
              <a:rPr kumimoji="0" lang="en-US" altLang="zh-TW" sz="2000">
                <a:solidFill>
                  <a:srgbClr val="000000"/>
                </a:solidFill>
                <a:latin typeface="Times New Roman" panose="02020603050405020304" pitchFamily="18" charset="0"/>
                <a:ea typeface="標楷體" panose="03000509000000000000" pitchFamily="65" charset="-120"/>
                <a:sym typeface="Times New Roman" panose="02020603050405020304" pitchFamily="18" charset="0"/>
              </a:rPr>
              <a:t>)</a:t>
            </a:r>
          </a:p>
          <a:p>
            <a:pPr eaLnBrk="1" hangingPunct="1">
              <a:lnSpc>
                <a:spcPts val="2400"/>
              </a:lnSpc>
              <a:spcBef>
                <a:spcPct val="0"/>
              </a:spcBef>
              <a:buFontTx/>
              <a:buNone/>
            </a:pPr>
            <a:r>
              <a:rPr kumimoji="0" lang="zh-TW" altLang="en-US" sz="2000">
                <a:solidFill>
                  <a:srgbClr val="000000"/>
                </a:solidFill>
                <a:latin typeface="Times New Roman" panose="02020603050405020304" pitchFamily="18" charset="0"/>
                <a:ea typeface="標楷體" panose="03000509000000000000" pitchFamily="65" charset="-120"/>
                <a:sym typeface="Times New Roman" panose="02020603050405020304" pitchFamily="18" charset="0"/>
              </a:rPr>
              <a:t>計畫名稱：</a:t>
            </a:r>
            <a:r>
              <a:rPr kumimoji="0" lang="en-US" altLang="zh-TW" sz="2000">
                <a:solidFill>
                  <a:srgbClr val="000000"/>
                </a:solidFill>
                <a:latin typeface="Times New Roman" panose="02020603050405020304" pitchFamily="18" charset="0"/>
                <a:ea typeface="標楷體" panose="03000509000000000000" pitchFamily="65" charset="-120"/>
                <a:sym typeface="Times New Roman" panose="02020603050405020304" pitchFamily="18" charset="0"/>
              </a:rPr>
              <a:t>XXXXXXXXXXX</a:t>
            </a:r>
            <a:r>
              <a:rPr kumimoji="0" lang="zh-TW" altLang="en-US" sz="2000">
                <a:solidFill>
                  <a:srgbClr val="000000"/>
                </a:solidFill>
                <a:latin typeface="Times New Roman" panose="02020603050405020304" pitchFamily="18" charset="0"/>
                <a:ea typeface="標楷體" panose="03000509000000000000" pitchFamily="65" charset="-120"/>
                <a:sym typeface="Times New Roman" panose="02020603050405020304" pitchFamily="18" charset="0"/>
              </a:rPr>
              <a:t>計畫</a:t>
            </a:r>
            <a:endParaRPr kumimoji="0" lang="en-US" altLang="zh-TW" sz="2000">
              <a:solidFill>
                <a:srgbClr val="000000"/>
              </a:solidFill>
              <a:latin typeface="Times New Roman" panose="02020603050405020304" pitchFamily="18" charset="0"/>
              <a:ea typeface="標楷體" panose="03000509000000000000" pitchFamily="65" charset="-120"/>
              <a:sym typeface="Times New Roman" panose="02020603050405020304" pitchFamily="18" charset="0"/>
            </a:endParaRPr>
          </a:p>
          <a:p>
            <a:pPr eaLnBrk="1" hangingPunct="1">
              <a:lnSpc>
                <a:spcPts val="2400"/>
              </a:lnSpc>
              <a:spcBef>
                <a:spcPct val="0"/>
              </a:spcBef>
              <a:buFontTx/>
              <a:buNone/>
            </a:pPr>
            <a:r>
              <a:rPr kumimoji="0" lang="zh-TW" altLang="en-US" sz="2000">
                <a:solidFill>
                  <a:srgbClr val="000000"/>
                </a:solidFill>
                <a:latin typeface="Times New Roman" panose="02020603050405020304" pitchFamily="18" charset="0"/>
                <a:ea typeface="標楷體" panose="03000509000000000000" pitchFamily="65" charset="-120"/>
                <a:sym typeface="Times New Roman" panose="02020603050405020304" pitchFamily="18" charset="0"/>
              </a:rPr>
              <a:t>公司名稱：</a:t>
            </a:r>
            <a:r>
              <a:rPr kumimoji="0" lang="en-US" altLang="zh-TW" sz="2000">
                <a:solidFill>
                  <a:srgbClr val="000000"/>
                </a:solidFill>
                <a:latin typeface="Times New Roman" panose="02020603050405020304" pitchFamily="18" charset="0"/>
                <a:ea typeface="標楷體" panose="03000509000000000000" pitchFamily="65" charset="-120"/>
                <a:sym typeface="Times New Roman" panose="02020603050405020304" pitchFamily="18" charset="0"/>
              </a:rPr>
              <a:t>XXXXXX</a:t>
            </a:r>
            <a:r>
              <a:rPr kumimoji="0" lang="zh-TW" altLang="en-US" sz="2000">
                <a:solidFill>
                  <a:srgbClr val="000000"/>
                </a:solidFill>
                <a:latin typeface="Times New Roman" panose="02020603050405020304" pitchFamily="18" charset="0"/>
                <a:ea typeface="標楷體" panose="03000509000000000000" pitchFamily="65" charset="-120"/>
                <a:sym typeface="Times New Roman" panose="02020603050405020304" pitchFamily="18" charset="0"/>
              </a:rPr>
              <a:t>有限公司</a:t>
            </a:r>
          </a:p>
        </p:txBody>
      </p:sp>
      <p:grpSp>
        <p:nvGrpSpPr>
          <p:cNvPr id="12298" name="群組 20"/>
          <p:cNvGrpSpPr>
            <a:grpSpLocks/>
          </p:cNvGrpSpPr>
          <p:nvPr/>
        </p:nvGrpSpPr>
        <p:grpSpPr bwMode="auto">
          <a:xfrm>
            <a:off x="4427538" y="1628775"/>
            <a:ext cx="2808287" cy="504825"/>
            <a:chOff x="4427984" y="1772816"/>
            <a:chExt cx="2808312" cy="504056"/>
          </a:xfrm>
        </p:grpSpPr>
        <p:sp>
          <p:nvSpPr>
            <p:cNvPr id="18" name="圓角矩形 17"/>
            <p:cNvSpPr/>
            <p:nvPr/>
          </p:nvSpPr>
          <p:spPr>
            <a:xfrm>
              <a:off x="4427984" y="1772816"/>
              <a:ext cx="2808312" cy="504056"/>
            </a:xfrm>
            <a:prstGeom prst="roundRect">
              <a:avLst/>
            </a:prstGeom>
            <a:solidFill>
              <a:srgbClr val="FF6600"/>
            </a:solidFill>
            <a:ln>
              <a:noFill/>
              <a:headEnd/>
              <a:tailEnd/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wrap="none" lIns="99745" tIns="49873" rIns="99745" bIns="49873" anchor="ctr"/>
            <a:lstStyle/>
            <a:p>
              <a:pPr marL="180975" eaLnBrk="1" fontAlgn="auto" latinLnBrk="1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FontTx/>
                <a:buChar char="•"/>
                <a:defRPr/>
              </a:pPr>
              <a:endParaRPr kumimoji="0" lang="zh-TW" altLang="en-US" sz="1300" b="1" dirty="0">
                <a:solidFill>
                  <a:srgbClr val="800000"/>
                </a:solidFill>
                <a:latin typeface="Times New Roman" panose="02020603050405020304" pitchFamily="18" charset="0"/>
                <a:ea typeface="標楷體" panose="03000509000000000000" pitchFamily="65" charset="-120"/>
                <a:sym typeface="Times New Roman" panose="02020603050405020304" pitchFamily="18" charset="0"/>
              </a:endParaRPr>
            </a:p>
          </p:txBody>
        </p:sp>
        <p:sp>
          <p:nvSpPr>
            <p:cNvPr id="19" name="TextBox 3"/>
            <p:cNvSpPr txBox="1"/>
            <p:nvPr/>
          </p:nvSpPr>
          <p:spPr>
            <a:xfrm>
              <a:off x="5004048" y="1772816"/>
              <a:ext cx="2160240" cy="46166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zh-TW" altLang="en-US" sz="2400" dirty="0">
                  <a:ln w="317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Times New Roman" panose="02020603050405020304" pitchFamily="18" charset="0"/>
                  <a:ea typeface="標楷體" panose="03000509000000000000" pitchFamily="65" charset="-120"/>
                  <a:sym typeface="Times New Roman" panose="02020603050405020304" pitchFamily="18" charset="0"/>
                </a:rPr>
                <a:t>政府輔導資源</a:t>
              </a:r>
              <a:endParaRPr kumimoji="0" lang="en-US" altLang="en-US" sz="2400" dirty="0">
                <a:ln w="31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anose="02020603050405020304" pitchFamily="18" charset="0"/>
                <a:ea typeface="標楷體" panose="03000509000000000000" pitchFamily="65" charset="-120"/>
                <a:sym typeface="Times New Roman" panose="02020603050405020304" pitchFamily="18" charset="0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4473177" y="1772816"/>
              <a:ext cx="492447" cy="46096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zh-TW" sz="2400" b="1" dirty="0">
                  <a:solidFill>
                    <a:prstClr val="white"/>
                  </a:solidFill>
                  <a:effectLst>
                    <a:innerShdw blurRad="63500" dist="76200" dir="13500000">
                      <a:prstClr val="black">
                        <a:alpha val="38000"/>
                      </a:prstClr>
                    </a:innerShdw>
                  </a:effectLst>
                  <a:latin typeface="Times New Roman" panose="02020603050405020304" pitchFamily="18" charset="0"/>
                  <a:ea typeface="標楷體" panose="03000509000000000000" pitchFamily="65" charset="-120"/>
                  <a:sym typeface="Times New Roman" panose="02020603050405020304" pitchFamily="18" charset="0"/>
                </a:rPr>
                <a:t>02</a:t>
              </a:r>
              <a:endParaRPr kumimoji="0" lang="zh-TW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標楷體" panose="03000509000000000000" pitchFamily="65" charset="-12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2299" name="群組 25"/>
          <p:cNvGrpSpPr>
            <a:grpSpLocks/>
          </p:cNvGrpSpPr>
          <p:nvPr/>
        </p:nvGrpSpPr>
        <p:grpSpPr bwMode="auto">
          <a:xfrm>
            <a:off x="4427538" y="3141663"/>
            <a:ext cx="2089150" cy="503237"/>
            <a:chOff x="4427984" y="3140968"/>
            <a:chExt cx="2088232" cy="504056"/>
          </a:xfrm>
        </p:grpSpPr>
        <p:sp>
          <p:nvSpPr>
            <p:cNvPr id="23" name="圓角矩形 22"/>
            <p:cNvSpPr/>
            <p:nvPr/>
          </p:nvSpPr>
          <p:spPr>
            <a:xfrm>
              <a:off x="4427984" y="3140968"/>
              <a:ext cx="2088232" cy="504056"/>
            </a:xfrm>
            <a:prstGeom prst="roundRect">
              <a:avLst/>
            </a:prstGeom>
            <a:solidFill>
              <a:srgbClr val="00B050"/>
            </a:solidFill>
            <a:ln>
              <a:noFill/>
              <a:headEnd/>
              <a:tailEnd/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wrap="none" lIns="99745" tIns="49873" rIns="99745" bIns="49873" anchor="ctr"/>
            <a:lstStyle/>
            <a:p>
              <a:pPr marL="180975" eaLnBrk="1" fontAlgn="auto" latinLnBrk="1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FontTx/>
                <a:buChar char="•"/>
                <a:defRPr/>
              </a:pPr>
              <a:endParaRPr kumimoji="0" lang="zh-TW" altLang="en-US" sz="1300" b="1" dirty="0">
                <a:solidFill>
                  <a:srgbClr val="800000"/>
                </a:solidFill>
                <a:latin typeface="Times New Roman" panose="02020603050405020304" pitchFamily="18" charset="0"/>
                <a:ea typeface="標楷體" panose="03000509000000000000" pitchFamily="65" charset="-120"/>
                <a:sym typeface="Times New Roman" panose="02020603050405020304" pitchFamily="18" charset="0"/>
              </a:endParaRPr>
            </a:p>
          </p:txBody>
        </p:sp>
        <p:sp>
          <p:nvSpPr>
            <p:cNvPr id="24" name="TextBox 3"/>
            <p:cNvSpPr txBox="1"/>
            <p:nvPr/>
          </p:nvSpPr>
          <p:spPr>
            <a:xfrm>
              <a:off x="5004048" y="3140968"/>
              <a:ext cx="1440160" cy="46166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zh-TW" altLang="en-US" sz="2400" dirty="0">
                  <a:ln w="317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Times New Roman" panose="02020603050405020304" pitchFamily="18" charset="0"/>
                  <a:ea typeface="標楷體" panose="03000509000000000000" pitchFamily="65" charset="-120"/>
                  <a:sym typeface="Times New Roman" panose="02020603050405020304" pitchFamily="18" charset="0"/>
                </a:rPr>
                <a:t>目標市場</a:t>
              </a:r>
              <a:endParaRPr kumimoji="0" lang="en-US" altLang="en-US" sz="2400" dirty="0">
                <a:ln w="31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anose="02020603050405020304" pitchFamily="18" charset="0"/>
                <a:ea typeface="標楷體" panose="03000509000000000000" pitchFamily="65" charset="-120"/>
                <a:sym typeface="Times New Roman" panose="02020603050405020304" pitchFamily="18" charset="0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4499992" y="3140968"/>
              <a:ext cx="492227" cy="4624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zh-TW" sz="2400" b="1" dirty="0">
                  <a:solidFill>
                    <a:prstClr val="white"/>
                  </a:solidFill>
                  <a:effectLst>
                    <a:innerShdw blurRad="63500" dist="76200" dir="13500000">
                      <a:prstClr val="black">
                        <a:alpha val="38000"/>
                      </a:prstClr>
                    </a:innerShdw>
                  </a:effectLst>
                  <a:latin typeface="Times New Roman" panose="02020603050405020304" pitchFamily="18" charset="0"/>
                  <a:ea typeface="標楷體" panose="03000509000000000000" pitchFamily="65" charset="-120"/>
                  <a:sym typeface="Times New Roman" panose="02020603050405020304" pitchFamily="18" charset="0"/>
                </a:rPr>
                <a:t>03</a:t>
              </a:r>
              <a:endParaRPr kumimoji="0" lang="zh-TW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標楷體" panose="03000509000000000000" pitchFamily="65" charset="-120"/>
                <a:sym typeface="Times New Roman" panose="02020603050405020304" pitchFamily="18" charset="0"/>
              </a:endParaRPr>
            </a:p>
          </p:txBody>
        </p:sp>
      </p:grpSp>
      <p:sp>
        <p:nvSpPr>
          <p:cNvPr id="12300" name="標題 28"/>
          <p:cNvSpPr>
            <a:spLocks noGrp="1"/>
          </p:cNvSpPr>
          <p:nvPr>
            <p:ph type="title"/>
          </p:nvPr>
        </p:nvSpPr>
        <p:spPr>
          <a:xfrm>
            <a:off x="457200" y="71438"/>
            <a:ext cx="8229600" cy="477837"/>
          </a:xfrm>
        </p:spPr>
        <p:txBody>
          <a:bodyPr/>
          <a:lstStyle/>
          <a:p>
            <a:r>
              <a:rPr lang="zh-TW" altLang="en-US" sz="3200" b="1">
                <a:solidFill>
                  <a:srgbClr val="000066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  <a:sym typeface="Times New Roman" panose="02020603050405020304" pitchFamily="18" charset="0"/>
              </a:rPr>
              <a:t>計畫全程成效摘要</a:t>
            </a:r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6B54DDBD-DA96-1E67-0B6E-6E0C272362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xfrm>
            <a:off x="7010400" y="6492875"/>
            <a:ext cx="2133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C218061-A5E7-401F-B47A-D546F4006FB9}" type="slidenum">
              <a:rPr lang="zh-TW" altLang="en-US" sz="1000" smtClean="0">
                <a:sym typeface="Times New Roman" panose="02020603050405020304" pitchFamily="18" charset="0"/>
              </a:rPr>
              <a:pPr>
                <a:spcBef>
                  <a:spcPct val="0"/>
                </a:spcBef>
                <a:buFontTx/>
                <a:buNone/>
              </a:pPr>
              <a:t>2</a:t>
            </a:fld>
            <a:endParaRPr lang="zh-TW" altLang="en-US" sz="1000" dirty="0">
              <a:sym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922114"/>
          </a:xfrm>
        </p:spPr>
        <p:txBody>
          <a:bodyPr>
            <a:normAutofit/>
          </a:bodyPr>
          <a:lstStyle/>
          <a:p>
            <a:r>
              <a:rPr lang="zh-TW" altLang="en-US" sz="4000" dirty="0">
                <a:latin typeface="Times New Roman" pitchFamily="18" charset="0"/>
                <a:ea typeface="標楷體" pitchFamily="65" charset="-120"/>
              </a:rPr>
              <a:t>計畫簡介</a:t>
            </a:r>
            <a:endParaRPr lang="zh-TW" altLang="en-US" sz="4000" dirty="0"/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8953012"/>
              </p:ext>
            </p:extLst>
          </p:nvPr>
        </p:nvGraphicFramePr>
        <p:xfrm>
          <a:off x="463550" y="1702276"/>
          <a:ext cx="8216899" cy="3839210"/>
        </p:xfrm>
        <a:graphic>
          <a:graphicData uri="http://schemas.openxmlformats.org/drawingml/2006/table">
            <a:tbl>
              <a:tblPr/>
              <a:tblGrid>
                <a:gridCol w="2733849">
                  <a:extLst>
                    <a:ext uri="{9D8B030D-6E8A-4147-A177-3AD203B41FA5}">
                      <a16:colId xmlns:a16="http://schemas.microsoft.com/office/drawing/2014/main" val="62011550"/>
                    </a:ext>
                  </a:extLst>
                </a:gridCol>
                <a:gridCol w="5483050">
                  <a:extLst>
                    <a:ext uri="{9D8B030D-6E8A-4147-A177-3AD203B41FA5}">
                      <a16:colId xmlns:a16="http://schemas.microsoft.com/office/drawing/2014/main" val="3052336053"/>
                    </a:ext>
                  </a:extLst>
                </a:gridCol>
              </a:tblGrid>
              <a:tr h="24511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spc="10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項</a:t>
                      </a:r>
                      <a:r>
                        <a:rPr lang="zh-TW" sz="1600" b="1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目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spc="10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內容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6718902"/>
                  </a:ext>
                </a:extLst>
              </a:tr>
              <a:tr h="24511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(</a:t>
                      </a:r>
                      <a:r>
                        <a:rPr lang="zh-TW" sz="1600" b="1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主導</a:t>
                      </a:r>
                      <a:r>
                        <a:rPr lang="en-US" sz="1600" b="1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)</a:t>
                      </a:r>
                      <a:r>
                        <a:rPr lang="zh-TW" sz="1600" b="1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提案公司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 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8884223"/>
                  </a:ext>
                </a:extLst>
              </a:tr>
              <a:tr h="24511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聯合提案公司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 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1483052"/>
                  </a:ext>
                </a:extLst>
              </a:tr>
              <a:tr h="57277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系統整合設計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規劃業者</a:t>
                      </a:r>
                      <a:r>
                        <a:rPr lang="en-US" sz="1600" b="1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(SI)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 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5753747"/>
                  </a:ext>
                </a:extLst>
              </a:tr>
              <a:tr h="24511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資安業者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 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384702"/>
                  </a:ext>
                </a:extLst>
              </a:tr>
              <a:tr h="24511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法人單位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 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9111804"/>
                  </a:ext>
                </a:extLst>
              </a:tr>
              <a:tr h="41656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個案經費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申請補助款：</a:t>
                      </a:r>
                      <a:r>
                        <a:rPr lang="en-US" sz="1600" b="1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               </a:t>
                      </a:r>
                      <a:r>
                        <a:rPr lang="zh-TW" sz="1600" b="1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自籌款：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16879145"/>
                  </a:ext>
                </a:extLst>
              </a:tr>
              <a:tr h="41656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zh-TW" sz="16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+mn-cs"/>
                        </a:rPr>
                        <a:t>預定建置地點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 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9341588"/>
                  </a:ext>
                </a:extLst>
              </a:tr>
              <a:tr h="41656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zh-TW" sz="16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+mn-cs"/>
                        </a:rPr>
                        <a:t>國內產品及服務佔比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9028712"/>
                  </a:ext>
                </a:extLst>
              </a:tr>
              <a:tr h="41656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資安經費佔總經費比例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 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8504854"/>
                  </a:ext>
                </a:extLst>
              </a:tr>
            </a:tbl>
          </a:graphicData>
        </a:graphic>
      </p:graphicFrame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66CB2663-3C0B-CE5B-B73F-9BB06D8BE2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xfrm>
            <a:off x="7010400" y="6492875"/>
            <a:ext cx="2133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C218061-A5E7-401F-B47A-D546F4006FB9}" type="slidenum">
              <a:rPr lang="zh-TW" altLang="en-US" sz="1000" smtClean="0">
                <a:sym typeface="Times New Roman" panose="02020603050405020304" pitchFamily="18" charset="0"/>
              </a:rPr>
              <a:pPr>
                <a:spcBef>
                  <a:spcPct val="0"/>
                </a:spcBef>
                <a:buFontTx/>
                <a:buNone/>
              </a:pPr>
              <a:t>3</a:t>
            </a:fld>
            <a:endParaRPr lang="zh-TW" altLang="en-US" sz="1000" dirty="0"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58131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922114"/>
          </a:xfrm>
        </p:spPr>
        <p:txBody>
          <a:bodyPr>
            <a:normAutofit/>
          </a:bodyPr>
          <a:lstStyle/>
          <a:p>
            <a:r>
              <a:rPr lang="zh-TW" altLang="en-US" sz="4000" dirty="0">
                <a:latin typeface="Times New Roman" pitchFamily="18" charset="0"/>
                <a:ea typeface="標楷體" pitchFamily="65" charset="-120"/>
              </a:rPr>
              <a:t>計畫簡介</a:t>
            </a:r>
            <a:endParaRPr lang="zh-TW" altLang="en-US" sz="4000" dirty="0"/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043905"/>
              </p:ext>
            </p:extLst>
          </p:nvPr>
        </p:nvGraphicFramePr>
        <p:xfrm>
          <a:off x="143507" y="1050540"/>
          <a:ext cx="8856985" cy="4756920"/>
        </p:xfrm>
        <a:graphic>
          <a:graphicData uri="http://schemas.openxmlformats.org/drawingml/2006/table">
            <a:tbl>
              <a:tblPr/>
              <a:tblGrid>
                <a:gridCol w="1799075">
                  <a:extLst>
                    <a:ext uri="{9D8B030D-6E8A-4147-A177-3AD203B41FA5}">
                      <a16:colId xmlns:a16="http://schemas.microsoft.com/office/drawing/2014/main" val="62011550"/>
                    </a:ext>
                  </a:extLst>
                </a:gridCol>
                <a:gridCol w="989516">
                  <a:extLst>
                    <a:ext uri="{9D8B030D-6E8A-4147-A177-3AD203B41FA5}">
                      <a16:colId xmlns:a16="http://schemas.microsoft.com/office/drawing/2014/main" val="3052336053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val="3400797419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val="3419881727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val="684390942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2754781233"/>
                    </a:ext>
                  </a:extLst>
                </a:gridCol>
                <a:gridCol w="1459882">
                  <a:extLst>
                    <a:ext uri="{9D8B030D-6E8A-4147-A177-3AD203B41FA5}">
                      <a16:colId xmlns:a16="http://schemas.microsoft.com/office/drawing/2014/main" val="3100373167"/>
                    </a:ext>
                  </a:extLst>
                </a:gridCol>
              </a:tblGrid>
              <a:tr h="24511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spc="10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項</a:t>
                      </a:r>
                      <a:r>
                        <a:rPr lang="zh-TW" sz="1600" b="1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目</a:t>
                      </a:r>
                      <a:endParaRPr lang="zh-TW" sz="16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spc="10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內容</a:t>
                      </a:r>
                      <a:endParaRPr lang="zh-TW" sz="16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06718902"/>
                  </a:ext>
                </a:extLst>
              </a:tr>
              <a:tr h="24511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本計畫供應鏈</a:t>
                      </a:r>
                      <a:endParaRPr lang="en-US" altLang="zh-TW" sz="1600" b="1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合作業者</a:t>
                      </a:r>
                      <a:endParaRPr lang="zh-TW" sz="16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6"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上游：</a:t>
                      </a: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OO</a:t>
                      </a: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公司</a:t>
                      </a: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合作項目</a:t>
                      </a: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OO</a:t>
                      </a: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公司</a:t>
                      </a: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合作項目</a:t>
                      </a: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)…</a:t>
                      </a: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共</a:t>
                      </a: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O</a:t>
                      </a: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家</a:t>
                      </a:r>
                      <a:endParaRPr lang="zh-TW" sz="1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下游：</a:t>
                      </a: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OO</a:t>
                      </a: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公司</a:t>
                      </a: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合作項目</a:t>
                      </a: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OO</a:t>
                      </a: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公司</a:t>
                      </a: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合作項目</a:t>
                      </a: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)…</a:t>
                      </a: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共</a:t>
                      </a: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O</a:t>
                      </a: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家</a:t>
                      </a:r>
                      <a:endParaRPr lang="zh-TW" sz="1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28884223"/>
                  </a:ext>
                </a:extLst>
              </a:tr>
              <a:tr h="24511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與供應鏈業者之串接方式</a:t>
                      </a:r>
                      <a:endParaRPr lang="zh-TW" sz="16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zh-TW" sz="1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1483052"/>
                  </a:ext>
                </a:extLst>
              </a:tr>
              <a:tr h="572770">
                <a:tc rowSpan="2"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智慧機械元素</a:t>
                      </a:r>
                      <a:endParaRPr lang="zh-TW" sz="16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元素</a:t>
                      </a: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：</a:t>
                      </a:r>
                      <a:endParaRPr lang="zh-TW" sz="1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indent="7112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元素</a:t>
                      </a:r>
                      <a:r>
                        <a:rPr lang="en-US" sz="1600" b="1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zh-TW" sz="1600" b="1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：</a:t>
                      </a:r>
                      <a:endParaRPr lang="zh-TW" sz="1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25753747"/>
                  </a:ext>
                </a:extLst>
              </a:tr>
              <a:tr h="24511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元素</a:t>
                      </a: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：</a:t>
                      </a:r>
                      <a:endParaRPr lang="zh-TW" sz="1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indent="7112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元素</a:t>
                      </a: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：</a:t>
                      </a:r>
                      <a:endParaRPr lang="zh-TW" sz="1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384702"/>
                  </a:ext>
                </a:extLst>
              </a:tr>
              <a:tr h="24511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人工智慧演算法</a:t>
                      </a:r>
                      <a:endParaRPr lang="zh-TW" sz="16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機器學習：</a:t>
                      </a:r>
                      <a:endParaRPr lang="zh-TW" sz="1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indent="7112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深度學習：</a:t>
                      </a:r>
                      <a:endParaRPr lang="zh-TW" sz="1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69111804"/>
                  </a:ext>
                </a:extLst>
              </a:tr>
              <a:tr h="24511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kern="12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本計畫</a:t>
                      </a:r>
                      <a:r>
                        <a:rPr lang="en-US" sz="1600" b="1" kern="12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新細明體" panose="02020500000000000000" pitchFamily="18" charset="-120"/>
                        </a:rPr>
                        <a:t>AI</a:t>
                      </a:r>
                      <a:r>
                        <a:rPr lang="zh-TW" sz="1600" b="1" kern="12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應用點</a:t>
                      </a:r>
                      <a:endParaRPr lang="zh-TW" sz="16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新細明體" panose="02020500000000000000" pitchFamily="18" charset="-12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6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■</a:t>
                      </a:r>
                      <a:r>
                        <a:rPr lang="zh-TW" sz="16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機台</a:t>
                      </a:r>
                      <a:endParaRPr lang="zh-TW" sz="1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  <a:p>
                      <a:pPr marL="72000" indent="71120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TW" sz="16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保養</a:t>
                      </a:r>
                      <a:endParaRPr lang="zh-TW" sz="1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zh-TW" sz="16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□品質</a:t>
                      </a:r>
                      <a:endParaRPr lang="zh-TW" sz="1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  <a:p>
                      <a:pPr marL="72000" indent="7112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TW" sz="16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管理</a:t>
                      </a:r>
                      <a:endParaRPr lang="zh-TW" sz="1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zh-TW" sz="16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□供需</a:t>
                      </a:r>
                      <a:endParaRPr lang="zh-TW" sz="1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  <a:p>
                      <a:pPr marL="72000" indent="7112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TW" sz="16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預測</a:t>
                      </a:r>
                      <a:endParaRPr lang="zh-TW" sz="1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zh-TW" sz="16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□製程</a:t>
                      </a:r>
                      <a:endParaRPr lang="zh-TW" sz="1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  <a:p>
                      <a:pPr marL="72000" indent="7112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TW" sz="16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管理</a:t>
                      </a:r>
                      <a:endParaRPr lang="zh-TW" sz="1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zh-TW" sz="16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□研發</a:t>
                      </a:r>
                      <a:endParaRPr lang="zh-TW" sz="1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  <a:p>
                      <a:pPr marL="72000" indent="7112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TW" sz="16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管理</a:t>
                      </a:r>
                      <a:endParaRPr lang="zh-TW" sz="1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zh-TW" sz="16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□其他</a:t>
                      </a:r>
                      <a:r>
                        <a:rPr lang="en-US" sz="16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:</a:t>
                      </a:r>
                      <a:endParaRPr lang="zh-TW" sz="1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  <a:p>
                      <a:pPr indent="7112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    ____</a:t>
                      </a:r>
                      <a:endParaRPr lang="zh-TW" sz="1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1545381"/>
                  </a:ext>
                </a:extLst>
              </a:tr>
              <a:tr h="24511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新細明體" panose="02020500000000000000" pitchFamily="18" charset="-120"/>
                        </a:rPr>
                        <a:t>演算法</a:t>
                      </a:r>
                      <a:endParaRPr lang="zh-TW" sz="1600" b="1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新細明體" panose="02020500000000000000" pitchFamily="18" charset="-12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7112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6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EX.GA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7112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zh-TW" sz="1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7112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zh-TW" sz="1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7112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zh-TW" sz="1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7112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zh-TW" sz="1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7112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zh-TW" sz="1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5646203"/>
                  </a:ext>
                </a:extLst>
              </a:tr>
              <a:tr h="24511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altLang="zh-TW" sz="1600" b="1" kern="12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欲解決問題點</a:t>
                      </a:r>
                      <a:endParaRPr lang="zh-TW" sz="16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新細明體" panose="02020500000000000000" pitchFamily="18" charset="-12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6">
                  <a:txBody>
                    <a:bodyPr/>
                    <a:lstStyle/>
                    <a:p>
                      <a:r>
                        <a:rPr lang="zh-TW" altLang="zh-TW" sz="16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□排程管理不佳 □達交率不佳</a:t>
                      </a:r>
                      <a:r>
                        <a:rPr lang="en-US" altLang="zh-TW" sz="16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zh-TW" altLang="zh-TW" sz="16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□庫存管理不良 □供應鏈串流不易</a:t>
                      </a:r>
                      <a:r>
                        <a:rPr lang="en-US" altLang="zh-TW" sz="16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  </a:t>
                      </a:r>
                      <a:endParaRPr lang="zh-TW" altLang="zh-TW" sz="16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  <a:p>
                      <a:r>
                        <a:rPr lang="zh-TW" altLang="zh-TW" sz="16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□品質管理不佳 □研發管理薄弱□追溯管理不善 □人力短缺</a:t>
                      </a:r>
                      <a:endParaRPr lang="zh-TW" altLang="zh-TW" sz="16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  <a:p>
                      <a:r>
                        <a:rPr lang="zh-TW" altLang="zh-TW" sz="16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□銷售需求預測不易</a:t>
                      </a:r>
                      <a:r>
                        <a:rPr lang="en-US" altLang="zh-TW" sz="16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zh-TW" altLang="zh-TW" sz="16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□資訊安全程度低</a:t>
                      </a:r>
                      <a:r>
                        <a:rPr lang="en-US" altLang="zh-TW" sz="16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zh-TW" altLang="zh-TW" sz="16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□其他</a:t>
                      </a:r>
                      <a:r>
                        <a:rPr lang="en-US" altLang="zh-TW" sz="16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:_______</a:t>
                      </a:r>
                      <a:endParaRPr lang="zh-TW" sz="1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indent="7112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  <a:cs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indent="7112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zh-TW" sz="12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  <a:cs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indent="7112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zh-TW" sz="12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  <a:cs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indent="7112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  <a:cs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indent="7112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  <a:cs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5497784"/>
                  </a:ext>
                </a:extLst>
              </a:tr>
              <a:tr h="245110"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6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+mn-cs"/>
                          <a:sym typeface="Times New Roman" panose="02020603050405020304" pitchFamily="18" charset="0"/>
                        </a:rPr>
                        <a:t>建置規劃成果</a:t>
                      </a:r>
                      <a:endParaRPr lang="zh-TW" sz="1600" b="1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marL="91436" marR="91436" marT="45724" marB="45724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6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6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建置成果：</a:t>
                      </a:r>
                      <a:r>
                        <a:rPr lang="en-US" altLang="zh-TW" sz="16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(</a:t>
                      </a:r>
                      <a:r>
                        <a:rPr lang="zh-TW" altLang="en-US" sz="16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請以條列式簡要說明，請對應上述欲解決問題點</a:t>
                      </a:r>
                      <a:r>
                        <a:rPr lang="en-US" altLang="zh-TW" sz="16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6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EX.</a:t>
                      </a:r>
                      <a:r>
                        <a:rPr lang="zh-TW" altLang="en-US" sz="16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欲解決問題點→品質管理不佳；建置成果→製程品質關聯分析</a:t>
                      </a:r>
                    </a:p>
                  </a:txBody>
                  <a:tcPr marL="91436" marR="91436" marT="45724" marB="45724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12263930"/>
                  </a:ext>
                </a:extLst>
              </a:tr>
            </a:tbl>
          </a:graphicData>
        </a:graphic>
      </p:graphicFrame>
      <p:grpSp>
        <p:nvGrpSpPr>
          <p:cNvPr id="6" name="群組 4"/>
          <p:cNvGrpSpPr>
            <a:grpSpLocks/>
          </p:cNvGrpSpPr>
          <p:nvPr/>
        </p:nvGrpSpPr>
        <p:grpSpPr bwMode="auto">
          <a:xfrm>
            <a:off x="3022203" y="4024033"/>
            <a:ext cx="3099591" cy="490635"/>
            <a:chOff x="-4885261" y="4813179"/>
            <a:chExt cx="3017839" cy="594006"/>
          </a:xfrm>
        </p:grpSpPr>
        <p:sp>
          <p:nvSpPr>
            <p:cNvPr id="8" name="圓角矩形圖說文字 7"/>
            <p:cNvSpPr/>
            <p:nvPr/>
          </p:nvSpPr>
          <p:spPr>
            <a:xfrm rot="10800000">
              <a:off x="-4885261" y="4851737"/>
              <a:ext cx="3001742" cy="555448"/>
            </a:xfrm>
            <a:prstGeom prst="wedgeRoundRectCallout">
              <a:avLst>
                <a:gd name="adj1" fmla="val 57381"/>
                <a:gd name="adj2" fmla="val 9042"/>
                <a:gd name="adj3" fmla="val 16667"/>
              </a:avLst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TW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新細明體" panose="02020500000000000000" pitchFamily="18" charset="-120"/>
                <a:cs typeface="+mn-cs"/>
              </a:endParaRPr>
            </a:p>
          </p:txBody>
        </p:sp>
        <p:sp>
          <p:nvSpPr>
            <p:cNvPr id="9" name="文字方塊 20"/>
            <p:cNvSpPr txBox="1">
              <a:spLocks noChangeArrowheads="1"/>
            </p:cNvSpPr>
            <p:nvPr/>
          </p:nvSpPr>
          <p:spPr bwMode="auto">
            <a:xfrm>
              <a:off x="-4885260" y="4813179"/>
              <a:ext cx="3017838" cy="558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TW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此為範例，請依個案勾選之</a:t>
              </a:r>
              <a:r>
                <a:rPr lang="en-US" altLang="zh-TW" sz="1200" dirty="0">
                  <a:solidFill>
                    <a:prstClr val="black"/>
                  </a:solidFill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AI</a:t>
              </a:r>
              <a:r>
                <a:rPr lang="zh-TW" altLang="en-US" sz="1200" dirty="0">
                  <a:solidFill>
                    <a:prstClr val="black"/>
                  </a:solidFill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應用點，填寫相關應用演算法</a:t>
              </a:r>
              <a:endParaRPr kumimoji="1" lang="zh-TW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" name="群組 4">
            <a:extLst>
              <a:ext uri="{FF2B5EF4-FFF2-40B4-BE49-F238E27FC236}">
                <a16:creationId xmlns:a16="http://schemas.microsoft.com/office/drawing/2014/main" id="{8C11392D-E915-A685-544F-5F488A0912C4}"/>
              </a:ext>
            </a:extLst>
          </p:cNvPr>
          <p:cNvGrpSpPr>
            <a:grpSpLocks/>
          </p:cNvGrpSpPr>
          <p:nvPr/>
        </p:nvGrpSpPr>
        <p:grpSpPr bwMode="auto">
          <a:xfrm>
            <a:off x="2699792" y="2454525"/>
            <a:ext cx="1643335" cy="347594"/>
            <a:chOff x="-4030910" y="5927053"/>
            <a:chExt cx="3027584" cy="555448"/>
          </a:xfrm>
        </p:grpSpPr>
        <p:sp>
          <p:nvSpPr>
            <p:cNvPr id="4" name="圓角矩形圖說文字 7">
              <a:extLst>
                <a:ext uri="{FF2B5EF4-FFF2-40B4-BE49-F238E27FC236}">
                  <a16:creationId xmlns:a16="http://schemas.microsoft.com/office/drawing/2014/main" id="{BBC28843-693E-BB82-48D4-9FF15383A28B}"/>
                </a:ext>
              </a:extLst>
            </p:cNvPr>
            <p:cNvSpPr/>
            <p:nvPr/>
          </p:nvSpPr>
          <p:spPr>
            <a:xfrm rot="10800000">
              <a:off x="-4030910" y="5927053"/>
              <a:ext cx="3011488" cy="555448"/>
            </a:xfrm>
            <a:prstGeom prst="wedgeRoundRectCallout">
              <a:avLst>
                <a:gd name="adj1" fmla="val -21276"/>
                <a:gd name="adj2" fmla="val 96358"/>
                <a:gd name="adj3" fmla="val 16667"/>
              </a:avLst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TW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新細明體" panose="02020500000000000000" pitchFamily="18" charset="-120"/>
                <a:cs typeface="+mn-cs"/>
              </a:endParaRPr>
            </a:p>
          </p:txBody>
        </p:sp>
        <p:sp>
          <p:nvSpPr>
            <p:cNvPr id="10" name="文字方塊 20">
              <a:extLst>
                <a:ext uri="{FF2B5EF4-FFF2-40B4-BE49-F238E27FC236}">
                  <a16:creationId xmlns:a16="http://schemas.microsoft.com/office/drawing/2014/main" id="{9C526492-7384-75D1-F14C-F01F72795F8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4021164" y="5985085"/>
              <a:ext cx="3017838" cy="4426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TW" altLang="en-US" sz="1200" dirty="0">
                  <a:solidFill>
                    <a:srgbClr val="FF0000"/>
                  </a:solidFill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須串聯</a:t>
              </a:r>
              <a:r>
                <a:rPr lang="en-US" altLang="zh-TW" sz="1200" dirty="0">
                  <a:solidFill>
                    <a:srgbClr val="FF0000"/>
                  </a:solidFill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4</a:t>
              </a:r>
              <a:r>
                <a:rPr lang="zh-TW" altLang="en-US" sz="1200" dirty="0">
                  <a:solidFill>
                    <a:srgbClr val="FF0000"/>
                  </a:solidFill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家供應鏈業者</a:t>
              </a:r>
              <a:endParaRPr kumimoji="1" lang="zh-TW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endParaRPr>
            </a:p>
          </p:txBody>
        </p:sp>
      </p:grpSp>
      <p:sp>
        <p:nvSpPr>
          <p:cNvPr id="11" name="投影片編號版面配置區 1">
            <a:extLst>
              <a:ext uri="{FF2B5EF4-FFF2-40B4-BE49-F238E27FC236}">
                <a16:creationId xmlns:a16="http://schemas.microsoft.com/office/drawing/2014/main" id="{543FE71D-3C45-EC64-89A7-013E64DC72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xfrm>
            <a:off x="7010400" y="6492875"/>
            <a:ext cx="2133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C218061-A5E7-401F-B47A-D546F4006FB9}" type="slidenum">
              <a:rPr lang="zh-TW" altLang="en-US" sz="1000" smtClean="0">
                <a:sym typeface="Times New Roman" panose="02020603050405020304" pitchFamily="18" charset="0"/>
              </a:rPr>
              <a:pPr>
                <a:spcBef>
                  <a:spcPct val="0"/>
                </a:spcBef>
                <a:buFontTx/>
                <a:buNone/>
              </a:pPr>
              <a:t>4</a:t>
            </a:fld>
            <a:endParaRPr lang="zh-TW" altLang="en-US" sz="1000" dirty="0"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60972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>
                <a:sym typeface="Times New Roman" panose="02020603050405020304" pitchFamily="18" charset="0"/>
              </a:rPr>
              <a:t>委員後續追蹤意見</a:t>
            </a:r>
          </a:p>
        </p:txBody>
      </p:sp>
      <p:sp>
        <p:nvSpPr>
          <p:cNvPr id="8195" name="內容版面配置區 2"/>
          <p:cNvSpPr>
            <a:spLocks noGrp="1"/>
          </p:cNvSpPr>
          <p:nvPr>
            <p:ph idx="1"/>
          </p:nvPr>
        </p:nvSpPr>
        <p:spPr>
          <a:xfrm>
            <a:off x="457200" y="928688"/>
            <a:ext cx="8229600" cy="5500687"/>
          </a:xfrm>
        </p:spPr>
        <p:txBody>
          <a:bodyPr/>
          <a:lstStyle/>
          <a:p>
            <a:pPr>
              <a:defRPr/>
            </a:pPr>
            <a:r>
              <a:rPr lang="en-US" altLang="zh-TW" dirty="0">
                <a:solidFill>
                  <a:schemeClr val="bg1">
                    <a:lumMod val="50000"/>
                  </a:schemeClr>
                </a:solidFill>
                <a:sym typeface="Times New Roman" panose="02020603050405020304" pitchFamily="18" charset="0"/>
              </a:rPr>
              <a:t>(</a:t>
            </a:r>
            <a:r>
              <a:rPr lang="zh-TW" altLang="en-US" dirty="0">
                <a:solidFill>
                  <a:schemeClr val="bg1">
                    <a:lumMod val="50000"/>
                  </a:schemeClr>
                </a:solidFill>
                <a:sym typeface="Times New Roman" panose="02020603050405020304" pitchFamily="18" charset="0"/>
              </a:rPr>
              <a:t>若無則免填</a:t>
            </a:r>
            <a:r>
              <a:rPr lang="en-US" altLang="zh-TW" dirty="0">
                <a:solidFill>
                  <a:schemeClr val="bg1">
                    <a:lumMod val="50000"/>
                  </a:schemeClr>
                </a:solidFill>
                <a:sym typeface="Times New Roman" panose="02020603050405020304" pitchFamily="18" charset="0"/>
              </a:rPr>
              <a:t>)</a:t>
            </a:r>
            <a:endParaRPr lang="zh-TW" altLang="en-US" b="0" dirty="0">
              <a:solidFill>
                <a:schemeClr val="bg1">
                  <a:lumMod val="50000"/>
                </a:schemeClr>
              </a:solidFill>
              <a:sym typeface="Times New Roman" panose="02020603050405020304" pitchFamily="18" charset="0"/>
            </a:endParaRPr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C52AAF2F-7E0D-9326-CA4A-109A435017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xfrm>
            <a:off x="7010400" y="6492875"/>
            <a:ext cx="2133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C218061-A5E7-401F-B47A-D546F4006FB9}" type="slidenum">
              <a:rPr lang="zh-TW" altLang="en-US" sz="1000" smtClean="0">
                <a:sym typeface="Times New Roman" panose="02020603050405020304" pitchFamily="18" charset="0"/>
              </a:rPr>
              <a:pPr>
                <a:spcBef>
                  <a:spcPct val="0"/>
                </a:spcBef>
                <a:buFontTx/>
                <a:buNone/>
              </a:pPr>
              <a:t>5</a:t>
            </a:fld>
            <a:endParaRPr lang="zh-TW" altLang="en-US" sz="1000" dirty="0">
              <a:sym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960029"/>
              </p:ext>
            </p:extLst>
          </p:nvPr>
        </p:nvGraphicFramePr>
        <p:xfrm>
          <a:off x="249248" y="5229200"/>
          <a:ext cx="8216900" cy="885190"/>
        </p:xfrm>
        <a:graphic>
          <a:graphicData uri="http://schemas.openxmlformats.org/drawingml/2006/table">
            <a:tbl>
              <a:tblPr/>
              <a:tblGrid>
                <a:gridCol w="1866900">
                  <a:extLst>
                    <a:ext uri="{9D8B030D-6E8A-4147-A177-3AD203B41FA5}">
                      <a16:colId xmlns:a16="http://schemas.microsoft.com/office/drawing/2014/main" val="1620645433"/>
                    </a:ext>
                  </a:extLst>
                </a:gridCol>
                <a:gridCol w="2159000">
                  <a:extLst>
                    <a:ext uri="{9D8B030D-6E8A-4147-A177-3AD203B41FA5}">
                      <a16:colId xmlns:a16="http://schemas.microsoft.com/office/drawing/2014/main" val="2936113825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1894745040"/>
                    </a:ext>
                  </a:extLst>
                </a:gridCol>
                <a:gridCol w="2133600">
                  <a:extLst>
                    <a:ext uri="{9D8B030D-6E8A-4147-A177-3AD203B41FA5}">
                      <a16:colId xmlns:a16="http://schemas.microsoft.com/office/drawing/2014/main" val="1868562070"/>
                    </a:ext>
                  </a:extLst>
                </a:gridCol>
              </a:tblGrid>
              <a:tr h="24511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產品項目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年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年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年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7339709"/>
                  </a:ext>
                </a:extLst>
              </a:tr>
              <a:tr h="245110">
                <a:tc>
                  <a:txBody>
                    <a:bodyPr/>
                    <a:lstStyle/>
                    <a:p>
                      <a:endParaRPr lang="zh-TW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TW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TW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2029149"/>
                  </a:ext>
                </a:extLst>
              </a:tr>
              <a:tr h="24511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營業額合計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34645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(</a:t>
                      </a: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仟元</a:t>
                      </a: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)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34645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(</a:t>
                      </a: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仟元</a:t>
                      </a: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)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34645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(</a:t>
                      </a: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仟元</a:t>
                      </a: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)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0171545"/>
                  </a:ext>
                </a:extLst>
              </a:tr>
            </a:tbl>
          </a:graphicData>
        </a:graphic>
      </p:graphicFrame>
      <p:sp>
        <p:nvSpPr>
          <p:cNvPr id="6" name="文字方塊 5"/>
          <p:cNvSpPr txBox="1"/>
          <p:nvPr/>
        </p:nvSpPr>
        <p:spPr>
          <a:xfrm>
            <a:off x="226368" y="1210512"/>
            <a:ext cx="8061822" cy="37087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zh-TW" altLang="zh-TW" sz="2000" dirty="0">
                <a:latin typeface="Times New Roman" panose="02020603050405020304" pitchFamily="18" charset="0"/>
                <a:ea typeface="標楷體" panose="03000509000000000000" pitchFamily="65" charset="-120"/>
              </a:rPr>
              <a:t>一、</a:t>
            </a:r>
            <a:r>
              <a:rPr lang="en-US" altLang="zh-TW" sz="2000" dirty="0">
                <a:latin typeface="Times New Roman" panose="02020603050405020304" pitchFamily="18" charset="0"/>
                <a:ea typeface="標楷體" panose="03000509000000000000" pitchFamily="65" charset="-120"/>
              </a:rPr>
              <a:t>○○</a:t>
            </a:r>
            <a:r>
              <a:rPr lang="zh-TW" altLang="zh-TW" sz="2000" dirty="0">
                <a:latin typeface="Times New Roman" panose="02020603050405020304" pitchFamily="18" charset="0"/>
                <a:ea typeface="標楷體" panose="03000509000000000000" pitchFamily="65" charset="-120"/>
              </a:rPr>
              <a:t>公司基本資料</a:t>
            </a:r>
            <a:r>
              <a:rPr lang="en-US" altLang="zh-TW" sz="20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zh-TW" sz="2000" dirty="0">
                <a:latin typeface="Times New Roman" panose="02020603050405020304" pitchFamily="18" charset="0"/>
                <a:ea typeface="標楷體" panose="03000509000000000000" pitchFamily="65" charset="-120"/>
              </a:rPr>
              <a:t>聯合申請公司請自行新增</a:t>
            </a:r>
            <a:r>
              <a:rPr lang="en-US" altLang="zh-TW" sz="20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endParaRPr lang="zh-TW" altLang="zh-TW" sz="2000" dirty="0">
              <a:latin typeface="Times New Roman" panose="02020603050405020304" pitchFamily="18" charset="0"/>
              <a:ea typeface="細明體" panose="02020509000000000000" pitchFamily="49" charset="-120"/>
            </a:endParaRPr>
          </a:p>
          <a:p>
            <a:pPr lvl="1"/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一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 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創立日期：</a:t>
            </a:r>
          </a:p>
          <a:p>
            <a:pPr lvl="1"/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二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 ________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年實收資本額：新台幣       仟元 </a:t>
            </a:r>
          </a:p>
          <a:p>
            <a:pPr lvl="1"/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三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 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員工人數：</a:t>
            </a:r>
          </a:p>
          <a:p>
            <a:pPr lvl="1"/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四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 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上市上櫃狀況：□上市　□上櫃　□公開發行　□非公開發行</a:t>
            </a:r>
          </a:p>
          <a:p>
            <a:pPr lvl="1"/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五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 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公司產業地位與營業項目：</a:t>
            </a:r>
          </a:p>
          <a:p>
            <a:pPr lvl="1"/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六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主要客戶：</a:t>
            </a:r>
          </a:p>
          <a:p>
            <a:pPr lvl="1"/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七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產業別：</a:t>
            </a:r>
          </a:p>
          <a:p>
            <a:pPr lvl="1"/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八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關鍵技術能力：</a:t>
            </a:r>
            <a:endParaRPr lang="en-US" altLang="zh-TW" sz="2000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  <a:p>
            <a:pPr lvl="1"/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九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計畫主持人：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OOO/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職稱</a:t>
            </a:r>
            <a:endParaRPr lang="en-US" altLang="zh-TW" sz="2000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  <a:p>
            <a:pPr lvl="1"/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十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 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與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SI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業者對口人員：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OOO/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職稱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若各分項負責人不同，請詳列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endParaRPr lang="zh-TW" altLang="en-US" sz="2000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  <a:p>
            <a:pPr lvl="1"/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十一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 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近三年營業額：</a:t>
            </a:r>
          </a:p>
        </p:txBody>
      </p:sp>
      <p:sp>
        <p:nvSpPr>
          <p:cNvPr id="7" name="標題 1"/>
          <p:cNvSpPr>
            <a:spLocks noGrp="1"/>
          </p:cNvSpPr>
          <p:nvPr>
            <p:ph type="title"/>
          </p:nvPr>
        </p:nvSpPr>
        <p:spPr>
          <a:xfrm>
            <a:off x="457200" y="142875"/>
            <a:ext cx="8229600" cy="725488"/>
          </a:xfrm>
        </p:spPr>
        <p:txBody>
          <a:bodyPr/>
          <a:lstStyle/>
          <a:p>
            <a:r>
              <a:rPr lang="zh-TW" altLang="en-US" dirty="0"/>
              <a:t>公司簡介</a:t>
            </a:r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38744AF7-EE0F-C673-B016-CFFE265CEF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xfrm>
            <a:off x="7010400" y="6492875"/>
            <a:ext cx="2133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C218061-A5E7-401F-B47A-D546F4006FB9}" type="slidenum">
              <a:rPr lang="zh-TW" altLang="en-US" sz="1000" smtClean="0">
                <a:sym typeface="Times New Roman" panose="02020603050405020304" pitchFamily="18" charset="0"/>
              </a:rPr>
              <a:pPr>
                <a:spcBef>
                  <a:spcPct val="0"/>
                </a:spcBef>
                <a:buFontTx/>
                <a:buNone/>
              </a:pPr>
              <a:t>6</a:t>
            </a:fld>
            <a:endParaRPr lang="zh-TW" altLang="en-US" sz="1000" dirty="0"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35886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/>
          <p:cNvSpPr txBox="1"/>
          <p:nvPr/>
        </p:nvSpPr>
        <p:spPr>
          <a:xfrm>
            <a:off x="251520" y="1350434"/>
            <a:ext cx="7997702" cy="27853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zh-TW" altLang="zh-TW" sz="2000" dirty="0">
                <a:latin typeface="Times New Roman" panose="02020603050405020304" pitchFamily="18" charset="0"/>
                <a:ea typeface="標楷體" panose="03000509000000000000" pitchFamily="65" charset="-120"/>
              </a:rPr>
              <a:t>二、</a:t>
            </a:r>
            <a:r>
              <a:rPr lang="en-US" altLang="zh-TW" sz="2000" dirty="0">
                <a:latin typeface="Times New Roman" panose="02020603050405020304" pitchFamily="18" charset="0"/>
                <a:ea typeface="標楷體" panose="03000509000000000000" pitchFamily="65" charset="-120"/>
              </a:rPr>
              <a:t>○○</a:t>
            </a:r>
            <a:r>
              <a:rPr lang="zh-TW" altLang="zh-TW" sz="2000" dirty="0">
                <a:latin typeface="Times New Roman" panose="02020603050405020304" pitchFamily="18" charset="0"/>
                <a:ea typeface="標楷體" panose="03000509000000000000" pitchFamily="65" charset="-120"/>
              </a:rPr>
              <a:t>公司</a:t>
            </a:r>
            <a:r>
              <a:rPr lang="en-US" altLang="zh-TW" sz="2000" dirty="0">
                <a:latin typeface="Times New Roman" panose="02020603050405020304" pitchFamily="18" charset="0"/>
                <a:ea typeface="標楷體" panose="03000509000000000000" pitchFamily="65" charset="-120"/>
              </a:rPr>
              <a:t>(SI</a:t>
            </a:r>
            <a:r>
              <a:rPr lang="zh-TW" altLang="zh-TW" sz="2000" dirty="0">
                <a:latin typeface="Times New Roman" panose="02020603050405020304" pitchFamily="18" charset="0"/>
                <a:ea typeface="標楷體" panose="03000509000000000000" pitchFamily="65" charset="-120"/>
              </a:rPr>
              <a:t>業者</a:t>
            </a:r>
            <a:r>
              <a:rPr lang="en-US" altLang="zh-TW" sz="20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zh-TW" sz="2000" dirty="0">
                <a:latin typeface="Times New Roman" panose="02020603050405020304" pitchFamily="18" charset="0"/>
                <a:ea typeface="標楷體" panose="03000509000000000000" pitchFamily="65" charset="-120"/>
              </a:rPr>
              <a:t>簡介</a:t>
            </a:r>
            <a:endParaRPr lang="en-US" altLang="zh-TW" sz="2000" dirty="0">
              <a:latin typeface="Times New Roman" panose="02020603050405020304" pitchFamily="18" charset="0"/>
              <a:ea typeface="細明體" panose="02020509000000000000" pitchFamily="49" charset="-120"/>
            </a:endParaRPr>
          </a:p>
          <a:p>
            <a:pPr lvl="1">
              <a:buSzPts val="2200"/>
            </a:pP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一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創立日期：</a:t>
            </a:r>
            <a:endParaRPr lang="zh-TW" altLang="zh-TW" sz="2000" kern="100" dirty="0">
              <a:latin typeface="Times New Roman" panose="02020603050405020304" pitchFamily="18" charset="0"/>
            </a:endParaRPr>
          </a:p>
          <a:p>
            <a:pPr lvl="1">
              <a:buSzPts val="2200"/>
            </a:pP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二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 ________</a:t>
            </a:r>
            <a:r>
              <a:rPr lang="zh-TW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年實收資本額：新台幣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       </a:t>
            </a:r>
            <a:r>
              <a:rPr lang="zh-TW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仟元 </a:t>
            </a:r>
            <a:endParaRPr lang="zh-TW" altLang="zh-TW" sz="2000" kern="100" dirty="0">
              <a:latin typeface="Times New Roman" panose="02020603050405020304" pitchFamily="18" charset="0"/>
            </a:endParaRPr>
          </a:p>
          <a:p>
            <a:pPr lvl="1">
              <a:buSzPts val="2200"/>
            </a:pP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三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員工人數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/</a:t>
            </a:r>
            <a:r>
              <a:rPr lang="zh-TW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執行本計畫之人數：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     / </a:t>
            </a:r>
            <a:endParaRPr lang="zh-TW" altLang="zh-TW" sz="2000" kern="100" dirty="0">
              <a:latin typeface="Times New Roman" panose="02020603050405020304" pitchFamily="18" charset="0"/>
            </a:endParaRPr>
          </a:p>
          <a:p>
            <a:pPr lvl="1">
              <a:buSzPts val="2200"/>
            </a:pP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四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上市上櫃狀況：□上市　□上櫃　□公開發行　□非公開發行</a:t>
            </a:r>
            <a:endParaRPr lang="zh-TW" altLang="zh-TW" sz="2000" kern="100" dirty="0">
              <a:latin typeface="Times New Roman" panose="02020603050405020304" pitchFamily="18" charset="0"/>
            </a:endParaRPr>
          </a:p>
          <a:p>
            <a:pPr lvl="1">
              <a:buSzPts val="2200"/>
            </a:pP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五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營業項目：</a:t>
            </a:r>
            <a:endParaRPr lang="zh-TW" altLang="zh-TW" sz="2000" kern="100" dirty="0">
              <a:latin typeface="Times New Roman" panose="02020603050405020304" pitchFamily="18" charset="0"/>
            </a:endParaRPr>
          </a:p>
          <a:p>
            <a:pPr lvl="1">
              <a:buSzPts val="2200"/>
            </a:pP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六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主要客戶：</a:t>
            </a:r>
            <a:endParaRPr lang="en-US" altLang="zh-TW" sz="2000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  <a:p>
            <a:pPr lvl="1">
              <a:buSzPts val="2200"/>
            </a:pP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七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計畫負責人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/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與主導廠商聯繫之窗口：</a:t>
            </a:r>
            <a:endParaRPr lang="zh-TW" altLang="zh-TW" sz="2000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  <a:p>
            <a:pPr lvl="1">
              <a:buSzPts val="2200"/>
            </a:pP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八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近三年營業額：</a:t>
            </a:r>
            <a:endParaRPr lang="zh-TW" altLang="zh-TW" sz="2000" kern="100" dirty="0">
              <a:latin typeface="Times New Roman" panose="02020603050405020304" pitchFamily="18" charset="0"/>
            </a:endParaRPr>
          </a:p>
        </p:txBody>
      </p:sp>
      <p:sp>
        <p:nvSpPr>
          <p:cNvPr id="7" name="標題 1"/>
          <p:cNvSpPr>
            <a:spLocks noGrp="1"/>
          </p:cNvSpPr>
          <p:nvPr>
            <p:ph type="title"/>
          </p:nvPr>
        </p:nvSpPr>
        <p:spPr>
          <a:xfrm>
            <a:off x="457200" y="142875"/>
            <a:ext cx="8229600" cy="725488"/>
          </a:xfrm>
        </p:spPr>
        <p:txBody>
          <a:bodyPr/>
          <a:lstStyle/>
          <a:p>
            <a:r>
              <a:rPr lang="zh-TW" altLang="en-US" dirty="0"/>
              <a:t>公司簡介</a:t>
            </a: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1656564"/>
              </p:ext>
            </p:extLst>
          </p:nvPr>
        </p:nvGraphicFramePr>
        <p:xfrm>
          <a:off x="469900" y="4429153"/>
          <a:ext cx="8216900" cy="885190"/>
        </p:xfrm>
        <a:graphic>
          <a:graphicData uri="http://schemas.openxmlformats.org/drawingml/2006/table">
            <a:tbl>
              <a:tblPr/>
              <a:tblGrid>
                <a:gridCol w="1866900">
                  <a:extLst>
                    <a:ext uri="{9D8B030D-6E8A-4147-A177-3AD203B41FA5}">
                      <a16:colId xmlns:a16="http://schemas.microsoft.com/office/drawing/2014/main" val="1620645433"/>
                    </a:ext>
                  </a:extLst>
                </a:gridCol>
                <a:gridCol w="2159000">
                  <a:extLst>
                    <a:ext uri="{9D8B030D-6E8A-4147-A177-3AD203B41FA5}">
                      <a16:colId xmlns:a16="http://schemas.microsoft.com/office/drawing/2014/main" val="2936113825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1894745040"/>
                    </a:ext>
                  </a:extLst>
                </a:gridCol>
                <a:gridCol w="2133600">
                  <a:extLst>
                    <a:ext uri="{9D8B030D-6E8A-4147-A177-3AD203B41FA5}">
                      <a16:colId xmlns:a16="http://schemas.microsoft.com/office/drawing/2014/main" val="1868562070"/>
                    </a:ext>
                  </a:extLst>
                </a:gridCol>
              </a:tblGrid>
              <a:tr h="24511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產品項目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年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年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年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7339709"/>
                  </a:ext>
                </a:extLst>
              </a:tr>
              <a:tr h="245110">
                <a:tc>
                  <a:txBody>
                    <a:bodyPr/>
                    <a:lstStyle/>
                    <a:p>
                      <a:endParaRPr lang="zh-TW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TW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TW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2029149"/>
                  </a:ext>
                </a:extLst>
              </a:tr>
              <a:tr h="24511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營業額合計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34645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(</a:t>
                      </a: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仟元</a:t>
                      </a: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)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34645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(</a:t>
                      </a: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仟元</a:t>
                      </a: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)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34645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(</a:t>
                      </a: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仟元</a:t>
                      </a: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)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0171545"/>
                  </a:ext>
                </a:extLst>
              </a:tr>
            </a:tbl>
          </a:graphicData>
        </a:graphic>
      </p:graphicFrame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C0739672-5891-31CE-E4CE-2B510BB7C5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xfrm>
            <a:off x="7010400" y="6492875"/>
            <a:ext cx="2133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C218061-A5E7-401F-B47A-D546F4006FB9}" type="slidenum">
              <a:rPr lang="zh-TW" altLang="en-US" sz="1000" smtClean="0">
                <a:sym typeface="Times New Roman" panose="02020603050405020304" pitchFamily="18" charset="0"/>
              </a:rPr>
              <a:pPr>
                <a:spcBef>
                  <a:spcPct val="0"/>
                </a:spcBef>
                <a:buFontTx/>
                <a:buNone/>
              </a:pPr>
              <a:t>7</a:t>
            </a:fld>
            <a:endParaRPr lang="zh-TW" altLang="en-US" sz="1000" dirty="0"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52111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F94783-FE6C-4AEA-B1DE-6F91A3B5E290}" type="slidenum">
              <a:rPr lang="zh-TW" altLang="en-US" smtClean="0"/>
              <a:pPr>
                <a:defRPr/>
              </a:pPr>
              <a:t>8</a:t>
            </a:fld>
            <a:endParaRPr lang="zh-TW" altLang="en-US"/>
          </a:p>
        </p:txBody>
      </p:sp>
      <p:sp>
        <p:nvSpPr>
          <p:cNvPr id="5" name="文字方塊 4"/>
          <p:cNvSpPr txBox="1"/>
          <p:nvPr/>
        </p:nvSpPr>
        <p:spPr>
          <a:xfrm>
            <a:off x="251520" y="1350434"/>
            <a:ext cx="7997702" cy="27853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zh-TW" altLang="zh-TW" sz="2000" dirty="0">
                <a:latin typeface="Times New Roman" panose="02020603050405020304" pitchFamily="18" charset="0"/>
                <a:ea typeface="標楷體" panose="03000509000000000000" pitchFamily="65" charset="-120"/>
              </a:rPr>
              <a:t>二、</a:t>
            </a:r>
            <a:r>
              <a:rPr lang="en-US" altLang="zh-TW" sz="2000" dirty="0">
                <a:latin typeface="Times New Roman" panose="02020603050405020304" pitchFamily="18" charset="0"/>
                <a:ea typeface="標楷體" panose="03000509000000000000" pitchFamily="65" charset="-120"/>
              </a:rPr>
              <a:t>○○</a:t>
            </a:r>
            <a:r>
              <a:rPr lang="zh-TW" altLang="zh-TW" sz="2000" dirty="0">
                <a:latin typeface="Times New Roman" panose="02020603050405020304" pitchFamily="18" charset="0"/>
                <a:ea typeface="標楷體" panose="03000509000000000000" pitchFamily="65" charset="-120"/>
              </a:rPr>
              <a:t>公司</a:t>
            </a:r>
            <a:r>
              <a:rPr lang="en-US" altLang="zh-TW" sz="20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dirty="0">
                <a:latin typeface="Times New Roman" panose="02020603050405020304" pitchFamily="18" charset="0"/>
                <a:ea typeface="標楷體" panose="03000509000000000000" pitchFamily="65" charset="-120"/>
              </a:rPr>
              <a:t>資安</a:t>
            </a:r>
            <a:r>
              <a:rPr lang="zh-TW" altLang="zh-TW" sz="2000" dirty="0">
                <a:latin typeface="Times New Roman" panose="02020603050405020304" pitchFamily="18" charset="0"/>
                <a:ea typeface="標楷體" panose="03000509000000000000" pitchFamily="65" charset="-120"/>
              </a:rPr>
              <a:t>業者</a:t>
            </a:r>
            <a:r>
              <a:rPr lang="en-US" altLang="zh-TW" sz="20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zh-TW" sz="2000" dirty="0">
                <a:latin typeface="Times New Roman" panose="02020603050405020304" pitchFamily="18" charset="0"/>
                <a:ea typeface="標楷體" panose="03000509000000000000" pitchFamily="65" charset="-120"/>
              </a:rPr>
              <a:t>簡介</a:t>
            </a:r>
            <a:endParaRPr lang="en-US" altLang="zh-TW" sz="2000" dirty="0">
              <a:latin typeface="Times New Roman" panose="02020603050405020304" pitchFamily="18" charset="0"/>
              <a:ea typeface="細明體" panose="02020509000000000000" pitchFamily="49" charset="-120"/>
            </a:endParaRPr>
          </a:p>
          <a:p>
            <a:pPr lvl="1">
              <a:buSzPts val="2200"/>
            </a:pP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一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創立日期：</a:t>
            </a:r>
            <a:endParaRPr lang="zh-TW" altLang="zh-TW" sz="2000" kern="100" dirty="0">
              <a:latin typeface="Times New Roman" panose="02020603050405020304" pitchFamily="18" charset="0"/>
            </a:endParaRPr>
          </a:p>
          <a:p>
            <a:pPr lvl="1">
              <a:buSzPts val="2200"/>
            </a:pP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二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 ________</a:t>
            </a:r>
            <a:r>
              <a:rPr lang="zh-TW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年實收資本額：新台幣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       </a:t>
            </a:r>
            <a:r>
              <a:rPr lang="zh-TW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仟元 </a:t>
            </a:r>
            <a:endParaRPr lang="zh-TW" altLang="zh-TW" sz="2000" kern="100" dirty="0">
              <a:latin typeface="Times New Roman" panose="02020603050405020304" pitchFamily="18" charset="0"/>
            </a:endParaRPr>
          </a:p>
          <a:p>
            <a:pPr lvl="1">
              <a:buSzPts val="2200"/>
            </a:pP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三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員工人數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/</a:t>
            </a:r>
            <a:r>
              <a:rPr lang="zh-TW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執行本計畫之人數：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     / </a:t>
            </a:r>
            <a:endParaRPr lang="zh-TW" altLang="zh-TW" sz="2000" kern="100" dirty="0">
              <a:latin typeface="Times New Roman" panose="02020603050405020304" pitchFamily="18" charset="0"/>
            </a:endParaRPr>
          </a:p>
          <a:p>
            <a:pPr lvl="1">
              <a:buSzPts val="2200"/>
            </a:pP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四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上市上櫃狀況：□上市　□上櫃　□公開發行　□非公開發行</a:t>
            </a:r>
            <a:endParaRPr lang="zh-TW" altLang="zh-TW" sz="2000" kern="100" dirty="0">
              <a:latin typeface="Times New Roman" panose="02020603050405020304" pitchFamily="18" charset="0"/>
            </a:endParaRPr>
          </a:p>
          <a:p>
            <a:pPr lvl="1">
              <a:buSzPts val="2200"/>
            </a:pP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五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營業項目：</a:t>
            </a:r>
            <a:endParaRPr lang="zh-TW" altLang="zh-TW" sz="2000" kern="100" dirty="0">
              <a:latin typeface="Times New Roman" panose="02020603050405020304" pitchFamily="18" charset="0"/>
            </a:endParaRPr>
          </a:p>
          <a:p>
            <a:pPr lvl="1">
              <a:buSzPts val="2200"/>
            </a:pP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六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主要客戶：</a:t>
            </a:r>
            <a:endParaRPr lang="en-US" altLang="zh-TW" sz="2000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  <a:p>
            <a:pPr lvl="1">
              <a:buSzPts val="2200"/>
            </a:pP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七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計畫負責人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/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與主導廠商聯繫之窗口：</a:t>
            </a:r>
            <a:endParaRPr lang="zh-TW" altLang="zh-TW" sz="2000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  <a:p>
            <a:pPr lvl="1">
              <a:buSzPts val="2200"/>
            </a:pP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八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近三年營業額：</a:t>
            </a:r>
            <a:endParaRPr lang="zh-TW" altLang="zh-TW" sz="2000" kern="100" dirty="0">
              <a:latin typeface="Times New Roman" panose="02020603050405020304" pitchFamily="18" charset="0"/>
            </a:endParaRPr>
          </a:p>
        </p:txBody>
      </p:sp>
      <p:sp>
        <p:nvSpPr>
          <p:cNvPr id="7" name="標題 1"/>
          <p:cNvSpPr>
            <a:spLocks noGrp="1"/>
          </p:cNvSpPr>
          <p:nvPr>
            <p:ph type="title"/>
          </p:nvPr>
        </p:nvSpPr>
        <p:spPr>
          <a:xfrm>
            <a:off x="457200" y="142875"/>
            <a:ext cx="8229600" cy="725488"/>
          </a:xfrm>
        </p:spPr>
        <p:txBody>
          <a:bodyPr/>
          <a:lstStyle/>
          <a:p>
            <a:r>
              <a:rPr lang="zh-TW" altLang="en-US" dirty="0"/>
              <a:t>公司簡介</a:t>
            </a: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1543033"/>
              </p:ext>
            </p:extLst>
          </p:nvPr>
        </p:nvGraphicFramePr>
        <p:xfrm>
          <a:off x="469900" y="4429153"/>
          <a:ext cx="8216900" cy="885190"/>
        </p:xfrm>
        <a:graphic>
          <a:graphicData uri="http://schemas.openxmlformats.org/drawingml/2006/table">
            <a:tbl>
              <a:tblPr/>
              <a:tblGrid>
                <a:gridCol w="1866900">
                  <a:extLst>
                    <a:ext uri="{9D8B030D-6E8A-4147-A177-3AD203B41FA5}">
                      <a16:colId xmlns:a16="http://schemas.microsoft.com/office/drawing/2014/main" val="1620645433"/>
                    </a:ext>
                  </a:extLst>
                </a:gridCol>
                <a:gridCol w="2159000">
                  <a:extLst>
                    <a:ext uri="{9D8B030D-6E8A-4147-A177-3AD203B41FA5}">
                      <a16:colId xmlns:a16="http://schemas.microsoft.com/office/drawing/2014/main" val="2936113825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1894745040"/>
                    </a:ext>
                  </a:extLst>
                </a:gridCol>
                <a:gridCol w="2133600">
                  <a:extLst>
                    <a:ext uri="{9D8B030D-6E8A-4147-A177-3AD203B41FA5}">
                      <a16:colId xmlns:a16="http://schemas.microsoft.com/office/drawing/2014/main" val="1868562070"/>
                    </a:ext>
                  </a:extLst>
                </a:gridCol>
              </a:tblGrid>
              <a:tr h="24511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產品項目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年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年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年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7339709"/>
                  </a:ext>
                </a:extLst>
              </a:tr>
              <a:tr h="245110">
                <a:tc>
                  <a:txBody>
                    <a:bodyPr/>
                    <a:lstStyle/>
                    <a:p>
                      <a:endParaRPr lang="zh-TW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TW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TW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2029149"/>
                  </a:ext>
                </a:extLst>
              </a:tr>
              <a:tr h="24511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營業額合計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34645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(</a:t>
                      </a: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仟元</a:t>
                      </a: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)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34645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(</a:t>
                      </a: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仟元</a:t>
                      </a: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)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34645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(</a:t>
                      </a: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仟元</a:t>
                      </a: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)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01715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399960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pen Data創新應用競賽_初選共識會議">
  <a:themeElements>
    <a:clrScheme name="自訂 1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C63E55"/>
      </a:accent1>
      <a:accent2>
        <a:srgbClr val="34457A"/>
      </a:accent2>
      <a:accent3>
        <a:srgbClr val="FFFFFF"/>
      </a:accent3>
      <a:accent4>
        <a:srgbClr val="000000"/>
      </a:accent4>
      <a:accent5>
        <a:srgbClr val="DFAFB4"/>
      </a:accent5>
      <a:accent6>
        <a:srgbClr val="2E3E6E"/>
      </a:accent6>
      <a:hlink>
        <a:srgbClr val="0000FF"/>
      </a:hlink>
      <a:folHlink>
        <a:srgbClr val="800080"/>
      </a:folHlink>
    </a:clrScheme>
    <a:fontScheme name="微軟正黑體">
      <a:majorFont>
        <a:latin typeface="微軟正黑體"/>
        <a:ea typeface="微軟正黑體"/>
        <a:cs typeface=""/>
      </a:majorFont>
      <a:minorFont>
        <a:latin typeface="微軟正黑體"/>
        <a:ea typeface="微軟正黑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Open Data創新應用競賽_初選共識會議">
  <a:themeElements>
    <a:clrScheme name="自訂 1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C63E55"/>
      </a:accent1>
      <a:accent2>
        <a:srgbClr val="34457A"/>
      </a:accent2>
      <a:accent3>
        <a:srgbClr val="FFFFFF"/>
      </a:accent3>
      <a:accent4>
        <a:srgbClr val="000000"/>
      </a:accent4>
      <a:accent5>
        <a:srgbClr val="DFAFB4"/>
      </a:accent5>
      <a:accent6>
        <a:srgbClr val="2E3E6E"/>
      </a:accent6>
      <a:hlink>
        <a:srgbClr val="0000FF"/>
      </a:hlink>
      <a:folHlink>
        <a:srgbClr val="800080"/>
      </a:folHlink>
    </a:clrScheme>
    <a:fontScheme name="微軟正黑體">
      <a:majorFont>
        <a:latin typeface="微軟正黑體"/>
        <a:ea typeface="微軟正黑體"/>
        <a:cs typeface=""/>
      </a:majorFont>
      <a:minorFont>
        <a:latin typeface="微軟正黑體"/>
        <a:ea typeface="微軟正黑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2548</TotalTime>
  <Words>2789</Words>
  <Application>Microsoft Office PowerPoint</Application>
  <PresentationFormat>如螢幕大小 (4:3)</PresentationFormat>
  <Paragraphs>538</Paragraphs>
  <Slides>27</Slides>
  <Notes>16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4</vt:i4>
      </vt:variant>
      <vt:variant>
        <vt:lpstr>投影片標題</vt:lpstr>
      </vt:variant>
      <vt:variant>
        <vt:i4>27</vt:i4>
      </vt:variant>
    </vt:vector>
  </HeadingPairs>
  <TitlesOfParts>
    <vt:vector size="37" baseType="lpstr">
      <vt:lpstr>微軟正黑體</vt:lpstr>
      <vt:lpstr>標楷體</vt:lpstr>
      <vt:lpstr>Arial</vt:lpstr>
      <vt:lpstr>Calibri</vt:lpstr>
      <vt:lpstr>Times New Roman</vt:lpstr>
      <vt:lpstr>Wingdings</vt:lpstr>
      <vt:lpstr>Office 佈景主題</vt:lpstr>
      <vt:lpstr>1_Office 佈景主題</vt:lpstr>
      <vt:lpstr>Open Data創新應用競賽_初選共識會議</vt:lpstr>
      <vt:lpstr>1_Open Data創新應用競賽_初選共識會議</vt:lpstr>
      <vt:lpstr>經濟部科技研究發展專案 (主題式研發計畫)  智慧機械-產業聚落供應鏈數位串流暨AI應用計畫 全程執行查證簡報</vt:lpstr>
      <vt:lpstr>目錄</vt:lpstr>
      <vt:lpstr>計畫全程成效摘要</vt:lpstr>
      <vt:lpstr>計畫簡介</vt:lpstr>
      <vt:lpstr>計畫簡介</vt:lpstr>
      <vt:lpstr>委員後續追蹤意見</vt:lpstr>
      <vt:lpstr>公司簡介</vt:lpstr>
      <vt:lpstr>公司簡介</vt:lpstr>
      <vt:lpstr>公司簡介</vt:lpstr>
      <vt:lpstr>PowerPoint 簡報</vt:lpstr>
      <vt:lpstr>PowerPoint 簡報</vt:lpstr>
      <vt:lpstr>本次執行進度說明</vt:lpstr>
      <vt:lpstr>本次執行進度說明</vt:lpstr>
      <vt:lpstr>本次執行進度說明</vt:lpstr>
      <vt:lpstr>資訊安全防護規劃</vt:lpstr>
      <vt:lpstr>SI實施顧問服務之作法與 概念驗證 (POC)之成果</vt:lpstr>
      <vt:lpstr>SI實施顧問服務之作法與 概念驗證 (POC)之成果</vt:lpstr>
      <vt:lpstr>計畫執行效益總結</vt:lpstr>
      <vt:lpstr>計畫執行效益總結</vt:lpstr>
      <vt:lpstr>提案廠商後續承接做法</vt:lpstr>
      <vt:lpstr>提案廠商後續承接做法</vt:lpstr>
      <vt:lpstr>計畫變更情形(若無則免填)</vt:lpstr>
      <vt:lpstr>無形資產引進、委託研究或驗證執行情形</vt:lpstr>
      <vt:lpstr>PowerPoint 簡報</vt:lpstr>
      <vt:lpstr>人員異動情形(本次查證期程)</vt:lpstr>
      <vt:lpstr>經費使用情形</vt:lpstr>
      <vt:lpstr>遭遇之困難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經濟部科技研究發展專案  業界開發產業技術計畫 ／創新科技應用與服務計畫／主導性新產品開發計畫  (※請選擇計畫別，此行請於列印時刪除)   期中／全程查證簡報  (※請選擇期中或全程，此行請於列印時刪除)</dc:title>
  <dc:creator>尹信文</dc:creator>
  <cp:lastModifiedBy>03293潘宜庭</cp:lastModifiedBy>
  <cp:revision>311</cp:revision>
  <cp:lastPrinted>2019-12-23T06:43:51Z</cp:lastPrinted>
  <dcterms:created xsi:type="dcterms:W3CDTF">2008-12-22T00:30:51Z</dcterms:created>
  <dcterms:modified xsi:type="dcterms:W3CDTF">2025-08-06T01:25:25Z</dcterms:modified>
</cp:coreProperties>
</file>