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handoutMasterIdLst>
    <p:handoutMasterId r:id="rId28"/>
  </p:handoutMasterIdLst>
  <p:sldIdLst>
    <p:sldId id="256" r:id="rId3"/>
    <p:sldId id="258" r:id="rId4"/>
    <p:sldId id="257" r:id="rId5"/>
    <p:sldId id="259" r:id="rId6"/>
    <p:sldId id="264" r:id="rId7"/>
    <p:sldId id="265" r:id="rId8"/>
    <p:sldId id="266" r:id="rId9"/>
    <p:sldId id="260" r:id="rId10"/>
    <p:sldId id="278" r:id="rId11"/>
    <p:sldId id="261" r:id="rId12"/>
    <p:sldId id="268" r:id="rId13"/>
    <p:sldId id="269" r:id="rId14"/>
    <p:sldId id="360" r:id="rId15"/>
    <p:sldId id="270" r:id="rId16"/>
    <p:sldId id="271" r:id="rId17"/>
    <p:sldId id="358" r:id="rId18"/>
    <p:sldId id="272" r:id="rId19"/>
    <p:sldId id="291" r:id="rId20"/>
    <p:sldId id="262" r:id="rId21"/>
    <p:sldId id="359" r:id="rId22"/>
    <p:sldId id="274" r:id="rId23"/>
    <p:sldId id="275" r:id="rId24"/>
    <p:sldId id="362" r:id="rId25"/>
    <p:sldId id="351" r:id="rId26"/>
  </p:sldIdLst>
  <p:sldSz cx="9144000" cy="5143500" type="screen16x9"/>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10253F"/>
    <a:srgbClr val="000099"/>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2949413"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vl1pPr>
          </a:lstStyle>
          <a:p>
            <a:pPr>
              <a:defRPr/>
            </a:pPr>
            <a:endParaRPr lang="en-US" altLang="zh-TW"/>
          </a:p>
        </p:txBody>
      </p:sp>
      <p:sp>
        <p:nvSpPr>
          <p:cNvPr id="55299" name="Rectangle 3"/>
          <p:cNvSpPr>
            <a:spLocks noGrp="1" noChangeArrowheads="1"/>
          </p:cNvSpPr>
          <p:nvPr>
            <p:ph type="dt" sz="quarter" idx="1"/>
          </p:nvPr>
        </p:nvSpPr>
        <p:spPr bwMode="auto">
          <a:xfrm>
            <a:off x="3856186" y="1"/>
            <a:ext cx="2949412"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vl1pPr>
          </a:lstStyle>
          <a:p>
            <a:pPr>
              <a:defRPr/>
            </a:pPr>
            <a:fld id="{519CD131-0F8F-45F5-8F58-164401FC45C5}" type="datetimeFigureOut">
              <a:rPr lang="zh-TW" altLang="en-US"/>
              <a:pPr>
                <a:defRPr/>
              </a:pPr>
              <a:t>2024/6/18</a:t>
            </a:fld>
            <a:endParaRPr lang="en-US" altLang="zh-TW"/>
          </a:p>
        </p:txBody>
      </p:sp>
      <p:sp>
        <p:nvSpPr>
          <p:cNvPr id="55300" name="Rectangle 4"/>
          <p:cNvSpPr>
            <a:spLocks noGrp="1" noChangeArrowheads="1"/>
          </p:cNvSpPr>
          <p:nvPr>
            <p:ph type="ftr" sz="quarter" idx="2"/>
          </p:nvPr>
        </p:nvSpPr>
        <p:spPr bwMode="auto">
          <a:xfrm>
            <a:off x="0" y="9441174"/>
            <a:ext cx="2949413"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vl1pPr>
          </a:lstStyle>
          <a:p>
            <a:pPr>
              <a:defRPr/>
            </a:pPr>
            <a:endParaRPr lang="en-US" altLang="zh-TW"/>
          </a:p>
        </p:txBody>
      </p:sp>
      <p:sp>
        <p:nvSpPr>
          <p:cNvPr id="55301" name="Rectangle 5"/>
          <p:cNvSpPr>
            <a:spLocks noGrp="1" noChangeArrowheads="1"/>
          </p:cNvSpPr>
          <p:nvPr>
            <p:ph type="sldNum" sz="quarter" idx="3"/>
          </p:nvPr>
        </p:nvSpPr>
        <p:spPr bwMode="auto">
          <a:xfrm>
            <a:off x="3856186" y="9441174"/>
            <a:ext cx="2949412"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vl1pPr>
          </a:lstStyle>
          <a:p>
            <a:pPr>
              <a:defRPr/>
            </a:pPr>
            <a:fld id="{9C8BE474-6417-4672-8093-3812F430F3D4}"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413" cy="496568"/>
          </a:xfrm>
          <a:prstGeom prst="rect">
            <a:avLst/>
          </a:prstGeom>
        </p:spPr>
        <p:txBody>
          <a:bodyPr vert="horz" lIns="92089" tIns="46045" rIns="92089" bIns="4604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186" y="1"/>
            <a:ext cx="2949412" cy="496568"/>
          </a:xfrm>
          <a:prstGeom prst="rect">
            <a:avLst/>
          </a:prstGeom>
        </p:spPr>
        <p:txBody>
          <a:bodyPr vert="horz" lIns="92089" tIns="46045" rIns="92089" bIns="46045" rtlCol="0"/>
          <a:lstStyle>
            <a:lvl1pPr algn="r" fontAlgn="auto">
              <a:spcBef>
                <a:spcPts val="0"/>
              </a:spcBef>
              <a:spcAft>
                <a:spcPts val="0"/>
              </a:spcAft>
              <a:defRPr kumimoji="0" sz="1200">
                <a:latin typeface="+mn-lt"/>
                <a:ea typeface="+mn-ea"/>
              </a:defRPr>
            </a:lvl1pPr>
          </a:lstStyle>
          <a:p>
            <a:pPr>
              <a:defRPr/>
            </a:pPr>
            <a:fld id="{8ABF4861-1965-492C-99A4-C003ECC4679E}" type="datetimeFigureOut">
              <a:rPr lang="zh-TW" altLang="en-US"/>
              <a:pPr>
                <a:defRPr/>
              </a:pPr>
              <a:t>2024/6/18</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2089" tIns="46045" rIns="92089" bIns="46045" rtlCol="0" anchor="ctr"/>
          <a:lstStyle/>
          <a:p>
            <a:pPr lvl="0"/>
            <a:endParaRPr lang="zh-TW" altLang="en-US" noProof="0"/>
          </a:p>
        </p:txBody>
      </p:sp>
      <p:sp>
        <p:nvSpPr>
          <p:cNvPr id="5" name="備忘稿版面配置區 4"/>
          <p:cNvSpPr>
            <a:spLocks noGrp="1"/>
          </p:cNvSpPr>
          <p:nvPr>
            <p:ph type="body" sz="quarter" idx="3"/>
          </p:nvPr>
        </p:nvSpPr>
        <p:spPr>
          <a:xfrm>
            <a:off x="680881" y="4721386"/>
            <a:ext cx="5445439" cy="4472302"/>
          </a:xfrm>
          <a:prstGeom prst="rect">
            <a:avLst/>
          </a:prstGeom>
        </p:spPr>
        <p:txBody>
          <a:bodyPr vert="horz" lIns="92089" tIns="46045" rIns="92089" bIns="4604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1174"/>
            <a:ext cx="2949413" cy="496567"/>
          </a:xfrm>
          <a:prstGeom prst="rect">
            <a:avLst/>
          </a:prstGeom>
        </p:spPr>
        <p:txBody>
          <a:bodyPr vert="horz" lIns="92089" tIns="46045" rIns="92089" bIns="4604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186" y="9441174"/>
            <a:ext cx="2949412" cy="496567"/>
          </a:xfrm>
          <a:prstGeom prst="rect">
            <a:avLst/>
          </a:prstGeom>
        </p:spPr>
        <p:txBody>
          <a:bodyPr vert="horz" lIns="92089" tIns="46045" rIns="92089" bIns="46045" rtlCol="0" anchor="b"/>
          <a:lstStyle>
            <a:lvl1pPr algn="r" fontAlgn="auto">
              <a:spcBef>
                <a:spcPts val="0"/>
              </a:spcBef>
              <a:spcAft>
                <a:spcPts val="0"/>
              </a:spcAft>
              <a:defRPr kumimoji="0" sz="1200">
                <a:latin typeface="+mn-lt"/>
                <a:ea typeface="+mn-ea"/>
              </a:defRPr>
            </a:lvl1pPr>
          </a:lstStyle>
          <a:p>
            <a:pPr>
              <a:defRPr/>
            </a:pPr>
            <a:fld id="{753EF031-84AB-46FE-BCD5-C1F8BF253D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a:lstStyle/>
          <a:p>
            <a:pPr>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CE11F-01FD-4893-A5CC-C7BA3BED8B7F}" type="slidenum">
              <a:rPr lang="zh-TW" altLang="en-US"/>
              <a:pPr fontAlgn="base">
                <a:spcBef>
                  <a:spcPct val="0"/>
                </a:spcBef>
                <a:spcAft>
                  <a:spcPct val="0"/>
                </a:spcAft>
                <a:defRPr/>
              </a:pPr>
              <a:t>19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t="25456" b="11827"/>
          <a:stretch>
            <a:fillRect/>
          </a:stretch>
        </p:blipFill>
        <p:spPr bwMode="auto">
          <a:xfrm>
            <a:off x="0" y="1355725"/>
            <a:ext cx="9144000" cy="3106738"/>
          </a:xfrm>
          <a:prstGeom prst="rect">
            <a:avLst/>
          </a:prstGeom>
          <a:noFill/>
          <a:ln w="9525">
            <a:noFill/>
            <a:miter lim="800000"/>
            <a:headEnd/>
            <a:tailEnd/>
          </a:ln>
        </p:spPr>
      </p:pic>
      <p:pic>
        <p:nvPicPr>
          <p:cNvPr id="5" name="Picture 6"/>
          <p:cNvPicPr>
            <a:picLocks noChangeAspect="1"/>
          </p:cNvPicPr>
          <p:nvPr/>
        </p:nvPicPr>
        <p:blipFill>
          <a:blip r:embed="rId3"/>
          <a:srcRect/>
          <a:stretch>
            <a:fillRect/>
          </a:stretch>
        </p:blipFill>
        <p:spPr bwMode="auto">
          <a:xfrm>
            <a:off x="-11113" y="0"/>
            <a:ext cx="9155113" cy="3489325"/>
          </a:xfrm>
          <a:prstGeom prst="rect">
            <a:avLst/>
          </a:prstGeom>
          <a:noFill/>
          <a:ln w="9525">
            <a:noFill/>
            <a:miter lim="800000"/>
            <a:headEnd/>
            <a:tailEnd/>
          </a:ln>
        </p:spPr>
      </p:pic>
      <p:sp>
        <p:nvSpPr>
          <p:cNvPr id="2" name="Title 1"/>
          <p:cNvSpPr>
            <a:spLocks noGrp="1"/>
          </p:cNvSpPr>
          <p:nvPr>
            <p:ph type="ctrTitle"/>
          </p:nvPr>
        </p:nvSpPr>
        <p:spPr>
          <a:xfrm>
            <a:off x="417989" y="967374"/>
            <a:ext cx="5616327" cy="551259"/>
          </a:xfrm>
        </p:spPr>
        <p:txBody>
          <a:bodyPr/>
          <a:lstStyle>
            <a:lvl1pPr>
              <a:defRPr/>
            </a:lvl1pPr>
          </a:lstStyle>
          <a:p>
            <a:r>
              <a:rPr lang="zh-TW" altLang="en-US"/>
              <a:t>按一下以編輯母片標題樣式</a:t>
            </a:r>
            <a:endParaRPr lang="en-GB" dirty="0"/>
          </a:p>
        </p:txBody>
      </p:sp>
      <p:sp>
        <p:nvSpPr>
          <p:cNvPr id="3" name="Subtitle 2"/>
          <p:cNvSpPr>
            <a:spLocks noGrp="1"/>
          </p:cNvSpPr>
          <p:nvPr>
            <p:ph type="subTitle" idx="1"/>
          </p:nvPr>
        </p:nvSpPr>
        <p:spPr>
          <a:xfrm>
            <a:off x="417693" y="1707616"/>
            <a:ext cx="5327650" cy="216062"/>
          </a:xfrm>
        </p:spPr>
        <p:txBody>
          <a:bodyPr>
            <a:normAutofit/>
          </a:bodyPr>
          <a:lstStyle>
            <a:lvl1pPr marL="0" indent="0" algn="l">
              <a:buNone/>
              <a:defRPr sz="1500">
                <a:solidFill>
                  <a:srgbClr val="00AEEC"/>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zh-TW" altLang="en-US"/>
              <a:t>按一下以編輯母片副標題樣式</a:t>
            </a:r>
            <a:endParaRPr lang="en-GB" dirty="0"/>
          </a:p>
        </p:txBody>
      </p:sp>
      <p:pic>
        <p:nvPicPr>
          <p:cNvPr id="6" name="圖片 5">
            <a:extLst>
              <a:ext uri="{FF2B5EF4-FFF2-40B4-BE49-F238E27FC236}">
                <a16:creationId xmlns:a16="http://schemas.microsoft.com/office/drawing/2014/main" id="{2E4D9202-1302-4486-82BD-23F95C301834}"/>
              </a:ext>
            </a:extLst>
          </p:cNvPr>
          <p:cNvPicPr>
            <a:picLocks noChangeAspect="1"/>
          </p:cNvPicPr>
          <p:nvPr userDrawn="1"/>
        </p:nvPicPr>
        <p:blipFill>
          <a:blip r:embed="rId4"/>
          <a:stretch>
            <a:fillRect/>
          </a:stretch>
        </p:blipFill>
        <p:spPr>
          <a:xfrm>
            <a:off x="6985506" y="4421752"/>
            <a:ext cx="2169607" cy="811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4CA80B-3C48-4325-8F5B-96F213EC22FC}" type="datetimeFigureOut">
              <a:rPr lang="zh-TW" altLang="en-US"/>
              <a:pPr>
                <a:defRPr/>
              </a:pPr>
              <a:t>2024/6/18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7E1A31-DCDD-46F1-82D2-03DDB01C5E8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92C159B-975B-4040-8639-48639401000F}" type="datetimeFigureOut">
              <a:rPr lang="zh-TW" altLang="en-US"/>
              <a:pPr>
                <a:defRPr/>
              </a:pPr>
              <a:t>2024/6/18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16EA7C-7759-4DDF-B30E-A55FE1F58EF6}" type="slidenum">
              <a:rPr lang="zh-TW" altLang="en-US"/>
              <a:pPr>
                <a:defRPr/>
              </a:pPr>
              <a:t>‹#›</a:t>
            </a:fld>
            <a:endParaRPr lang="zh-TW"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4FC7C8-3783-4B18-8F74-DAC069F1390B}" type="datetimeFigureOut">
              <a:rPr lang="zh-TW" altLang="en-US"/>
              <a:pPr>
                <a:defRPr/>
              </a:pPr>
              <a:t>2024/6/18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5C3E12-CB2A-468F-B79D-1D6742EE44DD}" type="slidenum">
              <a:rPr lang="zh-TW" altLang="en-US"/>
              <a:pPr>
                <a:defRPr/>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A463060-0801-445B-85F8-A18AD1932C8E}" type="datetimeFigureOut">
              <a:rPr lang="zh-TW" altLang="en-US"/>
              <a:pPr>
                <a:defRPr/>
              </a:pPr>
              <a:t>2024/6/18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77FC25-0594-4EDD-AB04-9EB737BF582F}" type="slidenum">
              <a:rPr lang="zh-TW" altLang="en-US"/>
              <a:pPr>
                <a:defRPr/>
              </a:pPr>
              <a:t>‹#›</a:t>
            </a:fld>
            <a:endParaRPr lang="zh-TW"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2C826FD-9271-40C5-948C-25EA2D99AE09}" type="datetimeFigureOut">
              <a:rPr lang="zh-TW" altLang="en-US"/>
              <a:pPr>
                <a:defRPr/>
              </a:pPr>
              <a:t>2024/6/18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4CD6133-2F38-4BC9-880F-02694EA3D269}" type="slidenum">
              <a:rPr lang="zh-TW" altLang="en-US"/>
              <a:pPr>
                <a:defRPr/>
              </a:pPr>
              <a:t>‹#›</a:t>
            </a:fld>
            <a:endParaRPr lang="zh-TW"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11F62B4-DCC1-415E-A76E-EB47E7639394}" type="datetimeFigureOut">
              <a:rPr lang="zh-TW" altLang="en-US"/>
              <a:pPr>
                <a:defRPr/>
              </a:pPr>
              <a:t>2024/6/18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685E2B-A52E-458B-BC64-AE52DB7DDFFA}" type="slidenum">
              <a:rPr lang="zh-TW" altLang="en-US"/>
              <a:pPr>
                <a:defRPr/>
              </a:pPr>
              <a:t>‹#›</a:t>
            </a:fld>
            <a:endParaRPr lang="zh-TW"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D89266-62A9-4E04-BDEB-E2EA2F7E7BBD}" type="datetimeFigureOut">
              <a:rPr lang="zh-TW" altLang="en-US"/>
              <a:pPr>
                <a:defRPr/>
              </a:pPr>
              <a:t>2024/6/18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C97B4BE-C8B7-4032-B0E3-522A85606C9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39A0FA-E391-4F7B-BEE2-3CE14181E76D}" type="datetimeFigureOut">
              <a:rPr lang="zh-TW" altLang="en-US"/>
              <a:pPr>
                <a:defRPr/>
              </a:pPr>
              <a:t>2024/6/18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7DF51FE-F587-47F1-8C52-11D6C2078347}" type="slidenum">
              <a:rPr lang="zh-TW" altLang="en-US"/>
              <a:pPr>
                <a:defRPr/>
              </a:pPr>
              <a:t>‹#›</a:t>
            </a:fld>
            <a:endParaRPr lang="zh-TW"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1886570-3765-44B1-94F9-2CD9C1C39804}" type="datetimeFigureOut">
              <a:rPr lang="zh-TW" altLang="en-US"/>
              <a:pPr>
                <a:defRPr/>
              </a:pPr>
              <a:t>2024/6/18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AFAA6D-A7F3-43C5-B663-678A4997D1F2}" type="slidenum">
              <a:rPr lang="zh-TW" altLang="en-US"/>
              <a:pPr>
                <a:defRPr/>
              </a:pPr>
              <a:t>‹#›</a:t>
            </a:fld>
            <a:endParaRPr lang="zh-TW"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2493CFA-F653-494B-898D-F6503C8A2AEE}" type="datetimeFigureOut">
              <a:rPr lang="zh-TW" altLang="en-US"/>
              <a:pPr>
                <a:defRPr/>
              </a:pPr>
              <a:t>2024/6/18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7A0A42A-D0DD-4659-B9A7-29ADF3FAE25B}" type="slidenum">
              <a:rPr lang="zh-TW" altLang="en-US"/>
              <a:pPr>
                <a:defRPr/>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a:xfrm>
            <a:off x="417636" y="411510"/>
            <a:ext cx="5393673"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0" cy="3106340"/>
          </a:xfrm>
        </p:spPr>
        <p:txBody>
          <a:bodyPr/>
          <a:lstStyle>
            <a:lvl1pPr marL="0" indent="0">
              <a:buNone/>
              <a:defRPr sz="2400">
                <a:solidFill>
                  <a:schemeClr val="tx1">
                    <a:lumMod val="85000"/>
                    <a:lumOff val="15000"/>
                  </a:schemeClr>
                </a:solidFill>
              </a:defRPr>
            </a:lvl1pPr>
            <a:lvl2pPr>
              <a:defRPr sz="2000">
                <a:solidFill>
                  <a:schemeClr val="tx1">
                    <a:lumMod val="85000"/>
                    <a:lumOff val="15000"/>
                  </a:schemeClr>
                </a:solidFill>
              </a:defRPr>
            </a:lvl2pPr>
            <a:lvl3pPr>
              <a:defRPr sz="1700">
                <a:solidFill>
                  <a:schemeClr val="tx1">
                    <a:lumMod val="85000"/>
                    <a:lumOff val="15000"/>
                  </a:schemeClr>
                </a:solidFill>
              </a:defRPr>
            </a:lvl3pPr>
            <a:lvl4pPr>
              <a:defRPr sz="15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592266" cy="3106340"/>
          </a:xfrm>
        </p:spPr>
        <p:txBody>
          <a:bodyPr>
            <a:normAutofit/>
          </a:bodyPr>
          <a:lstStyle>
            <a:lvl1pPr marL="0" indent="0">
              <a:buNone/>
              <a:defRPr sz="2400">
                <a:solidFill>
                  <a:srgbClr val="00AEEC"/>
                </a:solidFill>
              </a:defRPr>
            </a:lvl1pPr>
            <a:lvl2pPr marL="389626" indent="0">
              <a:buNone/>
              <a:defRPr sz="1700">
                <a:solidFill>
                  <a:srgbClr val="00AEEC"/>
                </a:solidFill>
              </a:defRPr>
            </a:lvl2pPr>
            <a:lvl3pPr marL="779252" indent="0">
              <a:buNone/>
              <a:defRPr sz="1500">
                <a:solidFill>
                  <a:srgbClr val="00AEEC"/>
                </a:solidFill>
              </a:defRPr>
            </a:lvl3pPr>
            <a:lvl4pPr marL="1168878" indent="0">
              <a:buNone/>
              <a:defRPr sz="1400">
                <a:solidFill>
                  <a:srgbClr val="00AEEC"/>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DFD697-6EFE-445E-8471-DF3F38FC1DF3}" type="datetimeFigureOut">
              <a:rPr lang="zh-TW" altLang="en-US"/>
              <a:pPr>
                <a:defRPr/>
              </a:pPr>
              <a:t>2024/6/18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2CD0D5-B9C8-4EEC-B6E6-21AF37267BDD}" type="slidenum">
              <a:rPr lang="zh-TW" altLang="en-US"/>
              <a:pPr>
                <a:defRPr/>
              </a:pPr>
              <a:t>‹#›</a:t>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3 columns across">
    <p:spTree>
      <p:nvGrpSpPr>
        <p:cNvPr id="1" name=""/>
        <p:cNvGrpSpPr/>
        <p:nvPr/>
      </p:nvGrpSpPr>
      <p:grpSpPr>
        <a:xfrm>
          <a:off x="0" y="0"/>
          <a:ext cx="0" cy="0"/>
          <a:chOff x="0" y="0"/>
          <a:chExt cx="0" cy="0"/>
        </a:xfrm>
      </p:grpSpPr>
      <p:sp>
        <p:nvSpPr>
          <p:cNvPr id="4"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6CE5025-C5C1-4815-8C30-ABABDED32D8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5"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noAutofit/>
          </a:bodyPr>
          <a:lstStyle>
            <a:lvl1pPr>
              <a:defRPr sz="2600">
                <a:solidFill>
                  <a:srgbClr val="002138"/>
                </a:solidFill>
              </a:defRPr>
            </a:lvl1pPr>
          </a:lstStyle>
          <a:p>
            <a:r>
              <a:rPr lang="zh-TW" altLang="en-US"/>
              <a:t>按一下以編輯母片標題樣式</a:t>
            </a:r>
            <a:endParaRPr lang="en-GB" dirty="0"/>
          </a:p>
        </p:txBody>
      </p:sp>
      <p:sp>
        <p:nvSpPr>
          <p:cNvPr id="3" name="Content Placeholder 2"/>
          <p:cNvSpPr>
            <a:spLocks noGrp="1"/>
          </p:cNvSpPr>
          <p:nvPr>
            <p:ph idx="1"/>
          </p:nvPr>
        </p:nvSpPr>
        <p:spPr>
          <a:xfrm>
            <a:off x="417636" y="1356123"/>
            <a:ext cx="8332646" cy="3106340"/>
          </a:xfrm>
        </p:spPr>
        <p:txBody>
          <a:bodyPr>
            <a:normAutofit/>
          </a:bodyPr>
          <a:lstStyle>
            <a:lvl1pPr marL="0" indent="0">
              <a:buNone/>
              <a:defRPr sz="900">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400">
                <a:solidFill>
                  <a:schemeClr val="tx1">
                    <a:lumMod val="75000"/>
                    <a:lumOff val="25000"/>
                  </a:schemeClr>
                </a:solidFill>
              </a:defRPr>
            </a:lvl4pPr>
            <a:lvl5pPr>
              <a:defRPr>
                <a:solidFill>
                  <a:schemeClr val="tx1">
                    <a:lumMod val="75000"/>
                    <a:lumOff val="25000"/>
                  </a:schemeClr>
                </a:solidFill>
              </a:defRPr>
            </a:lvl5pPr>
          </a:lstStyle>
          <a:p>
            <a:pPr lvl="0"/>
            <a:r>
              <a:rPr lang="zh-TW" altLang="en-US"/>
              <a:t>按一下以編輯母片文字樣式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p:nvSpPr>
        <p:spPr>
          <a:xfrm>
            <a:off x="8391525" y="349250"/>
            <a:ext cx="757238"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F0BEE589-0DF9-4CBA-9555-037E6BE683C7}"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1" cy="3106340"/>
          </a:xfrm>
        </p:spPr>
        <p:txBody>
          <a:bodyPr>
            <a:normAutofit/>
          </a:bodyPr>
          <a:lstStyle>
            <a:lvl1pPr marL="0" indent="0">
              <a:buNone/>
              <a:defRPr sz="10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616182" cy="3106340"/>
          </a:xfrm>
        </p:spPr>
        <p:txBody>
          <a:bodyPr>
            <a:normAutofit/>
          </a:bodyPr>
          <a:lstStyle>
            <a:lvl1pPr marL="0" indent="0">
              <a:buNone/>
              <a:defRPr sz="1200">
                <a:solidFill>
                  <a:srgbClr val="00AEEC"/>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Right">
    <p:spTree>
      <p:nvGrpSpPr>
        <p:cNvPr id="1" name=""/>
        <p:cNvGrpSpPr/>
        <p:nvPr/>
      </p:nvGrpSpPr>
      <p:grpSpPr>
        <a:xfrm>
          <a:off x="0" y="0"/>
          <a:ext cx="0" cy="0"/>
          <a:chOff x="0" y="0"/>
          <a:chExt cx="0" cy="0"/>
        </a:xfrm>
      </p:grpSpPr>
      <p:sp>
        <p:nvSpPr>
          <p:cNvPr id="5"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7ACF796F-BB70-4673-840D-390EBAC162B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6"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lumn Right">
    <p:spTree>
      <p:nvGrpSpPr>
        <p:cNvPr id="1" name=""/>
        <p:cNvGrpSpPr/>
        <p:nvPr/>
      </p:nvGrpSpPr>
      <p:grpSpPr>
        <a:xfrm>
          <a:off x="0" y="0"/>
          <a:ext cx="0" cy="0"/>
          <a:chOff x="0" y="0"/>
          <a:chExt cx="0" cy="0"/>
        </a:xfrm>
      </p:grpSpPr>
      <p:sp>
        <p:nvSpPr>
          <p:cNvPr id="5" name="Rectangle 4"/>
          <p:cNvSpPr/>
          <p:nvPr/>
        </p:nvSpPr>
        <p:spPr>
          <a:xfrm>
            <a:off x="8372475"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3D0035E-D970-4CE5-9040-4276839E82A0}"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 Three Columns">
    <p:spTree>
      <p:nvGrpSpPr>
        <p:cNvPr id="1" name=""/>
        <p:cNvGrpSpPr/>
        <p:nvPr/>
      </p:nvGrpSpPr>
      <p:grpSpPr>
        <a:xfrm>
          <a:off x="0" y="0"/>
          <a:ext cx="0" cy="0"/>
          <a:chOff x="0" y="0"/>
          <a:chExt cx="0" cy="0"/>
        </a:xfrm>
      </p:grpSpPr>
      <p:sp>
        <p:nvSpPr>
          <p:cNvPr id="7" name="Rectangle 6"/>
          <p:cNvSpPr/>
          <p:nvPr/>
        </p:nvSpPr>
        <p:spPr>
          <a:xfrm>
            <a:off x="8372475" y="357188"/>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E7BCE173-9C5F-46DA-A2F2-75EF2A1FB7E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p:txBody>
          <a:bodyPr/>
          <a:lstStyle/>
          <a:p>
            <a:r>
              <a:rPr lang="zh-TW" altLang="en-US"/>
              <a:t>按一下以編輯母片標題樣式</a:t>
            </a:r>
            <a:endParaRPr lang="en-GB" dirty="0"/>
          </a:p>
        </p:txBody>
      </p:sp>
      <p:sp>
        <p:nvSpPr>
          <p:cNvPr id="4" name="Text Placeholder 3"/>
          <p:cNvSpPr>
            <a:spLocks noGrp="1"/>
          </p:cNvSpPr>
          <p:nvPr>
            <p:ph type="body" sz="quarter" idx="10"/>
          </p:nvPr>
        </p:nvSpPr>
        <p:spPr>
          <a:xfrm>
            <a:off x="417636" y="1356122"/>
            <a:ext cx="2592265"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5" name="Text Placeholder 3"/>
          <p:cNvSpPr>
            <a:spLocks noGrp="1"/>
          </p:cNvSpPr>
          <p:nvPr>
            <p:ph type="body" sz="quarter" idx="11"/>
          </p:nvPr>
        </p:nvSpPr>
        <p:spPr>
          <a:xfrm>
            <a:off x="3275135" y="1356122"/>
            <a:ext cx="2593731"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6" name="Text Placeholder 3"/>
          <p:cNvSpPr>
            <a:spLocks noGrp="1"/>
          </p:cNvSpPr>
          <p:nvPr>
            <p:ph type="body" sz="quarter" idx="12"/>
          </p:nvPr>
        </p:nvSpPr>
        <p:spPr>
          <a:xfrm>
            <a:off x="6134100" y="1356122"/>
            <a:ext cx="2616182"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FFF2DF3-7291-4734-B89D-850C6C431DF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01413" y="422002"/>
            <a:ext cx="5610450" cy="367550"/>
          </a:xfrm>
        </p:spPr>
        <p:txBody>
          <a:bodyPr/>
          <a:lstStyle/>
          <a:p>
            <a:r>
              <a:rPr lang="zh-TW" altLang="en-US"/>
              <a:t>按一下以編輯母片標題樣式</a:t>
            </a:r>
            <a:endParaRPr lang="en-GB"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0F4D830-82F6-40E6-81B7-A9331B8137D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3" y="420688"/>
            <a:ext cx="5594350" cy="3683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altLang="zh-TW"/>
              <a:t>Click to edit Master style</a:t>
            </a:r>
            <a:endParaRPr lang="en-GB" altLang="zh-TW"/>
          </a:p>
        </p:txBody>
      </p:sp>
      <p:sp>
        <p:nvSpPr>
          <p:cNvPr id="1027" name="Text Placeholder 2"/>
          <p:cNvSpPr>
            <a:spLocks noGrp="1"/>
          </p:cNvSpPr>
          <p:nvPr>
            <p:ph type="body" idx="1"/>
          </p:nvPr>
        </p:nvSpPr>
        <p:spPr bwMode="auto">
          <a:xfrm>
            <a:off x="417513" y="1274763"/>
            <a:ext cx="8308975" cy="324167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93" r:id="rId4"/>
    <p:sldLayoutId id="2147483694" r:id="rId5"/>
    <p:sldLayoutId id="2147483695" r:id="rId6"/>
    <p:sldLayoutId id="2147483696" r:id="rId7"/>
    <p:sldLayoutId id="2147483697" r:id="rId8"/>
    <p:sldLayoutId id="2147483698" r:id="rId9"/>
  </p:sldLayoutIdLst>
  <p:hf hdr="0" ftr="0" dt="0"/>
  <p:txStyles>
    <p:title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p:titleStyle>
    <p:bodyStyle>
      <a:lvl1pPr marL="292100" indent="-2921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1pPr>
      <a:lvl2pPr marL="631825" indent="-242888"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2pPr>
      <a:lvl3pPr marL="973138" indent="-193675"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3pPr>
      <a:lvl4pPr marL="1460500" indent="-292100"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4pPr>
      <a:lvl5pPr marL="1752600" indent="-193675" algn="l" rtl="0" eaLnBrk="0" fontAlgn="base" hangingPunct="0">
        <a:spcBef>
          <a:spcPct val="20000"/>
        </a:spcBef>
        <a:spcAft>
          <a:spcPct val="0"/>
        </a:spcAft>
        <a:buFont typeface="Arial" charset="0"/>
        <a:buChar char="»"/>
        <a:defRPr sz="1700" kern="1200">
          <a:solidFill>
            <a:schemeClr val="tx1"/>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1267" name="文字版面配置區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00A9827-8C57-4074-9897-9858F42F2340}" type="datetimeFigureOut">
              <a:rPr lang="zh-TW" altLang="en-US"/>
              <a:pPr>
                <a:defRPr/>
              </a:pPr>
              <a:t>2024/6/18</a:t>
            </a:fld>
            <a:endParaRPr lang="zh-TW" altLang="en-US"/>
          </a:p>
        </p:txBody>
      </p:sp>
      <p:sp>
        <p:nvSpPr>
          <p:cNvPr id="5" name="頁尾版面配置區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552083E-B281-4862-9972-1B958C391F90}" type="slidenum">
              <a:rPr lang="zh-TW" altLang="en-US"/>
              <a:pPr>
                <a:defRPr/>
              </a:pPr>
              <a:t>‹#›</a:t>
            </a:fld>
            <a:endParaRPr lang="zh-TW" altLang="en-US"/>
          </a:p>
        </p:txBody>
      </p:sp>
      <p:pic>
        <p:nvPicPr>
          <p:cNvPr id="11271" name="Picture 9" descr="00-01"/>
          <p:cNvPicPr>
            <a:picLocks noChangeAspect="1" noChangeArrowheads="1"/>
          </p:cNvPicPr>
          <p:nvPr userDrawn="1"/>
        </p:nvPicPr>
        <p:blipFill>
          <a:blip r:embed="rId13"/>
          <a:srcRect/>
          <a:stretch>
            <a:fillRect/>
          </a:stretch>
        </p:blipFill>
        <p:spPr bwMode="auto">
          <a:xfrm>
            <a:off x="0" y="0"/>
            <a:ext cx="1746250" cy="1247775"/>
          </a:xfrm>
          <a:prstGeom prst="rect">
            <a:avLst/>
          </a:prstGeom>
          <a:noFill/>
          <a:ln w="9525">
            <a:noFill/>
            <a:miter lim="800000"/>
            <a:headEnd/>
            <a:tailEnd/>
          </a:ln>
        </p:spPr>
      </p:pic>
      <p:pic>
        <p:nvPicPr>
          <p:cNvPr id="9" name="Picture 1" descr="A close up of a logo&#10;&#10;Description generated with very high confidence">
            <a:extLst>
              <a:ext uri="{FF2B5EF4-FFF2-40B4-BE49-F238E27FC236}">
                <a16:creationId xmlns:a16="http://schemas.microsoft.com/office/drawing/2014/main" id="{E72A8037-D57B-4759-8264-FA52FB6E071C}"/>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504" y="4572000"/>
            <a:ext cx="1219200" cy="3175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1FEB2B7-E1D0-4475-9769-D8F521DBE511}"/>
              </a:ext>
            </a:extLst>
          </p:cNvPr>
          <p:cNvSpPr>
            <a:spLocks noGrp="1"/>
          </p:cNvSpPr>
          <p:nvPr>
            <p:ph type="ctrTitle"/>
          </p:nvPr>
        </p:nvSpPr>
        <p:spPr>
          <a:xfrm>
            <a:off x="179512" y="1922412"/>
            <a:ext cx="4239198" cy="921096"/>
          </a:xfrm>
        </p:spPr>
        <p:txBody>
          <a:bodyPr>
            <a:noAutofit/>
          </a:bodyPr>
          <a:lstStyle/>
          <a:p>
            <a:pPr algn="ctr" eaLnBrk="1" hangingPunct="1">
              <a:defRPr/>
            </a:pP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期末帳證查核</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8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結案</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作業說明</a:t>
            </a:r>
            <a:endParaRPr lang="zh-TW" altLang="en-US" sz="2400" dirty="0">
              <a:solidFill>
                <a:srgbClr val="663300"/>
              </a:solidFill>
              <a:latin typeface="標楷體" pitchFamily="65" charset="-120"/>
              <a:ea typeface="標楷體" pitchFamily="65" charset="-120"/>
            </a:endParaRPr>
          </a:p>
        </p:txBody>
      </p:sp>
      <p:sp>
        <p:nvSpPr>
          <p:cNvPr id="25602" name="副標題 2"/>
          <p:cNvSpPr>
            <a:spLocks noGrp="1"/>
          </p:cNvSpPr>
          <p:nvPr>
            <p:ph type="subTitle" idx="1"/>
          </p:nvPr>
        </p:nvSpPr>
        <p:spPr>
          <a:xfrm>
            <a:off x="323850" y="1779588"/>
            <a:ext cx="6400800" cy="1314450"/>
          </a:xfrm>
        </p:spPr>
        <p:txBody>
          <a:bodyPr/>
          <a:lstStyle/>
          <a:p>
            <a:pPr eaLnBrk="1" hangingPunct="1">
              <a:lnSpc>
                <a:spcPct val="80000"/>
              </a:lnSpc>
            </a:pPr>
            <a:endParaRPr lang="zh-TW" altLang="en-US" sz="2400" b="1">
              <a:solidFill>
                <a:srgbClr val="0000FF"/>
              </a:solidFill>
              <a:latin typeface="標楷體" pitchFamily="65" charset="-120"/>
              <a:ea typeface="標楷體" pitchFamily="65" charset="-120"/>
              <a:cs typeface="Arial" charset="0"/>
            </a:endParaRPr>
          </a:p>
          <a:p>
            <a:pPr eaLnBrk="1" hangingPunct="1">
              <a:lnSpc>
                <a:spcPct val="80000"/>
              </a:lnSpc>
            </a:pPr>
            <a:br>
              <a:rPr lang="en-US" altLang="zh-TW" sz="1600" b="1">
                <a:solidFill>
                  <a:srgbClr val="0000FF"/>
                </a:solidFill>
                <a:latin typeface="標楷體" pitchFamily="65" charset="-120"/>
                <a:ea typeface="標楷體" pitchFamily="65" charset="-120"/>
                <a:cs typeface="Arial" charset="0"/>
              </a:rPr>
            </a:br>
            <a:endParaRPr lang="zh-TW" altLang="en-US" sz="1600" b="1" dirty="0">
              <a:solidFill>
                <a:srgbClr val="0000FF"/>
              </a:solidFill>
              <a:latin typeface="標楷體" pitchFamily="65" charset="-120"/>
              <a:ea typeface="標楷體" pitchFamily="65" charset="-120"/>
              <a:cs typeface="Arial" charset="0"/>
            </a:endParaRPr>
          </a:p>
        </p:txBody>
      </p:sp>
      <p:sp>
        <p:nvSpPr>
          <p:cNvPr id="25603" name="投影片編號版面配置區 8"/>
          <p:cNvSpPr>
            <a:spLocks noGrp="1"/>
          </p:cNvSpPr>
          <p:nvPr>
            <p:ph type="sldNum" sz="quarter" idx="4294967295"/>
          </p:nvPr>
        </p:nvSpPr>
        <p:spPr bwMode="auto">
          <a:xfrm>
            <a:off x="7010400" y="4875213"/>
            <a:ext cx="2133600" cy="274637"/>
          </a:xfrm>
          <a:prstGeom prst="rect">
            <a:avLst/>
          </a:prstGeom>
          <a:noFill/>
          <a:ln>
            <a:miter lim="800000"/>
            <a:headEnd/>
            <a:tailEnd/>
          </a:ln>
        </p:spPr>
        <p:txBody>
          <a:bodyPr/>
          <a:lstStyle/>
          <a:p>
            <a:fld id="{2BE7D9F9-AB8F-43CE-B8A5-5F0A0896FD1C}" type="slidenum">
              <a:rPr kumimoji="0" lang="zh-TW" altLang="en-US" sz="1600">
                <a:solidFill>
                  <a:schemeClr val="bg1"/>
                </a:solidFill>
                <a:latin typeface="Times New Roman" pitchFamily="18" charset="0"/>
                <a:cs typeface="Times New Roman" pitchFamily="18" charset="0"/>
              </a:rPr>
              <a:pPr/>
              <a:t>1</a:t>
            </a:fld>
            <a:endParaRPr kumimoji="0" lang="en-US" altLang="zh-TW" sz="1600">
              <a:solidFill>
                <a:schemeClr val="bg1"/>
              </a:solidFill>
              <a:latin typeface="Times New Roman" pitchFamily="18" charset="0"/>
              <a:cs typeface="Times New Roman" pitchFamily="18" charset="0"/>
            </a:endParaRPr>
          </a:p>
        </p:txBody>
      </p:sp>
      <p:sp>
        <p:nvSpPr>
          <p:cNvPr id="7" name="副標題 2">
            <a:extLst>
              <a:ext uri="{FF2B5EF4-FFF2-40B4-BE49-F238E27FC236}">
                <a16:creationId xmlns:a16="http://schemas.microsoft.com/office/drawing/2014/main" id="{59CC40F1-AD82-4662-A0BE-F87ECFECDEF5}"/>
              </a:ext>
            </a:extLst>
          </p:cNvPr>
          <p:cNvSpPr txBox="1">
            <a:spLocks/>
          </p:cNvSpPr>
          <p:nvPr/>
        </p:nvSpPr>
        <p:spPr bwMode="auto">
          <a:xfrm>
            <a:off x="1691680" y="510246"/>
            <a:ext cx="6852741" cy="1557448"/>
          </a:xfrm>
          <a:prstGeom prst="rect">
            <a:avLst/>
          </a:prstGeom>
          <a:noFill/>
          <a:ln w="9525">
            <a:noFill/>
            <a:miter lim="800000"/>
            <a:headEnd/>
            <a:tailEnd/>
          </a:ln>
        </p:spPr>
        <p:txBody>
          <a:bodyPr vert="horz" wrap="square" lIns="77925" tIns="38963" rIns="77925" bIns="38963" numCol="1" anchor="t" anchorCtr="0" compatLnSpc="1">
            <a:prstTxWarp prst="textNoShape">
              <a:avLst/>
            </a:prstTxWarp>
            <a:normAutofit/>
          </a:bodyPr>
          <a:lstStyle>
            <a:lvl1pPr marL="0" indent="0" algn="l" rtl="0" eaLnBrk="0" fontAlgn="base" hangingPunct="0">
              <a:spcBef>
                <a:spcPct val="20000"/>
              </a:spcBef>
              <a:spcAft>
                <a:spcPct val="0"/>
              </a:spcAft>
              <a:buFont typeface="Arial" charset="0"/>
              <a:buNone/>
              <a:defRPr sz="1500" kern="1200">
                <a:solidFill>
                  <a:srgbClr val="00AEEC"/>
                </a:solidFill>
                <a:latin typeface="Arial" pitchFamily="34" charset="0"/>
                <a:ea typeface="+mn-ea"/>
                <a:cs typeface="Arial" pitchFamily="34" charset="0"/>
              </a:defRPr>
            </a:lvl1pPr>
            <a:lvl2pPr marL="389626"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2pPr>
            <a:lvl3pPr marL="779252"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3pPr>
            <a:lvl4pPr marL="1168878"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4pPr>
            <a:lvl5pPr marL="1558503"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5pPr>
            <a:lvl6pPr marL="1948129"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6pPr>
            <a:lvl7pPr marL="2337755"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7pPr>
            <a:lvl8pPr marL="2727381"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8pPr>
            <a:lvl9pPr marL="3117007"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9pPr>
          </a:lstStyle>
          <a:p>
            <a:pPr algn="ctr" eaLnBrk="1" hangingPunct="1">
              <a:lnSpc>
                <a:spcPct val="80000"/>
              </a:lnSpc>
            </a:pP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經濟部產業發展署</a:t>
            </a:r>
            <a:br>
              <a:rPr lang="en-US" altLang="zh-TW" sz="3600" dirty="0">
                <a:solidFill>
                  <a:srgbClr val="663300"/>
                </a:solidFill>
                <a:effectLst>
                  <a:outerShdw blurRad="38100" dist="38100" dir="2700000" algn="tl">
                    <a:srgbClr val="C0C0C0"/>
                  </a:outerShdw>
                </a:effectLst>
                <a:latin typeface="標楷體" pitchFamily="65" charset="-120"/>
                <a:ea typeface="標楷體" pitchFamily="65" charset="-120"/>
              </a:rPr>
            </a:b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「中小製造業接班傳承數位轉型」主題式研發計畫補助</a:t>
            </a:r>
            <a:r>
              <a:rPr lang="en-US" altLang="zh-TW" sz="3600" dirty="0">
                <a:solidFill>
                  <a:srgbClr val="663300"/>
                </a:solidFill>
                <a:effectLst>
                  <a:outerShdw blurRad="38100" dist="38100" dir="2700000" algn="tl">
                    <a:srgbClr val="C0C0C0"/>
                  </a:outerShdw>
                </a:effectLst>
                <a:latin typeface="標楷體" pitchFamily="65" charset="-120"/>
                <a:ea typeface="標楷體" pitchFamily="65" charset="-120"/>
              </a:rPr>
              <a:t>-</a:t>
            </a: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轉型規劃案</a:t>
            </a:r>
          </a:p>
        </p:txBody>
      </p:sp>
      <p:pic>
        <p:nvPicPr>
          <p:cNvPr id="3" name="圖片 2">
            <a:extLst>
              <a:ext uri="{FF2B5EF4-FFF2-40B4-BE49-F238E27FC236}">
                <a16:creationId xmlns:a16="http://schemas.microsoft.com/office/drawing/2014/main" id="{E49AFC95-AB02-329A-97EC-D92BAABED5B4}"/>
              </a:ext>
            </a:extLst>
          </p:cNvPr>
          <p:cNvPicPr>
            <a:picLocks noChangeAspect="1"/>
          </p:cNvPicPr>
          <p:nvPr/>
        </p:nvPicPr>
        <p:blipFill>
          <a:blip r:embed="rId2"/>
          <a:stretch>
            <a:fillRect/>
          </a:stretch>
        </p:blipFill>
        <p:spPr>
          <a:xfrm>
            <a:off x="0" y="24457"/>
            <a:ext cx="1836085" cy="510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79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3C422AE-E698-4EFE-86C0-BC40D7C7E74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4822" name="文字方塊 12"/>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人事費</a:t>
            </a:r>
          </a:p>
        </p:txBody>
      </p:sp>
      <p:sp>
        <p:nvSpPr>
          <p:cNvPr id="3482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內容版面配置區 2">
            <a:extLst>
              <a:ext uri="{FF2B5EF4-FFF2-40B4-BE49-F238E27FC236}">
                <a16:creationId xmlns:a16="http://schemas.microsoft.com/office/drawing/2014/main" id="{CBA933B8-B4B7-4E83-B3E2-88AD74865726}"/>
              </a:ext>
            </a:extLst>
          </p:cNvPr>
          <p:cNvSpPr txBox="1">
            <a:spLocks/>
          </p:cNvSpPr>
          <p:nvPr/>
        </p:nvSpPr>
        <p:spPr>
          <a:xfrm>
            <a:off x="2689225" y="1200151"/>
            <a:ext cx="5843588" cy="3171799"/>
          </a:xfrm>
          <a:prstGeom prst="roundRect">
            <a:avLst/>
          </a:prstGeom>
          <a:solidFill>
            <a:schemeClr val="bg1"/>
          </a:solidFill>
          <a:ln w="19050">
            <a:solidFill>
              <a:schemeClr val="accent5">
                <a:lumMod val="50000"/>
              </a:schemeClr>
            </a:solidFill>
          </a:ln>
        </p:spPr>
        <p:txBody>
          <a:bodyPr anchor="ctr">
            <a:normAutofit fontScale="92500" lnSpcReduction="2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zh-TW" b="1" kern="100" dirty="0">
                <a:latin typeface="標楷體" pitchFamily="65" charset="-120"/>
                <a:ea typeface="標楷體" pitchFamily="65" charset="-120"/>
                <a:cs typeface="Times New Roman"/>
              </a:rPr>
              <a:t>人員變更未於時效內呈計畫辦公室核准</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薪資計算表之投入工時比率與工時記錄表不符</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薪資計算表列帳金額與薪資清冊不符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薪資清冊實領薪資與</a:t>
            </a:r>
            <a:r>
              <a:rPr kumimoji="0" lang="zh-TW" altLang="en-US" b="1" u="sng" kern="100" dirty="0">
                <a:solidFill>
                  <a:srgbClr val="FF0000"/>
                </a:solidFill>
                <a:latin typeface="標楷體" pitchFamily="65" charset="-120"/>
                <a:ea typeface="標楷體" pitchFamily="65" charset="-120"/>
                <a:cs typeface="Times New Roman"/>
              </a:rPr>
              <a:t>銀行轉帳記錄</a:t>
            </a:r>
            <a:r>
              <a:rPr kumimoji="0" lang="zh-TW" altLang="en-US" b="1" kern="100" dirty="0">
                <a:latin typeface="標楷體" pitchFamily="65" charset="-120"/>
                <a:ea typeface="標楷體" pitchFamily="65" charset="-120"/>
                <a:cs typeface="Times New Roman"/>
              </a:rPr>
              <a:t>不符</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將非固定給付薪資如特別獎金等列入專帳</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將估計給付如年終獎金等列入專帳</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工時記錄表正常工時填寫有誤</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每月假日天數應不相同，因此需調整修改</a:t>
            </a:r>
            <a:r>
              <a:rPr kumimoji="0" lang="en-US" altLang="zh-TW" b="1" kern="100" dirty="0">
                <a:latin typeface="標楷體" pitchFamily="65" charset="-120"/>
                <a:ea typeface="標楷體" pitchFamily="65" charset="-120"/>
                <a:cs typeface="Times New Roman"/>
              </a:rPr>
              <a:t>)</a:t>
            </a:r>
          </a:p>
        </p:txBody>
      </p:sp>
      <p:pic>
        <p:nvPicPr>
          <p:cNvPr id="3" name="圖片 2">
            <a:extLst>
              <a:ext uri="{FF2B5EF4-FFF2-40B4-BE49-F238E27FC236}">
                <a16:creationId xmlns:a16="http://schemas.microsoft.com/office/drawing/2014/main" id="{E2D734B2-0D70-9B90-ECB2-BE7F16C34E86}"/>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6E68C430-1FFA-0D17-A524-04D073A2CD02}"/>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82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94E42D-38A8-4AFF-99A4-14E585F34B1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11</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5846" name="文字方塊 10"/>
          <p:cNvSpPr txBox="1">
            <a:spLocks noChangeArrowheads="1"/>
          </p:cNvSpPr>
          <p:nvPr/>
        </p:nvSpPr>
        <p:spPr bwMode="auto">
          <a:xfrm>
            <a:off x="539750" y="1503363"/>
            <a:ext cx="1511300" cy="708025"/>
          </a:xfrm>
          <a:prstGeom prst="rect">
            <a:avLst/>
          </a:prstGeom>
          <a:noFill/>
          <a:ln w="9525">
            <a:noFill/>
            <a:miter lim="800000"/>
            <a:headEnd/>
            <a:tailEnd/>
          </a:ln>
        </p:spPr>
        <p:txBody>
          <a:bodyPr>
            <a:spAutoFit/>
          </a:bodyPr>
          <a:lstStyle/>
          <a:p>
            <a:pPr algn="ctr"/>
            <a:r>
              <a:rPr kumimoji="0" lang="zh-TW" altLang="en-US" sz="2000" b="1">
                <a:latin typeface="標楷體" pitchFamily="65" charset="-120"/>
                <a:ea typeface="標楷體" pitchFamily="65" charset="-120"/>
              </a:rPr>
              <a:t>消耗性器材及原材料費</a:t>
            </a:r>
          </a:p>
        </p:txBody>
      </p:sp>
      <p:sp>
        <p:nvSpPr>
          <p:cNvPr id="35847"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(2/9)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3" name="內容版面配置區 2">
            <a:extLst>
              <a:ext uri="{FF2B5EF4-FFF2-40B4-BE49-F238E27FC236}">
                <a16:creationId xmlns:a16="http://schemas.microsoft.com/office/drawing/2014/main" id="{41A2D6C3-7D3A-4AA4-AB75-4735706EAAC1}"/>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專帳入帳金額含營業稅</a:t>
            </a: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報銷單據之項目名稱與計畫書編列項目不符</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列報計畫書未編列之耗材逾本預算科目經費之</a:t>
            </a:r>
            <a:r>
              <a:rPr kumimoji="0" lang="en-US" altLang="zh-TW" b="1" dirty="0">
                <a:latin typeface="標楷體" pitchFamily="65" charset="-120"/>
                <a:ea typeface="標楷體" pitchFamily="65" charset="-120"/>
                <a:cs typeface="Times New Roman" pitchFamily="18" charset="0"/>
              </a:rPr>
              <a:t>20%</a:t>
            </a:r>
            <a:endParaRPr kumimoji="0" lang="zh-TW" altLang="en-US"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國外採購之材料未提供</a:t>
            </a:r>
            <a:r>
              <a:rPr kumimoji="0" lang="en-US" altLang="zh-TW" b="1" dirty="0">
                <a:latin typeface="Times New Roman" pitchFamily="18" charset="0"/>
                <a:ea typeface="標楷體" pitchFamily="65" charset="-120"/>
                <a:cs typeface="Times New Roman" pitchFamily="18" charset="0"/>
              </a:rPr>
              <a:t>INVOICE</a:t>
            </a:r>
            <a:r>
              <a:rPr kumimoji="0" lang="zh-TW" altLang="en-US" b="1" dirty="0">
                <a:latin typeface="Times New Roman" pitchFamily="18" charset="0"/>
                <a:ea typeface="標楷體" pitchFamily="65" charset="-120"/>
                <a:cs typeface="Times New Roman" pitchFamily="18" charset="0"/>
              </a:rPr>
              <a:t>、進口報單及</a:t>
            </a:r>
            <a:br>
              <a:rPr kumimoji="0" lang="en-US" altLang="zh-TW" b="1" dirty="0">
                <a:latin typeface="Times New Roman" pitchFamily="18" charset="0"/>
                <a:ea typeface="標楷體" pitchFamily="65" charset="-120"/>
                <a:cs typeface="Times New Roman" pitchFamily="18" charset="0"/>
              </a:rPr>
            </a:br>
            <a:r>
              <a:rPr kumimoji="0" lang="zh-TW" altLang="en-US" b="1" dirty="0">
                <a:latin typeface="Times New Roman" pitchFamily="18" charset="0"/>
                <a:ea typeface="標楷體" pitchFamily="65" charset="-120"/>
                <a:cs typeface="Times New Roman" pitchFamily="18" charset="0"/>
              </a:rPr>
              <a:t>進口結匯單據</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ea typeface="標楷體" pitchFamily="65" charset="-120"/>
                <a:cs typeface="Times New Roman" pitchFamily="18" charset="0"/>
              </a:rPr>
              <a:t>領料單僅註記研發領料未註明為本計畫領料</a:t>
            </a:r>
          </a:p>
        </p:txBody>
      </p:sp>
      <p:pic>
        <p:nvPicPr>
          <p:cNvPr id="2" name="圖片 1">
            <a:extLst>
              <a:ext uri="{FF2B5EF4-FFF2-40B4-BE49-F238E27FC236}">
                <a16:creationId xmlns:a16="http://schemas.microsoft.com/office/drawing/2014/main" id="{60578654-4DF6-D01B-4DAC-BA6775FF6CE7}"/>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13E169A-52B2-9C01-F9AB-155E51B6E7E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12</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(3/9)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研發設備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使用費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研發設備雖投入本計畫使用，惟財產目錄所顯示之帳面價值偏低，其計畫預算估列過高，致無法全數核銷</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研發設備使用費計算未依規定，以計畫開始日該設備之帳面價值為核算基礎</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核銷之研發設備名稱無法與財產目錄勾稽</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使用費計算表之投入比率與研發設備使用記錄表不符</a:t>
            </a:r>
          </a:p>
        </p:txBody>
      </p:sp>
      <p:pic>
        <p:nvPicPr>
          <p:cNvPr id="4" name="圖片 3">
            <a:extLst>
              <a:ext uri="{FF2B5EF4-FFF2-40B4-BE49-F238E27FC236}">
                <a16:creationId xmlns:a16="http://schemas.microsoft.com/office/drawing/2014/main" id="{D55304A1-E65B-C345-B32B-2DE9A296DE75}"/>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B41F10C7-4D23-B735-E8AE-2669E152600F}"/>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13</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(4/9)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雲端設備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租賃費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雲端設備並未投入於執行本計畫</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編列之租賃費含設備採購、主機託管等費用</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憑證內容與計畫書編列之租賃內容及雙方合約所列租賃服務項目不相符</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租賃費計算表之投入比率與雲端設備租賃使用記錄表不符</a:t>
            </a:r>
          </a:p>
        </p:txBody>
      </p:sp>
      <p:pic>
        <p:nvPicPr>
          <p:cNvPr id="4" name="圖片 3">
            <a:extLst>
              <a:ext uri="{FF2B5EF4-FFF2-40B4-BE49-F238E27FC236}">
                <a16:creationId xmlns:a16="http://schemas.microsoft.com/office/drawing/2014/main" id="{2D7CCE56-2630-321E-6430-A435A458146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06FF89A0-0992-1812-1289-0CD32E044290}"/>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264667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CB0F31-CC2B-4A5E-A91A-3E9E3126726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14</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所列報設備非計畫書所編列</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核銷憑證內容及維修記錄所列設備名稱與計畫書所編列之設備名稱不相符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設備未投入本計畫研發使用，卻列報</a:t>
            </a:r>
            <a:r>
              <a:rPr kumimoji="0" lang="zh-TW" altLang="en-US" b="1" dirty="0">
                <a:latin typeface="標楷體" pitchFamily="65" charset="-120"/>
                <a:ea typeface="標楷體" pitchFamily="65" charset="-120"/>
              </a:rPr>
              <a:t>研發設備維護費</a:t>
            </a:r>
            <a:endParaRPr kumimoji="0" lang="en-US" altLang="zh-TW" b="1" dirty="0">
              <a:latin typeface="標楷體" pitchFamily="65" charset="-120"/>
              <a:ea typeface="標楷體" pitchFamily="65" charset="-12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屬</a:t>
            </a:r>
            <a:r>
              <a:rPr kumimoji="0" lang="zh-TW" altLang="zh-TW" b="1" dirty="0">
                <a:latin typeface="標楷體" pitchFamily="65" charset="-120"/>
                <a:ea typeface="標楷體" pitchFamily="65" charset="-120"/>
                <a:cs typeface="Times New Roman" pitchFamily="18" charset="0"/>
              </a:rPr>
              <a:t>廠商自行維修</a:t>
            </a:r>
            <a:r>
              <a:rPr kumimoji="0" lang="zh-TW" altLang="en-US" b="1" dirty="0">
                <a:latin typeface="標楷體" pitchFamily="65" charset="-120"/>
                <a:ea typeface="標楷體" pitchFamily="65" charset="-120"/>
                <a:cs typeface="Times New Roman" pitchFamily="18" charset="0"/>
              </a:rPr>
              <a:t>費，年維護費逾該設備原始購入成本之</a:t>
            </a:r>
            <a:r>
              <a:rPr kumimoji="0" lang="en-US" altLang="zh-TW" b="1" dirty="0">
                <a:latin typeface="標楷體" pitchFamily="65" charset="-120"/>
                <a:ea typeface="標楷體" pitchFamily="65" charset="-120"/>
                <a:cs typeface="Times New Roman" pitchFamily="18" charset="0"/>
              </a:rPr>
              <a:t>5%</a:t>
            </a:r>
            <a:r>
              <a:rPr kumimoji="0" lang="zh-TW" altLang="en-US" b="1" dirty="0">
                <a:latin typeface="標楷體" pitchFamily="65" charset="-120"/>
                <a:ea typeface="標楷體" pitchFamily="65" charset="-120"/>
                <a:cs typeface="Times New Roman" pitchFamily="18" charset="0"/>
              </a:rPr>
              <a:t>上限</a:t>
            </a:r>
            <a:r>
              <a:rPr kumimoji="0" lang="zh-TW" altLang="zh-TW" b="1" dirty="0">
                <a:latin typeface="標楷體" pitchFamily="65" charset="-120"/>
                <a:ea typeface="標楷體" pitchFamily="65" charset="-120"/>
                <a:cs typeface="Times New Roman" pitchFamily="18" charset="0"/>
              </a:rPr>
              <a:t>。</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endParaRPr kumimoji="0" lang="zh-TW" altLang="en-US" b="1" dirty="0">
              <a:latin typeface="標楷體" pitchFamily="65" charset="-120"/>
              <a:ea typeface="標楷體" pitchFamily="65" charset="-120"/>
            </a:endParaRP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(5/9)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122D6361-99C6-4E4F-BA22-BA50EE2F2E7A}"/>
              </a:ext>
            </a:extLst>
          </p:cNvPr>
          <p:cNvSpPr txBox="1">
            <a:spLocks noChangeArrowheads="1"/>
          </p:cNvSpPr>
          <p:nvPr/>
        </p:nvSpPr>
        <p:spPr bwMode="auto">
          <a:xfrm>
            <a:off x="288181" y="1436320"/>
            <a:ext cx="2016026"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研發設備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維護費</a:t>
            </a:r>
          </a:p>
        </p:txBody>
      </p:sp>
      <p:pic>
        <p:nvPicPr>
          <p:cNvPr id="3" name="圖片 2">
            <a:extLst>
              <a:ext uri="{FF2B5EF4-FFF2-40B4-BE49-F238E27FC236}">
                <a16:creationId xmlns:a16="http://schemas.microsoft.com/office/drawing/2014/main" id="{74C50BC1-BE0A-F4B1-C910-C43738E83683}"/>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1DA0F33-5DF9-FCC6-A091-8079698CDDB0}"/>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15</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0" y="1271449"/>
            <a:ext cx="2581720" cy="148482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計畫書編列之合作內容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雙方合約所列委託項目</a:t>
            </a:r>
            <a:r>
              <a:rPr kumimoji="0" lang="zh-TW" altLang="en-US" b="1" kern="100" dirty="0">
                <a:latin typeface="標楷體" pitchFamily="65" charset="-120"/>
                <a:ea typeface="標楷體" pitchFamily="65" charset="-120"/>
                <a:cs typeface="Times New Roman"/>
              </a:rPr>
              <a:t>不相符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(6/9)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138732" y="1556297"/>
            <a:ext cx="2304256" cy="923330"/>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技術購買費、</a:t>
            </a:r>
            <a:endParaRPr kumimoji="0" lang="en-US" altLang="zh-TW" b="1" dirty="0">
              <a:latin typeface="標楷體" pitchFamily="65" charset="-120"/>
              <a:ea typeface="標楷體" pitchFamily="65" charset="-120"/>
            </a:endParaRPr>
          </a:p>
          <a:p>
            <a:pPr algn="ctr"/>
            <a:r>
              <a:rPr kumimoji="0" lang="zh-TW" altLang="en-US" b="1" dirty="0">
                <a:latin typeface="標楷體" pitchFamily="65" charset="-120"/>
                <a:ea typeface="標楷體" pitchFamily="65" charset="-120"/>
              </a:rPr>
              <a:t>委託研究、勞務</a:t>
            </a:r>
            <a:br>
              <a:rPr kumimoji="0" lang="en-US" altLang="zh-TW" b="1" dirty="0">
                <a:latin typeface="標楷體" pitchFamily="65" charset="-120"/>
                <a:ea typeface="標楷體" pitchFamily="65" charset="-120"/>
              </a:rPr>
            </a:br>
            <a:r>
              <a:rPr kumimoji="0" lang="zh-TW" altLang="en-US" b="1" dirty="0">
                <a:latin typeface="標楷體" pitchFamily="65" charset="-120"/>
                <a:ea typeface="標楷體" pitchFamily="65" charset="-120"/>
              </a:rPr>
              <a:t>或驗證費</a:t>
            </a:r>
            <a:endParaRPr kumimoji="0" lang="en-US" altLang="zh-TW" b="1" dirty="0">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3DE783DA-55C4-2F4B-84BF-25256BD11A2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3C50EA6C-690D-D39D-985F-553F4DA500AA}"/>
              </a:ext>
            </a:extLst>
          </p:cNvPr>
          <p:cNvPicPr>
            <a:picLocks noChangeAspect="1"/>
          </p:cNvPicPr>
          <p:nvPr/>
        </p:nvPicPr>
        <p:blipFill>
          <a:blip r:embed="rId2"/>
          <a:stretch>
            <a:fillRect/>
          </a:stretch>
        </p:blipFill>
        <p:spPr>
          <a:xfrm>
            <a:off x="196353" y="152400"/>
            <a:ext cx="1419048" cy="1047619"/>
          </a:xfrm>
          <a:prstGeom prst="rect">
            <a:avLst/>
          </a:prstGeom>
        </p:spPr>
      </p:pic>
      <p:pic>
        <p:nvPicPr>
          <p:cNvPr id="5" name="圖片 4">
            <a:extLst>
              <a:ext uri="{FF2B5EF4-FFF2-40B4-BE49-F238E27FC236}">
                <a16:creationId xmlns:a16="http://schemas.microsoft.com/office/drawing/2014/main" id="{E65CEED6-B7A4-1CCF-08A1-8A53719722A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16</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27784" y="1347614"/>
            <a:ext cx="5843588" cy="2736304"/>
          </a:xfrm>
          <a:prstGeom prst="roundRect">
            <a:avLst/>
          </a:prstGeom>
          <a:solidFill>
            <a:schemeClr val="bg1"/>
          </a:solidFill>
          <a:ln w="19050">
            <a:solidFill>
              <a:schemeClr val="accent5">
                <a:lumMod val="50000"/>
              </a:schemeClr>
            </a:solidFill>
          </a:ln>
        </p:spPr>
        <p:txBody>
          <a:bodyPr anchor="ctr">
            <a:normAutofit lnSpcReduction="1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專利實際送件所取得憑證，載明之專利名稱與計畫書預算編列名稱不同，未提出計畫變更經核准</a:t>
            </a: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solidFill>
                  <a:srgbClr val="FF0000"/>
                </a:solidFill>
                <a:latin typeface="標楷體" pitchFamily="65" charset="-120"/>
                <a:ea typeface="標楷體" pitchFamily="65" charset="-120"/>
                <a:cs typeface="Times New Roman"/>
              </a:rPr>
              <a:t>智財局、專利事務所收據</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日期非於計畫執行期間</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列報之專利申請費用超限</a:t>
            </a:r>
            <a:endParaRPr kumimoji="0" lang="en-US" altLang="zh-TW" b="1" kern="100" dirty="0">
              <a:latin typeface="標楷體" pitchFamily="65" charset="-120"/>
              <a:ea typeface="標楷體" pitchFamily="65" charset="-120"/>
              <a:cs typeface="Times New Roman"/>
            </a:endParaRPr>
          </a:p>
          <a:p>
            <a:pPr algn="just" fontAlgn="auto">
              <a:lnSpc>
                <a:spcPct val="150000"/>
              </a:lnSpc>
              <a:spcBef>
                <a:spcPts val="0"/>
              </a:spcBef>
              <a:spcAft>
                <a:spcPts val="0"/>
              </a:spcAft>
              <a:tabLst>
                <a:tab pos="4515485" algn="l"/>
              </a:tabLst>
              <a:defRPr/>
            </a:pPr>
            <a:r>
              <a:rPr kumimoji="0" lang="en-US" altLang="zh-TW" b="1" kern="100" dirty="0">
                <a:latin typeface="標楷體" pitchFamily="65" charset="-120"/>
                <a:ea typeface="標楷體" pitchFamily="65" charset="-120"/>
                <a:cs typeface="Times New Roman"/>
              </a:rPr>
              <a:t>   (</a:t>
            </a:r>
            <a:r>
              <a:rPr kumimoji="0" lang="zh-TW" altLang="en-US" b="1" kern="100" dirty="0">
                <a:latin typeface="標楷體" pitchFamily="65" charset="-120"/>
                <a:ea typeface="標楷體" pitchFamily="65" charset="-120"/>
                <a:cs typeface="Times New Roman"/>
              </a:rPr>
              <a:t>每案上限</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國內專利</a:t>
            </a:r>
            <a:r>
              <a:rPr kumimoji="0" lang="en-US" altLang="zh-TW" b="1" kern="100" dirty="0">
                <a:latin typeface="標楷體" pitchFamily="65" charset="-120"/>
                <a:ea typeface="標楷體" pitchFamily="65" charset="-120"/>
                <a:cs typeface="Times New Roman"/>
              </a:rPr>
              <a:t>-3</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國外專利</a:t>
            </a:r>
            <a:r>
              <a:rPr kumimoji="0" lang="en-US" altLang="zh-TW" b="1" kern="100" dirty="0">
                <a:latin typeface="標楷體" pitchFamily="65" charset="-120"/>
                <a:ea typeface="標楷體" pitchFamily="65" charset="-120"/>
                <a:cs typeface="Times New Roman"/>
              </a:rPr>
              <a:t>-10</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endParaRPr kumimoji="0" lang="zh-TW" altLang="en-US" b="1" kern="100" dirty="0">
              <a:highlight>
                <a:srgbClr val="FFFF00"/>
              </a:highlight>
              <a:latin typeface="標楷體" pitchFamily="65" charset="-120"/>
              <a:ea typeface="標楷體" pitchFamily="65" charset="-120"/>
              <a:cs typeface="Times New Roman"/>
            </a:endParaRP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(7/9)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431800" y="1667153"/>
            <a:ext cx="1728788" cy="369332"/>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專利申請費</a:t>
            </a:r>
          </a:p>
        </p:txBody>
      </p:sp>
      <p:pic>
        <p:nvPicPr>
          <p:cNvPr id="3" name="圖片 2">
            <a:extLst>
              <a:ext uri="{FF2B5EF4-FFF2-40B4-BE49-F238E27FC236}">
                <a16:creationId xmlns:a16="http://schemas.microsoft.com/office/drawing/2014/main" id="{1DA35DF2-1619-4B28-59CA-E841ACDB7EC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B226D53-6405-4C2A-D0C4-AA5D1898CE36}"/>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196496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22637FF-9B48-4512-8B5B-611E23F1341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17</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列報非計畫書所列之研發人員差旅費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a:t>
            </a:r>
            <a:r>
              <a:rPr kumimoji="0" lang="zh-TW" altLang="en-US" b="1" dirty="0">
                <a:solidFill>
                  <a:srgbClr val="FF0000"/>
                </a:solidFill>
                <a:latin typeface="標楷體" pitchFamily="65" charset="-120"/>
                <a:ea typeface="標楷體" pitchFamily="65" charset="-120"/>
                <a:cs typeface="Times New Roman" pitchFamily="18" charset="0"/>
              </a:rPr>
              <a:t>非因執行本案計畫所需支出</a:t>
            </a:r>
            <a:r>
              <a:rPr kumimoji="0" lang="zh-TW" altLang="en-US" b="1" dirty="0">
                <a:latin typeface="標楷體" pitchFamily="65" charset="-120"/>
                <a:ea typeface="標楷體" pitchFamily="65" charset="-120"/>
                <a:cs typeface="Times New Roman" pitchFamily="18" charset="0"/>
              </a:rPr>
              <a:t>之差旅費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日支生活費支付高於營利事業查核準則日支標準</a:t>
            </a:r>
          </a:p>
          <a:p>
            <a:pPr marL="342900" indent="-342900" fontAlgn="auto">
              <a:lnSpc>
                <a:spcPct val="150000"/>
              </a:lnSpc>
              <a:spcBef>
                <a:spcPts val="0"/>
              </a:spcBef>
              <a:spcAft>
                <a:spcPts val="0"/>
              </a:spcAft>
              <a:buFont typeface="Wingdings" panose="05000000000000000000" pitchFamily="2" charset="2"/>
              <a:buAutoNum type="circleNumWdWhitePlain" startAt="4"/>
              <a:tabLst>
                <a:tab pos="4515485" algn="l"/>
              </a:tabLst>
              <a:defRPr/>
            </a:pPr>
            <a:r>
              <a:rPr kumimoji="0" lang="zh-TW" altLang="en-US" b="1" dirty="0">
                <a:latin typeface="標楷體" pitchFamily="65" charset="-120"/>
                <a:ea typeface="標楷體" pitchFamily="65" charset="-120"/>
                <a:cs typeface="Times New Roman" pitchFamily="18" charset="0"/>
              </a:rPr>
              <a:t>出差報告單未列記出差地點</a:t>
            </a:r>
            <a:br>
              <a:rPr kumimoji="0" lang="en-US" altLang="zh-TW" b="1" dirty="0">
                <a:latin typeface="標楷體" pitchFamily="65" charset="-120"/>
                <a:ea typeface="標楷體" pitchFamily="65" charset="-120"/>
                <a:cs typeface="Times New Roman" pitchFamily="18" charset="0"/>
              </a:rPr>
            </a:b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如非本計畫之委外合作單位應說明出差事由</a:t>
            </a:r>
            <a:r>
              <a:rPr kumimoji="0" lang="en-US" altLang="zh-TW" b="1" dirty="0">
                <a:latin typeface="標楷體" pitchFamily="65" charset="-120"/>
                <a:ea typeface="標楷體" pitchFamily="65" charset="-120"/>
                <a:cs typeface="Times New Roman" pitchFamily="18" charset="0"/>
              </a:rPr>
              <a:t>)</a:t>
            </a:r>
          </a:p>
        </p:txBody>
      </p:sp>
      <p:sp>
        <p:nvSpPr>
          <p:cNvPr id="39942"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差旅費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(8/9)</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27B19001-3FD0-6FEC-24BE-7C10DAB3063B}"/>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76F117F-415D-5C03-E2DC-479754AE49C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AA976102-0D6D-424F-8CEA-0801891A2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18</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核銷之憑證日期非於計畫執行期間</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專帳金額僅有政府補助款未含公司自籌款</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所提供資料影本未蓋「與正本相符」字樣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所提供發票及收據未蓋「中小製造業接班傳承數位轉型計畫專用」字樣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核銷之憑證含營業稅</a:t>
            </a:r>
          </a:p>
        </p:txBody>
      </p:sp>
      <p:sp>
        <p:nvSpPr>
          <p:cNvPr id="40966"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其他</a:t>
            </a:r>
          </a:p>
        </p:txBody>
      </p:sp>
      <p:sp>
        <p:nvSpPr>
          <p:cNvPr id="40967" name="標題 1"/>
          <p:cNvSpPr>
            <a:spLocks noGrp="1"/>
          </p:cNvSpPr>
          <p:nvPr>
            <p:ph type="ctrTitle"/>
          </p:nvPr>
        </p:nvSpPr>
        <p:spPr>
          <a:xfrm>
            <a:off x="1512888" y="0"/>
            <a:ext cx="611822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(9/9)</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69EE1EE1-BF3F-C048-ED0C-23DDD18364EE}"/>
              </a:ext>
            </a:extLst>
          </p:cNvPr>
          <p:cNvPicPr>
            <a:picLocks noChangeAspect="1"/>
          </p:cNvPicPr>
          <p:nvPr/>
        </p:nvPicPr>
        <p:blipFill>
          <a:blip r:embed="rId3"/>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D1648E3-407E-8D09-94B2-D5B0B62ADEC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563D12D-D7FB-CAB6-B125-413D972DF38A}"/>
              </a:ext>
            </a:extLst>
          </p:cNvPr>
          <p:cNvPicPr>
            <a:picLocks noChangeAspect="1"/>
          </p:cNvPicPr>
          <p:nvPr/>
        </p:nvPicPr>
        <p:blipFill>
          <a:blip r:embed="rId3"/>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096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8A9565A-04A4-4E4A-875E-A6D8F510535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19</a:t>
            </a:fld>
            <a:endParaRPr lang="zh-TW" altLang="en-US" sz="1600">
              <a:solidFill>
                <a:schemeClr val="bg1"/>
              </a:solidFill>
              <a:latin typeface="Times New Roman" pitchFamily="18" charset="0"/>
              <a:cs typeface="Times New Roman"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315541369"/>
              </p:ext>
            </p:extLst>
          </p:nvPr>
        </p:nvGraphicFramePr>
        <p:xfrm>
          <a:off x="611560" y="987574"/>
          <a:ext cx="8136904" cy="3723934"/>
        </p:xfrm>
        <a:graphic>
          <a:graphicData uri="http://schemas.openxmlformats.org/drawingml/2006/table">
            <a:tbl>
              <a:tblPr firstRow="1" bandRow="1">
                <a:tableStyleId>{5940675A-B579-460E-94D1-54222C63F5DA}</a:tableStyleId>
              </a:tblPr>
              <a:tblGrid>
                <a:gridCol w="1408310">
                  <a:extLst>
                    <a:ext uri="{9D8B030D-6E8A-4147-A177-3AD203B41FA5}">
                      <a16:colId xmlns:a16="http://schemas.microsoft.com/office/drawing/2014/main" val="20000"/>
                    </a:ext>
                  </a:extLst>
                </a:gridCol>
                <a:gridCol w="1017113">
                  <a:extLst>
                    <a:ext uri="{9D8B030D-6E8A-4147-A177-3AD203B41FA5}">
                      <a16:colId xmlns:a16="http://schemas.microsoft.com/office/drawing/2014/main" val="20001"/>
                    </a:ext>
                  </a:extLst>
                </a:gridCol>
                <a:gridCol w="5711481">
                  <a:extLst>
                    <a:ext uri="{9D8B030D-6E8A-4147-A177-3AD203B41FA5}">
                      <a16:colId xmlns:a16="http://schemas.microsoft.com/office/drawing/2014/main" val="20002"/>
                    </a:ext>
                  </a:extLst>
                </a:gridCol>
              </a:tblGrid>
              <a:tr h="340654">
                <a:tc>
                  <a:txBody>
                    <a:bodyPr/>
                    <a:lstStyle/>
                    <a:p>
                      <a:pPr algn="ctr"/>
                      <a:r>
                        <a:rPr lang="zh-TW" altLang="en-US" sz="1400" b="1" dirty="0">
                          <a:latin typeface="Times New Roman" pitchFamily="18" charset="0"/>
                          <a:ea typeface="標楷體" pitchFamily="65" charset="-120"/>
                          <a:cs typeface="Times New Roman" pitchFamily="18" charset="0"/>
                        </a:rPr>
                        <a:t>相關之稅賦</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稅目</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參考法令</a:t>
                      </a:r>
                    </a:p>
                  </a:txBody>
                  <a:tcPr anchor="ctr"/>
                </a:tc>
                <a:extLst>
                  <a:ext uri="{0D108BD9-81ED-4DB2-BD59-A6C34878D82A}">
                    <a16:rowId xmlns:a16="http://schemas.microsoft.com/office/drawing/2014/main" val="10000"/>
                  </a:ext>
                </a:extLst>
              </a:tr>
              <a:tr h="692629">
                <a:tc>
                  <a:txBody>
                    <a:bodyPr/>
                    <a:lstStyle/>
                    <a:p>
                      <a:r>
                        <a:rPr lang="zh-TW" altLang="en-US" sz="1400" b="1" dirty="0">
                          <a:latin typeface="Times New Roman" pitchFamily="18" charset="0"/>
                          <a:ea typeface="標楷體" pitchFamily="65" charset="-120"/>
                          <a:cs typeface="Times New Roman" pitchFamily="18" charset="0"/>
                        </a:rPr>
                        <a:t>計入當年度營利事業所得稅課稅</a:t>
                      </a:r>
                    </a:p>
                  </a:txBody>
                  <a:tcPr anchor="ctr"/>
                </a:tc>
                <a:tc>
                  <a:txBody>
                    <a:bodyPr/>
                    <a:lstStyle/>
                    <a:p>
                      <a:r>
                        <a:rPr lang="zh-TW" altLang="en-US" sz="1400" b="1" dirty="0">
                          <a:latin typeface="Times New Roman" pitchFamily="18" charset="0"/>
                          <a:ea typeface="標楷體" pitchFamily="65" charset="-120"/>
                          <a:cs typeface="Times New Roman" pitchFamily="18" charset="0"/>
                        </a:rPr>
                        <a:t>營利事業所得稅</a:t>
                      </a:r>
                    </a:p>
                  </a:txBody>
                  <a:tcPr anchor="ctr"/>
                </a:tc>
                <a:tc>
                  <a:txBody>
                    <a:bodyPr/>
                    <a:lstStyle/>
                    <a:p>
                      <a:r>
                        <a:rPr lang="zh-TW" altLang="en-US" sz="1400" b="1" dirty="0">
                          <a:latin typeface="Times New Roman" pitchFamily="18" charset="0"/>
                          <a:ea typeface="標楷體" pitchFamily="65" charset="-120"/>
                          <a:cs typeface="Times New Roman" pitchFamily="18" charset="0"/>
                        </a:rPr>
                        <a:t>依財北國稅審一字第</a:t>
                      </a:r>
                      <a:r>
                        <a:rPr lang="en-US" altLang="zh-TW" sz="1400" b="1" dirty="0">
                          <a:latin typeface="Times New Roman" pitchFamily="18" charset="0"/>
                          <a:ea typeface="標楷體" pitchFamily="65" charset="-120"/>
                          <a:cs typeface="Times New Roman" pitchFamily="18" charset="0"/>
                        </a:rPr>
                        <a:t>0910226523</a:t>
                      </a:r>
                      <a:r>
                        <a:rPr lang="zh-TW" altLang="en-US" sz="1400" b="1" dirty="0">
                          <a:latin typeface="Times New Roman" pitchFamily="18" charset="0"/>
                          <a:ea typeface="標楷體" pitchFamily="65" charset="-120"/>
                          <a:cs typeface="Times New Roman" pitchFamily="18" charset="0"/>
                        </a:rPr>
                        <a:t>號函謂營利事業依規定向政府申請補助之開發經費，應計入當年度所得額課稅。</a:t>
                      </a:r>
                      <a:endParaRPr lang="en-US" altLang="zh-TW" sz="1400" b="1" dirty="0">
                        <a:latin typeface="Times New Roman" pitchFamily="18" charset="0"/>
                        <a:ea typeface="標楷體" pitchFamily="65" charset="-120"/>
                        <a:cs typeface="Times New Roman" pitchFamily="18" charset="0"/>
                      </a:endParaRPr>
                    </a:p>
                  </a:txBody>
                  <a:tcPr anchor="ctr"/>
                </a:tc>
                <a:extLst>
                  <a:ext uri="{0D108BD9-81ED-4DB2-BD59-A6C34878D82A}">
                    <a16:rowId xmlns:a16="http://schemas.microsoft.com/office/drawing/2014/main" val="10001"/>
                  </a:ext>
                </a:extLst>
              </a:tr>
              <a:tr h="2510781">
                <a:tc>
                  <a:txBody>
                    <a:bodyPr/>
                    <a:lstStyle/>
                    <a:p>
                      <a:r>
                        <a:rPr lang="zh-TW" altLang="en-US" sz="1400" b="1" dirty="0">
                          <a:latin typeface="Times New Roman" pitchFamily="18" charset="0"/>
                          <a:ea typeface="標楷體" pitchFamily="65" charset="-120"/>
                          <a:cs typeface="Times New Roman" pitchFamily="18" charset="0"/>
                        </a:rPr>
                        <a:t>非營業稅法</a:t>
                      </a:r>
                      <a:br>
                        <a:rPr lang="en-US" altLang="zh-TW" sz="1400" b="1" dirty="0">
                          <a:latin typeface="Times New Roman" pitchFamily="18" charset="0"/>
                          <a:ea typeface="標楷體" pitchFamily="65" charset="-120"/>
                          <a:cs typeface="Times New Roman" pitchFamily="18" charset="0"/>
                        </a:rPr>
                      </a:br>
                      <a:r>
                        <a:rPr lang="zh-TW" altLang="en-US" sz="1400" b="1" dirty="0">
                          <a:latin typeface="Times New Roman" pitchFamily="18" charset="0"/>
                          <a:ea typeface="標楷體" pitchFamily="65" charset="-120"/>
                          <a:cs typeface="Times New Roman" pitchFamily="18" charset="0"/>
                        </a:rPr>
                        <a:t>課徵範圍</a:t>
                      </a:r>
                    </a:p>
                  </a:txBody>
                  <a:tcPr anchor="ctr"/>
                </a:tc>
                <a:tc>
                  <a:txBody>
                    <a:bodyPr/>
                    <a:lstStyle/>
                    <a:p>
                      <a:r>
                        <a:rPr lang="zh-TW" altLang="en-US" sz="1400" b="1" dirty="0">
                          <a:latin typeface="Times New Roman" pitchFamily="18" charset="0"/>
                          <a:ea typeface="標楷體" pitchFamily="65" charset="-120"/>
                          <a:cs typeface="Times New Roman" pitchFamily="18" charset="0"/>
                        </a:rPr>
                        <a:t>營業稅</a:t>
                      </a:r>
                    </a:p>
                  </a:txBody>
                  <a:tcPr anchor="ctr"/>
                </a:tc>
                <a:tc>
                  <a:txBody>
                    <a:bodyPr/>
                    <a:lstStyle/>
                    <a:p>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75/5/6</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7546892</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公司收受政府有關單位補助款，如非因銷售貨物或提供勞務而獲得者，可免開統一發票及免徵營業稅。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84/9/11</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841649923</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主旨：廠商依行政院訂定之「主導性新產品開發輔導辦法」向政府領取之補助款，可免開立統一發票，毋須課徵營業稅。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說明：二、依行政院</a:t>
                      </a:r>
                      <a:r>
                        <a:rPr lang="en-US" altLang="zh-TW" sz="1400" b="1" dirty="0">
                          <a:latin typeface="Times New Roman" pitchFamily="18" charset="0"/>
                          <a:ea typeface="標楷體" pitchFamily="65" charset="-120"/>
                          <a:cs typeface="Times New Roman" pitchFamily="18" charset="0"/>
                        </a:rPr>
                        <a:t>84/6/30</a:t>
                      </a:r>
                      <a:r>
                        <a:rPr lang="zh-TW" altLang="en-US" sz="1400" b="1" dirty="0">
                          <a:latin typeface="Times New Roman" pitchFamily="18" charset="0"/>
                          <a:ea typeface="標楷體" pitchFamily="65" charset="-120"/>
                          <a:cs typeface="Times New Roman" pitchFamily="18" charset="0"/>
                        </a:rPr>
                        <a:t>台</a:t>
                      </a:r>
                      <a:r>
                        <a:rPr lang="en-US" altLang="zh-TW" sz="1400" b="1" dirty="0">
                          <a:latin typeface="Times New Roman" pitchFamily="18" charset="0"/>
                          <a:ea typeface="標楷體" pitchFamily="65" charset="-120"/>
                          <a:cs typeface="Times New Roman" pitchFamily="18" charset="0"/>
                        </a:rPr>
                        <a:t>(84)</a:t>
                      </a:r>
                      <a:r>
                        <a:rPr lang="zh-TW" altLang="en-US" sz="1400" b="1" dirty="0">
                          <a:latin typeface="Times New Roman" pitchFamily="18" charset="0"/>
                          <a:ea typeface="標楷體" pitchFamily="65" charset="-120"/>
                          <a:cs typeface="Times New Roman" pitchFamily="18" charset="0"/>
                        </a:rPr>
                        <a:t>經</a:t>
                      </a:r>
                      <a:r>
                        <a:rPr lang="en-US" altLang="zh-TW" sz="1400" b="1" dirty="0">
                          <a:latin typeface="Times New Roman" pitchFamily="18" charset="0"/>
                          <a:ea typeface="標楷體" pitchFamily="65" charset="-120"/>
                          <a:cs typeface="Times New Roman" pitchFamily="18" charset="0"/>
                        </a:rPr>
                        <a:t>23699</a:t>
                      </a:r>
                      <a:r>
                        <a:rPr lang="zh-TW" altLang="en-US" sz="1400" b="1" dirty="0">
                          <a:latin typeface="Times New Roman" pitchFamily="18" charset="0"/>
                          <a:ea typeface="標楷體" pitchFamily="65" charset="-120"/>
                          <a:cs typeface="Times New Roman" pitchFamily="18" charset="0"/>
                        </a:rPr>
                        <a:t>號函修正之主導性新產品開發輔導辦法第十三條規定，民間事業依該辦法開發完成之主導性新商品，所取得之之各種智慧財產權歸該民間事業所有，故廠商向政府領取之該項補助款，非因銷售貨物或勞務所取得，非屬營業稅課稅範圍。</a:t>
                      </a:r>
                    </a:p>
                  </a:txBody>
                  <a:tcPr anchor="ct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標楷體" pitchFamily="65" charset="-120"/>
                <a:ea typeface="標楷體" pitchFamily="65" charset="-120"/>
                <a:cs typeface="Times New Roman" pitchFamily="18" charset="0"/>
              </a:rPr>
              <a:t>五、相關稅賦問題</a:t>
            </a:r>
          </a:p>
        </p:txBody>
      </p:sp>
      <p:pic>
        <p:nvPicPr>
          <p:cNvPr id="4" name="圖片 3">
            <a:extLst>
              <a:ext uri="{FF2B5EF4-FFF2-40B4-BE49-F238E27FC236}">
                <a16:creationId xmlns:a16="http://schemas.microsoft.com/office/drawing/2014/main" id="{FC181E37-00B9-F5AF-C1CB-FF5879428CB2}"/>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橢圓 71"/>
          <p:cNvSpPr/>
          <p:nvPr/>
        </p:nvSpPr>
        <p:spPr>
          <a:xfrm>
            <a:off x="6245225" y="4516438"/>
            <a:ext cx="2503488" cy="3746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ctrTitle"/>
          </p:nvPr>
        </p:nvSpPr>
        <p:spPr>
          <a:xfrm>
            <a:off x="2122488" y="0"/>
            <a:ext cx="4899025" cy="987425"/>
          </a:xfrm>
        </p:spPr>
        <p:txBody>
          <a:bodyPr rtlCol="0">
            <a:noAutofit/>
          </a:bodyPr>
          <a:lstStyle/>
          <a:p>
            <a:pPr eaLnBrk="1" fontAlgn="auto" hangingPunct="1">
              <a:spcAft>
                <a:spcPts val="0"/>
              </a:spcAft>
              <a:defRPr/>
            </a:pPr>
            <a:r>
              <a:rPr lang="zh-TW" altLang="en-US" sz="4000" b="1" dirty="0">
                <a:solidFill>
                  <a:schemeClr val="accent6">
                    <a:lumMod val="75000"/>
                  </a:schemeClr>
                </a:solidFill>
                <a:latin typeface="Times New Roman" pitchFamily="18" charset="0"/>
                <a:ea typeface="標楷體" pitchFamily="65" charset="-120"/>
                <a:cs typeface="Times New Roman" pitchFamily="18" charset="0"/>
              </a:rPr>
              <a:t>目錄</a:t>
            </a:r>
            <a:r>
              <a:rPr lang="zh-TW" altLang="en-US" sz="3600" b="1" dirty="0">
                <a:solidFill>
                  <a:schemeClr val="accent6">
                    <a:lumMod val="75000"/>
                  </a:schemeClr>
                </a:solidFill>
                <a:latin typeface="Times New Roman" pitchFamily="18" charset="0"/>
                <a:ea typeface="標楷體" pitchFamily="65" charset="-120"/>
                <a:cs typeface="Times New Roman" pitchFamily="18" charset="0"/>
              </a:rPr>
              <a:t> </a:t>
            </a:r>
            <a:r>
              <a:rPr lang="en-US" altLang="zh-TW" sz="3600" b="1" dirty="0">
                <a:solidFill>
                  <a:schemeClr val="accent6">
                    <a:lumMod val="75000"/>
                  </a:schemeClr>
                </a:solidFill>
                <a:latin typeface="Times New Roman" pitchFamily="18" charset="0"/>
                <a:ea typeface="標楷體" pitchFamily="65" charset="-120"/>
                <a:cs typeface="Times New Roman" pitchFamily="18" charset="0"/>
              </a:rPr>
              <a:t>Contents</a:t>
            </a:r>
            <a:endParaRPr lang="zh-TW" altLang="en-US" sz="3600" b="1" dirty="0">
              <a:solidFill>
                <a:schemeClr val="accent6">
                  <a:lumMod val="75000"/>
                </a:schemeClr>
              </a:solidFill>
              <a:latin typeface="Times New Roman" pitchFamily="18" charset="0"/>
              <a:ea typeface="標楷體" pitchFamily="65" charset="-120"/>
              <a:cs typeface="Times New Roman" pitchFamily="18" charset="0"/>
            </a:endParaRPr>
          </a:p>
        </p:txBody>
      </p:sp>
      <p:sp>
        <p:nvSpPr>
          <p:cNvPr id="1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7D78F-B881-46C6-91EE-6740F8A23DC0}" type="slidenum">
              <a:rPr lang="zh-TW" altLang="en-US" sz="1600">
                <a:solidFill>
                  <a:schemeClr val="tx1"/>
                </a:solidFill>
                <a:latin typeface="Times New Roman" pitchFamily="18" charset="0"/>
                <a:cs typeface="Times New Roman" pitchFamily="18" charset="0"/>
              </a:rPr>
              <a:pPr fontAlgn="base">
                <a:spcBef>
                  <a:spcPct val="0"/>
                </a:spcBef>
                <a:spcAft>
                  <a:spcPct val="0"/>
                </a:spcAft>
                <a:defRPr/>
              </a:pPr>
              <a:t>2</a:t>
            </a:fld>
            <a:endParaRPr lang="en-US" altLang="zh-TW" sz="1600" dirty="0">
              <a:solidFill>
                <a:schemeClr val="tx1"/>
              </a:solidFill>
              <a:latin typeface="Times New Roman" pitchFamily="18" charset="0"/>
              <a:cs typeface="Times New Roman" pitchFamily="18" charset="0"/>
            </a:endParaRPr>
          </a:p>
        </p:txBody>
      </p:sp>
      <p:grpSp>
        <p:nvGrpSpPr>
          <p:cNvPr id="26629" name="组合 714"/>
          <p:cNvGrpSpPr>
            <a:grpSpLocks noChangeAspect="1"/>
          </p:cNvGrpSpPr>
          <p:nvPr/>
        </p:nvGrpSpPr>
        <p:grpSpPr bwMode="auto">
          <a:xfrm>
            <a:off x="7564438" y="2894013"/>
            <a:ext cx="823912" cy="1838325"/>
            <a:chOff x="4899026" y="401638"/>
            <a:chExt cx="1754188" cy="3908425"/>
          </a:xfrm>
        </p:grpSpPr>
        <p:sp>
          <p:nvSpPr>
            <p:cNvPr id="26663" name="Freeform 174"/>
            <p:cNvSpPr>
              <a:spLocks/>
            </p:cNvSpPr>
            <p:nvPr/>
          </p:nvSpPr>
          <p:spPr bwMode="auto">
            <a:xfrm>
              <a:off x="5864226"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5"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4" name="Freeform 175"/>
            <p:cNvSpPr>
              <a:spLocks/>
            </p:cNvSpPr>
            <p:nvPr/>
          </p:nvSpPr>
          <p:spPr bwMode="auto">
            <a:xfrm>
              <a:off x="5924551" y="4189413"/>
              <a:ext cx="142875" cy="120650"/>
            </a:xfrm>
            <a:custGeom>
              <a:avLst/>
              <a:gdLst>
                <a:gd name="T0" fmla="*/ 2147483647 w 38"/>
                <a:gd name="T1" fmla="*/ 0 h 32"/>
                <a:gd name="T2" fmla="*/ 0 w 38"/>
                <a:gd name="T3" fmla="*/ 2147483647 h 32"/>
                <a:gd name="T4" fmla="*/ 2147483647 w 38"/>
                <a:gd name="T5" fmla="*/ 2147483647 h 32"/>
                <a:gd name="T6" fmla="*/ 2147483647 w 38"/>
                <a:gd name="T7" fmla="*/ 2147483647 h 32"/>
                <a:gd name="T8" fmla="*/ 2147483647 w 38"/>
                <a:gd name="T9" fmla="*/ 2147483647 h 32"/>
                <a:gd name="T10" fmla="*/ 2147483647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19" y="0"/>
                  </a:moveTo>
                  <a:cubicBezTo>
                    <a:pt x="8" y="0"/>
                    <a:pt x="3" y="2"/>
                    <a:pt x="0" y="4"/>
                  </a:cubicBezTo>
                  <a:cubicBezTo>
                    <a:pt x="4" y="21"/>
                    <a:pt x="11" y="32"/>
                    <a:pt x="19" y="32"/>
                  </a:cubicBezTo>
                  <a:cubicBezTo>
                    <a:pt x="19" y="32"/>
                    <a:pt x="19" y="32"/>
                    <a:pt x="19" y="32"/>
                  </a:cubicBezTo>
                  <a:cubicBezTo>
                    <a:pt x="27" y="32"/>
                    <a:pt x="33" y="21"/>
                    <a:pt x="38" y="4"/>
                  </a:cubicBezTo>
                  <a:cubicBezTo>
                    <a:pt x="35" y="2"/>
                    <a:pt x="29" y="0"/>
                    <a:pt x="19" y="0"/>
                  </a:cubicBezTo>
                  <a:close/>
                </a:path>
              </a:pathLst>
            </a:custGeom>
            <a:solidFill>
              <a:srgbClr val="4C3626"/>
            </a:solidFill>
            <a:ln w="9525">
              <a:noFill/>
              <a:round/>
              <a:headEnd/>
              <a:tailEnd/>
            </a:ln>
          </p:spPr>
          <p:txBody>
            <a:bodyPr/>
            <a:lstStyle/>
            <a:p>
              <a:endParaRPr lang="zh-TW" altLang="en-US"/>
            </a:p>
          </p:txBody>
        </p:sp>
        <p:sp>
          <p:nvSpPr>
            <p:cNvPr id="26665" name="Freeform 176"/>
            <p:cNvSpPr>
              <a:spLocks/>
            </p:cNvSpPr>
            <p:nvPr/>
          </p:nvSpPr>
          <p:spPr bwMode="auto">
            <a:xfrm>
              <a:off x="5511801"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4"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6" name="Freeform 177"/>
            <p:cNvSpPr>
              <a:spLocks/>
            </p:cNvSpPr>
            <p:nvPr/>
          </p:nvSpPr>
          <p:spPr bwMode="auto">
            <a:xfrm>
              <a:off x="5567363" y="4189413"/>
              <a:ext cx="146050" cy="120650"/>
            </a:xfrm>
            <a:custGeom>
              <a:avLst/>
              <a:gdLst>
                <a:gd name="T0" fmla="*/ 2147483647 w 39"/>
                <a:gd name="T1" fmla="*/ 0 h 32"/>
                <a:gd name="T2" fmla="*/ 0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19" y="0"/>
                  </a:moveTo>
                  <a:cubicBezTo>
                    <a:pt x="9" y="0"/>
                    <a:pt x="4" y="2"/>
                    <a:pt x="0" y="4"/>
                  </a:cubicBezTo>
                  <a:cubicBezTo>
                    <a:pt x="5" y="21"/>
                    <a:pt x="11" y="32"/>
                    <a:pt x="19" y="32"/>
                  </a:cubicBezTo>
                  <a:cubicBezTo>
                    <a:pt x="19" y="32"/>
                    <a:pt x="19" y="32"/>
                    <a:pt x="19" y="32"/>
                  </a:cubicBezTo>
                  <a:cubicBezTo>
                    <a:pt x="28" y="32"/>
                    <a:pt x="34" y="21"/>
                    <a:pt x="39" y="4"/>
                  </a:cubicBezTo>
                  <a:cubicBezTo>
                    <a:pt x="35" y="2"/>
                    <a:pt x="30" y="0"/>
                    <a:pt x="19" y="0"/>
                  </a:cubicBezTo>
                  <a:close/>
                </a:path>
              </a:pathLst>
            </a:custGeom>
            <a:solidFill>
              <a:srgbClr val="4C3626"/>
            </a:solidFill>
            <a:ln w="9525">
              <a:noFill/>
              <a:round/>
              <a:headEnd/>
              <a:tailEnd/>
            </a:ln>
          </p:spPr>
          <p:txBody>
            <a:bodyPr/>
            <a:lstStyle/>
            <a:p>
              <a:endParaRPr lang="zh-TW" altLang="en-US"/>
            </a:p>
          </p:txBody>
        </p:sp>
        <p:sp>
          <p:nvSpPr>
            <p:cNvPr id="26667" name="Freeform 178"/>
            <p:cNvSpPr>
              <a:spLocks/>
            </p:cNvSpPr>
            <p:nvPr/>
          </p:nvSpPr>
          <p:spPr bwMode="auto">
            <a:xfrm>
              <a:off x="5383213" y="3094038"/>
              <a:ext cx="871538" cy="836613"/>
            </a:xfrm>
            <a:custGeom>
              <a:avLst/>
              <a:gdLst>
                <a:gd name="T0" fmla="*/ 0 w 232"/>
                <a:gd name="T1" fmla="*/ 0 h 223"/>
                <a:gd name="T2" fmla="*/ 2147483647 w 232"/>
                <a:gd name="T3" fmla="*/ 0 h 223"/>
                <a:gd name="T4" fmla="*/ 2147483647 w 232"/>
                <a:gd name="T5" fmla="*/ 2147483647 h 223"/>
                <a:gd name="T6" fmla="*/ 2147483647 w 232"/>
                <a:gd name="T7" fmla="*/ 2147483647 h 223"/>
                <a:gd name="T8" fmla="*/ 2147483647 w 232"/>
                <a:gd name="T9" fmla="*/ 2147483647 h 223"/>
                <a:gd name="T10" fmla="*/ 0 w 232"/>
                <a:gd name="T11" fmla="*/ 0 h 223"/>
                <a:gd name="T12" fmla="*/ 0 60000 65536"/>
                <a:gd name="T13" fmla="*/ 0 60000 65536"/>
                <a:gd name="T14" fmla="*/ 0 60000 65536"/>
                <a:gd name="T15" fmla="*/ 0 60000 65536"/>
                <a:gd name="T16" fmla="*/ 0 60000 65536"/>
                <a:gd name="T17" fmla="*/ 0 60000 65536"/>
                <a:gd name="T18" fmla="*/ 0 w 232"/>
                <a:gd name="T19" fmla="*/ 0 h 223"/>
                <a:gd name="T20" fmla="*/ 232 w 232"/>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32" h="223">
                  <a:moveTo>
                    <a:pt x="0" y="0"/>
                  </a:moveTo>
                  <a:cubicBezTo>
                    <a:pt x="232" y="0"/>
                    <a:pt x="232" y="0"/>
                    <a:pt x="232" y="0"/>
                  </a:cubicBezTo>
                  <a:cubicBezTo>
                    <a:pt x="225" y="216"/>
                    <a:pt x="225" y="216"/>
                    <a:pt x="225" y="216"/>
                  </a:cubicBezTo>
                  <a:cubicBezTo>
                    <a:pt x="225" y="216"/>
                    <a:pt x="171" y="223"/>
                    <a:pt x="116" y="223"/>
                  </a:cubicBezTo>
                  <a:cubicBezTo>
                    <a:pt x="60" y="223"/>
                    <a:pt x="7" y="216"/>
                    <a:pt x="7" y="216"/>
                  </a:cubicBezTo>
                  <a:lnTo>
                    <a:pt x="0" y="0"/>
                  </a:lnTo>
                  <a:close/>
                </a:path>
              </a:pathLst>
            </a:custGeom>
            <a:solidFill>
              <a:srgbClr val="393C3D"/>
            </a:solidFill>
            <a:ln w="9525">
              <a:noFill/>
              <a:round/>
              <a:headEnd/>
              <a:tailEnd/>
            </a:ln>
          </p:spPr>
          <p:txBody>
            <a:bodyPr/>
            <a:lstStyle/>
            <a:p>
              <a:endParaRPr lang="zh-TW" altLang="en-US"/>
            </a:p>
          </p:txBody>
        </p:sp>
        <p:sp>
          <p:nvSpPr>
            <p:cNvPr id="26668" name="Freeform 179"/>
            <p:cNvSpPr>
              <a:spLocks/>
            </p:cNvSpPr>
            <p:nvPr/>
          </p:nvSpPr>
          <p:spPr bwMode="auto">
            <a:xfrm>
              <a:off x="4899026" y="401638"/>
              <a:ext cx="1754188" cy="2635250"/>
            </a:xfrm>
            <a:custGeom>
              <a:avLst/>
              <a:gdLst>
                <a:gd name="T0" fmla="*/ 2147483647 w 467"/>
                <a:gd name="T1" fmla="*/ 2147483647 h 702"/>
                <a:gd name="T2" fmla="*/ 2147483647 w 467"/>
                <a:gd name="T3" fmla="*/ 2147483647 h 702"/>
                <a:gd name="T4" fmla="*/ 2147483647 w 467"/>
                <a:gd name="T5" fmla="*/ 0 h 702"/>
                <a:gd name="T6" fmla="*/ 2147483647 w 467"/>
                <a:gd name="T7" fmla="*/ 2147483647 h 702"/>
                <a:gd name="T8" fmla="*/ 2147483647 w 467"/>
                <a:gd name="T9" fmla="*/ 2147483647 h 702"/>
                <a:gd name="T10" fmla="*/ 2147483647 w 467"/>
                <a:gd name="T11" fmla="*/ 2147483647 h 702"/>
                <a:gd name="T12" fmla="*/ 2147483647 w 467"/>
                <a:gd name="T13" fmla="*/ 2147483647 h 702"/>
                <a:gd name="T14" fmla="*/ 2147483647 w 467"/>
                <a:gd name="T15" fmla="*/ 2147483647 h 702"/>
                <a:gd name="T16" fmla="*/ 2147483647 w 467"/>
                <a:gd name="T17" fmla="*/ 2147483647 h 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702"/>
                <a:gd name="T29" fmla="*/ 467 w 467"/>
                <a:gd name="T30" fmla="*/ 702 h 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702">
                  <a:moveTo>
                    <a:pt x="398" y="506"/>
                  </a:moveTo>
                  <a:cubicBezTo>
                    <a:pt x="405" y="408"/>
                    <a:pt x="467" y="295"/>
                    <a:pt x="447" y="169"/>
                  </a:cubicBezTo>
                  <a:cubicBezTo>
                    <a:pt x="432" y="75"/>
                    <a:pt x="351" y="0"/>
                    <a:pt x="234" y="0"/>
                  </a:cubicBezTo>
                  <a:cubicBezTo>
                    <a:pt x="116" y="0"/>
                    <a:pt x="36" y="75"/>
                    <a:pt x="20" y="169"/>
                  </a:cubicBezTo>
                  <a:cubicBezTo>
                    <a:pt x="0" y="295"/>
                    <a:pt x="62" y="408"/>
                    <a:pt x="69" y="506"/>
                  </a:cubicBezTo>
                  <a:cubicBezTo>
                    <a:pt x="78" y="626"/>
                    <a:pt x="59" y="680"/>
                    <a:pt x="59" y="680"/>
                  </a:cubicBezTo>
                  <a:cubicBezTo>
                    <a:pt x="103" y="700"/>
                    <a:pt x="234" y="702"/>
                    <a:pt x="234" y="702"/>
                  </a:cubicBezTo>
                  <a:cubicBezTo>
                    <a:pt x="234" y="702"/>
                    <a:pt x="364" y="700"/>
                    <a:pt x="408" y="680"/>
                  </a:cubicBezTo>
                  <a:cubicBezTo>
                    <a:pt x="408" y="680"/>
                    <a:pt x="389" y="626"/>
                    <a:pt x="398" y="506"/>
                  </a:cubicBezTo>
                  <a:close/>
                </a:path>
              </a:pathLst>
            </a:custGeom>
            <a:solidFill>
              <a:srgbClr val="4C3626"/>
            </a:solidFill>
            <a:ln w="9525">
              <a:noFill/>
              <a:round/>
              <a:headEnd/>
              <a:tailEnd/>
            </a:ln>
          </p:spPr>
          <p:txBody>
            <a:bodyPr/>
            <a:lstStyle/>
            <a:p>
              <a:endParaRPr lang="zh-TW" altLang="en-US"/>
            </a:p>
          </p:txBody>
        </p:sp>
        <p:sp>
          <p:nvSpPr>
            <p:cNvPr id="26669" name="Rectangle 180"/>
            <p:cNvSpPr>
              <a:spLocks noChangeArrowheads="1"/>
            </p:cNvSpPr>
            <p:nvPr/>
          </p:nvSpPr>
          <p:spPr bwMode="auto">
            <a:xfrm>
              <a:off x="5541963" y="2008188"/>
              <a:ext cx="514350" cy="495300"/>
            </a:xfrm>
            <a:prstGeom prst="rect">
              <a:avLst/>
            </a:prstGeom>
            <a:solidFill>
              <a:srgbClr val="F9F5ED"/>
            </a:solidFill>
            <a:ln w="9525">
              <a:noFill/>
              <a:miter lim="800000"/>
              <a:headEnd/>
              <a:tailEnd/>
            </a:ln>
          </p:spPr>
          <p:txBody>
            <a:bodyPr/>
            <a:lstStyle/>
            <a:p>
              <a:endParaRPr lang="zh-CN" altLang="en-US"/>
            </a:p>
          </p:txBody>
        </p:sp>
        <p:sp>
          <p:nvSpPr>
            <p:cNvPr id="26670" name="Freeform 181"/>
            <p:cNvSpPr>
              <a:spLocks/>
            </p:cNvSpPr>
            <p:nvPr/>
          </p:nvSpPr>
          <p:spPr bwMode="auto">
            <a:xfrm>
              <a:off x="6213476" y="2973388"/>
              <a:ext cx="203200" cy="360363"/>
            </a:xfrm>
            <a:custGeom>
              <a:avLst/>
              <a:gdLst>
                <a:gd name="T0" fmla="*/ 2147483647 w 54"/>
                <a:gd name="T1" fmla="*/ 0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0 h 96"/>
                <a:gd name="T14" fmla="*/ 0 60000 65536"/>
                <a:gd name="T15" fmla="*/ 0 60000 65536"/>
                <a:gd name="T16" fmla="*/ 0 60000 65536"/>
                <a:gd name="T17" fmla="*/ 0 60000 65536"/>
                <a:gd name="T18" fmla="*/ 0 60000 65536"/>
                <a:gd name="T19" fmla="*/ 0 60000 65536"/>
                <a:gd name="T20" fmla="*/ 0 60000 65536"/>
                <a:gd name="T21" fmla="*/ 0 w 54"/>
                <a:gd name="T22" fmla="*/ 0 h 96"/>
                <a:gd name="T23" fmla="*/ 54 w 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96">
                  <a:moveTo>
                    <a:pt x="48" y="0"/>
                  </a:moveTo>
                  <a:cubicBezTo>
                    <a:pt x="48" y="0"/>
                    <a:pt x="54" y="37"/>
                    <a:pt x="44" y="60"/>
                  </a:cubicBezTo>
                  <a:cubicBezTo>
                    <a:pt x="34" y="82"/>
                    <a:pt x="24" y="96"/>
                    <a:pt x="12" y="91"/>
                  </a:cubicBezTo>
                  <a:cubicBezTo>
                    <a:pt x="0" y="87"/>
                    <a:pt x="19" y="63"/>
                    <a:pt x="20" y="62"/>
                  </a:cubicBezTo>
                  <a:cubicBezTo>
                    <a:pt x="20" y="62"/>
                    <a:pt x="14" y="64"/>
                    <a:pt x="12" y="60"/>
                  </a:cubicBezTo>
                  <a:cubicBezTo>
                    <a:pt x="10" y="57"/>
                    <a:pt x="9" y="26"/>
                    <a:pt x="13" y="8"/>
                  </a:cubicBezTo>
                  <a:lnTo>
                    <a:pt x="48" y="0"/>
                  </a:lnTo>
                  <a:close/>
                </a:path>
              </a:pathLst>
            </a:custGeom>
            <a:solidFill>
              <a:srgbClr val="F9DAB4"/>
            </a:solidFill>
            <a:ln w="9525">
              <a:noFill/>
              <a:round/>
              <a:headEnd/>
              <a:tailEnd/>
            </a:ln>
          </p:spPr>
          <p:txBody>
            <a:bodyPr/>
            <a:lstStyle/>
            <a:p>
              <a:endParaRPr lang="zh-TW" altLang="en-US"/>
            </a:p>
          </p:txBody>
        </p:sp>
        <p:sp>
          <p:nvSpPr>
            <p:cNvPr id="26671" name="Freeform 182"/>
            <p:cNvSpPr>
              <a:spLocks/>
            </p:cNvSpPr>
            <p:nvPr/>
          </p:nvSpPr>
          <p:spPr bwMode="auto">
            <a:xfrm>
              <a:off x="6273801" y="3157538"/>
              <a:ext cx="60325" cy="71438"/>
            </a:xfrm>
            <a:custGeom>
              <a:avLst/>
              <a:gdLst>
                <a:gd name="T0" fmla="*/ 0 w 16"/>
                <a:gd name="T1" fmla="*/ 2147483647 h 19"/>
                <a:gd name="T2" fmla="*/ 2147483647 w 16"/>
                <a:gd name="T3" fmla="*/ 2147483647 h 19"/>
                <a:gd name="T4" fmla="*/ 2147483647 w 16"/>
                <a:gd name="T5" fmla="*/ 0 h 19"/>
                <a:gd name="T6" fmla="*/ 0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cubicBezTo>
                    <a:pt x="2" y="16"/>
                    <a:pt x="4" y="13"/>
                    <a:pt x="4" y="13"/>
                  </a:cubicBezTo>
                  <a:cubicBezTo>
                    <a:pt x="4" y="13"/>
                    <a:pt x="10" y="11"/>
                    <a:pt x="12" y="0"/>
                  </a:cubicBezTo>
                  <a:cubicBezTo>
                    <a:pt x="12" y="0"/>
                    <a:pt x="16" y="16"/>
                    <a:pt x="0" y="19"/>
                  </a:cubicBezTo>
                  <a:close/>
                </a:path>
              </a:pathLst>
            </a:custGeom>
            <a:solidFill>
              <a:srgbClr val="EFC4A0"/>
            </a:solidFill>
            <a:ln w="9525">
              <a:noFill/>
              <a:round/>
              <a:headEnd/>
              <a:tailEnd/>
            </a:ln>
          </p:spPr>
          <p:txBody>
            <a:bodyPr/>
            <a:lstStyle/>
            <a:p>
              <a:endParaRPr lang="zh-TW" altLang="en-US"/>
            </a:p>
          </p:txBody>
        </p:sp>
        <p:sp>
          <p:nvSpPr>
            <p:cNvPr id="26672" name="Freeform 183"/>
            <p:cNvSpPr>
              <a:spLocks/>
            </p:cNvSpPr>
            <p:nvPr/>
          </p:nvSpPr>
          <p:spPr bwMode="auto">
            <a:xfrm>
              <a:off x="5173663" y="2008188"/>
              <a:ext cx="1238250" cy="1168400"/>
            </a:xfrm>
            <a:custGeom>
              <a:avLst/>
              <a:gdLst>
                <a:gd name="T0" fmla="*/ 2147483647 w 330"/>
                <a:gd name="T1" fmla="*/ 0 h 311"/>
                <a:gd name="T2" fmla="*/ 2147483647 w 330"/>
                <a:gd name="T3" fmla="*/ 2147483647 h 311"/>
                <a:gd name="T4" fmla="*/ 2147483647 w 330"/>
                <a:gd name="T5" fmla="*/ 2147483647 h 311"/>
                <a:gd name="T6" fmla="*/ 2147483647 w 330"/>
                <a:gd name="T7" fmla="*/ 2147483647 h 311"/>
                <a:gd name="T8" fmla="*/ 2147483647 w 330"/>
                <a:gd name="T9" fmla="*/ 2147483647 h 311"/>
                <a:gd name="T10" fmla="*/ 2147483647 w 330"/>
                <a:gd name="T11" fmla="*/ 2147483647 h 311"/>
                <a:gd name="T12" fmla="*/ 2147483647 w 330"/>
                <a:gd name="T13" fmla="*/ 2147483647 h 311"/>
                <a:gd name="T14" fmla="*/ 2147483647 w 330"/>
                <a:gd name="T15" fmla="*/ 0 h 311"/>
                <a:gd name="T16" fmla="*/ 2147483647 w 330"/>
                <a:gd name="T17" fmla="*/ 2147483647 h 311"/>
                <a:gd name="T18" fmla="*/ 2147483647 w 330"/>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11"/>
                <a:gd name="T32" fmla="*/ 330 w 330"/>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11">
                  <a:moveTo>
                    <a:pt x="98" y="0"/>
                  </a:moveTo>
                  <a:cubicBezTo>
                    <a:pt x="98" y="0"/>
                    <a:pt x="2" y="150"/>
                    <a:pt x="1" y="201"/>
                  </a:cubicBezTo>
                  <a:cubicBezTo>
                    <a:pt x="0" y="233"/>
                    <a:pt x="38" y="264"/>
                    <a:pt x="56" y="280"/>
                  </a:cubicBezTo>
                  <a:cubicBezTo>
                    <a:pt x="56" y="289"/>
                    <a:pt x="56" y="289"/>
                    <a:pt x="56" y="289"/>
                  </a:cubicBezTo>
                  <a:cubicBezTo>
                    <a:pt x="56" y="289"/>
                    <a:pt x="142" y="311"/>
                    <a:pt x="288" y="289"/>
                  </a:cubicBezTo>
                  <a:cubicBezTo>
                    <a:pt x="288" y="269"/>
                    <a:pt x="288" y="269"/>
                    <a:pt x="288" y="269"/>
                  </a:cubicBezTo>
                  <a:cubicBezTo>
                    <a:pt x="288" y="269"/>
                    <a:pt x="318" y="271"/>
                    <a:pt x="330" y="262"/>
                  </a:cubicBezTo>
                  <a:cubicBezTo>
                    <a:pt x="330" y="262"/>
                    <a:pt x="327" y="124"/>
                    <a:pt x="231" y="0"/>
                  </a:cubicBezTo>
                  <a:cubicBezTo>
                    <a:pt x="222" y="36"/>
                    <a:pt x="202" y="76"/>
                    <a:pt x="166" y="113"/>
                  </a:cubicBezTo>
                  <a:cubicBezTo>
                    <a:pt x="135" y="84"/>
                    <a:pt x="114" y="44"/>
                    <a:pt x="98" y="0"/>
                  </a:cubicBezTo>
                  <a:close/>
                </a:path>
              </a:pathLst>
            </a:custGeom>
            <a:solidFill>
              <a:srgbClr val="54A3B5"/>
            </a:solidFill>
            <a:ln w="9525">
              <a:noFill/>
              <a:round/>
              <a:headEnd/>
              <a:tailEnd/>
            </a:ln>
          </p:spPr>
          <p:txBody>
            <a:bodyPr/>
            <a:lstStyle/>
            <a:p>
              <a:endParaRPr lang="zh-TW" altLang="en-US"/>
            </a:p>
          </p:txBody>
        </p:sp>
        <p:sp>
          <p:nvSpPr>
            <p:cNvPr id="26673" name="Freeform 184"/>
            <p:cNvSpPr>
              <a:spLocks/>
            </p:cNvSpPr>
            <p:nvPr/>
          </p:nvSpPr>
          <p:spPr bwMode="auto">
            <a:xfrm>
              <a:off x="5327651" y="2316163"/>
              <a:ext cx="119063" cy="742950"/>
            </a:xfrm>
            <a:custGeom>
              <a:avLst/>
              <a:gdLst>
                <a:gd name="T0" fmla="*/ 0 w 32"/>
                <a:gd name="T1" fmla="*/ 2147483647 h 198"/>
                <a:gd name="T2" fmla="*/ 2147483647 w 32"/>
                <a:gd name="T3" fmla="*/ 2147483647 h 198"/>
                <a:gd name="T4" fmla="*/ 2147483647 w 32"/>
                <a:gd name="T5" fmla="*/ 0 h 198"/>
                <a:gd name="T6" fmla="*/ 0 w 32"/>
                <a:gd name="T7" fmla="*/ 2147483647 h 198"/>
                <a:gd name="T8" fmla="*/ 0 60000 65536"/>
                <a:gd name="T9" fmla="*/ 0 60000 65536"/>
                <a:gd name="T10" fmla="*/ 0 60000 65536"/>
                <a:gd name="T11" fmla="*/ 0 60000 65536"/>
                <a:gd name="T12" fmla="*/ 0 w 32"/>
                <a:gd name="T13" fmla="*/ 0 h 198"/>
                <a:gd name="T14" fmla="*/ 32 w 32"/>
                <a:gd name="T15" fmla="*/ 198 h 198"/>
              </a:gdLst>
              <a:ahLst/>
              <a:cxnLst>
                <a:cxn ang="T8">
                  <a:pos x="T0" y="T1"/>
                </a:cxn>
                <a:cxn ang="T9">
                  <a:pos x="T2" y="T3"/>
                </a:cxn>
                <a:cxn ang="T10">
                  <a:pos x="T4" y="T5"/>
                </a:cxn>
                <a:cxn ang="T11">
                  <a:pos x="T6" y="T7"/>
                </a:cxn>
              </a:cxnLst>
              <a:rect l="T12" t="T13" r="T14" b="T15"/>
              <a:pathLst>
                <a:path w="32" h="198">
                  <a:moveTo>
                    <a:pt x="0" y="185"/>
                  </a:moveTo>
                  <a:cubicBezTo>
                    <a:pt x="6" y="190"/>
                    <a:pt x="11" y="194"/>
                    <a:pt x="15" y="198"/>
                  </a:cubicBezTo>
                  <a:cubicBezTo>
                    <a:pt x="15" y="198"/>
                    <a:pt x="17" y="102"/>
                    <a:pt x="32" y="0"/>
                  </a:cubicBezTo>
                  <a:cubicBezTo>
                    <a:pt x="32" y="0"/>
                    <a:pt x="5" y="101"/>
                    <a:pt x="0" y="185"/>
                  </a:cubicBezTo>
                  <a:close/>
                </a:path>
              </a:pathLst>
            </a:custGeom>
            <a:solidFill>
              <a:srgbClr val="4493A0"/>
            </a:solidFill>
            <a:ln w="9525">
              <a:noFill/>
              <a:round/>
              <a:headEnd/>
              <a:tailEnd/>
            </a:ln>
          </p:spPr>
          <p:txBody>
            <a:bodyPr/>
            <a:lstStyle/>
            <a:p>
              <a:endParaRPr lang="zh-TW" altLang="en-US"/>
            </a:p>
          </p:txBody>
        </p:sp>
        <p:sp>
          <p:nvSpPr>
            <p:cNvPr id="26674" name="Freeform 185"/>
            <p:cNvSpPr>
              <a:spLocks/>
            </p:cNvSpPr>
            <p:nvPr/>
          </p:nvSpPr>
          <p:spPr bwMode="auto">
            <a:xfrm>
              <a:off x="6138863" y="2289175"/>
              <a:ext cx="165100" cy="728663"/>
            </a:xfrm>
            <a:custGeom>
              <a:avLst/>
              <a:gdLst>
                <a:gd name="T0" fmla="*/ 2147483647 w 44"/>
                <a:gd name="T1" fmla="*/ 2147483647 h 194"/>
                <a:gd name="T2" fmla="*/ 0 w 44"/>
                <a:gd name="T3" fmla="*/ 0 h 194"/>
                <a:gd name="T4" fmla="*/ 2147483647 w 44"/>
                <a:gd name="T5" fmla="*/ 2147483647 h 194"/>
                <a:gd name="T6" fmla="*/ 2147483647 w 44"/>
                <a:gd name="T7" fmla="*/ 2147483647 h 194"/>
                <a:gd name="T8" fmla="*/ 0 60000 65536"/>
                <a:gd name="T9" fmla="*/ 0 60000 65536"/>
                <a:gd name="T10" fmla="*/ 0 60000 65536"/>
                <a:gd name="T11" fmla="*/ 0 60000 65536"/>
                <a:gd name="T12" fmla="*/ 0 w 44"/>
                <a:gd name="T13" fmla="*/ 0 h 194"/>
                <a:gd name="T14" fmla="*/ 44 w 44"/>
                <a:gd name="T15" fmla="*/ 194 h 194"/>
              </a:gdLst>
              <a:ahLst/>
              <a:cxnLst>
                <a:cxn ang="T8">
                  <a:pos x="T0" y="T1"/>
                </a:cxn>
                <a:cxn ang="T9">
                  <a:pos x="T2" y="T3"/>
                </a:cxn>
                <a:cxn ang="T10">
                  <a:pos x="T4" y="T5"/>
                </a:cxn>
                <a:cxn ang="T11">
                  <a:pos x="T6" y="T7"/>
                </a:cxn>
              </a:cxnLst>
              <a:rect l="T12" t="T13" r="T14" b="T15"/>
              <a:pathLst>
                <a:path w="44" h="194">
                  <a:moveTo>
                    <a:pt x="44" y="194"/>
                  </a:moveTo>
                  <a:cubicBezTo>
                    <a:pt x="34" y="94"/>
                    <a:pt x="0" y="0"/>
                    <a:pt x="0" y="0"/>
                  </a:cubicBezTo>
                  <a:cubicBezTo>
                    <a:pt x="15" y="60"/>
                    <a:pt x="31" y="194"/>
                    <a:pt x="31" y="194"/>
                  </a:cubicBezTo>
                  <a:cubicBezTo>
                    <a:pt x="31" y="194"/>
                    <a:pt x="36" y="194"/>
                    <a:pt x="44" y="194"/>
                  </a:cubicBezTo>
                  <a:close/>
                </a:path>
              </a:pathLst>
            </a:custGeom>
            <a:solidFill>
              <a:srgbClr val="4493A0"/>
            </a:solidFill>
            <a:ln w="9525">
              <a:noFill/>
              <a:round/>
              <a:headEnd/>
              <a:tailEnd/>
            </a:ln>
          </p:spPr>
          <p:txBody>
            <a:bodyPr/>
            <a:lstStyle/>
            <a:p>
              <a:endParaRPr lang="zh-TW" altLang="en-US"/>
            </a:p>
          </p:txBody>
        </p:sp>
        <p:sp>
          <p:nvSpPr>
            <p:cNvPr id="26675" name="Freeform 186"/>
            <p:cNvSpPr>
              <a:spLocks/>
            </p:cNvSpPr>
            <p:nvPr/>
          </p:nvSpPr>
          <p:spPr bwMode="auto">
            <a:xfrm>
              <a:off x="5795963" y="2071688"/>
              <a:ext cx="323850" cy="360363"/>
            </a:xfrm>
            <a:custGeom>
              <a:avLst/>
              <a:gdLst>
                <a:gd name="T0" fmla="*/ 2147483647 w 86"/>
                <a:gd name="T1" fmla="*/ 2147483647 h 96"/>
                <a:gd name="T2" fmla="*/ 2147483647 w 86"/>
                <a:gd name="T3" fmla="*/ 2147483647 h 96"/>
                <a:gd name="T4" fmla="*/ 2147483647 w 86"/>
                <a:gd name="T5" fmla="*/ 2147483647 h 96"/>
                <a:gd name="T6" fmla="*/ 2147483647 w 86"/>
                <a:gd name="T7" fmla="*/ 0 h 96"/>
                <a:gd name="T8" fmla="*/ 2147483647 w 86"/>
                <a:gd name="T9" fmla="*/ 0 h 96"/>
                <a:gd name="T10" fmla="*/ 0 w 86"/>
                <a:gd name="T11" fmla="*/ 2147483647 h 96"/>
                <a:gd name="T12" fmla="*/ 2147483647 w 86"/>
                <a:gd name="T13" fmla="*/ 2147483647 h 96"/>
                <a:gd name="T14" fmla="*/ 0 60000 65536"/>
                <a:gd name="T15" fmla="*/ 0 60000 65536"/>
                <a:gd name="T16" fmla="*/ 0 60000 65536"/>
                <a:gd name="T17" fmla="*/ 0 60000 65536"/>
                <a:gd name="T18" fmla="*/ 0 60000 65536"/>
                <a:gd name="T19" fmla="*/ 0 60000 65536"/>
                <a:gd name="T20" fmla="*/ 0 60000 65536"/>
                <a:gd name="T21" fmla="*/ 0 w 86"/>
                <a:gd name="T22" fmla="*/ 0 h 96"/>
                <a:gd name="T23" fmla="*/ 86 w 8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6">
                  <a:moveTo>
                    <a:pt x="58" y="84"/>
                  </a:moveTo>
                  <a:cubicBezTo>
                    <a:pt x="63" y="75"/>
                    <a:pt x="50" y="60"/>
                    <a:pt x="50" y="60"/>
                  </a:cubicBezTo>
                  <a:cubicBezTo>
                    <a:pt x="50" y="60"/>
                    <a:pt x="72" y="64"/>
                    <a:pt x="79" y="49"/>
                  </a:cubicBezTo>
                  <a:cubicBezTo>
                    <a:pt x="86" y="34"/>
                    <a:pt x="60" y="0"/>
                    <a:pt x="60" y="0"/>
                  </a:cubicBezTo>
                  <a:cubicBezTo>
                    <a:pt x="60" y="0"/>
                    <a:pt x="60" y="0"/>
                    <a:pt x="60" y="0"/>
                  </a:cubicBezTo>
                  <a:cubicBezTo>
                    <a:pt x="49" y="32"/>
                    <a:pt x="30" y="65"/>
                    <a:pt x="0" y="96"/>
                  </a:cubicBezTo>
                  <a:cubicBezTo>
                    <a:pt x="0" y="96"/>
                    <a:pt x="52" y="94"/>
                    <a:pt x="58" y="84"/>
                  </a:cubicBezTo>
                  <a:close/>
                </a:path>
              </a:pathLst>
            </a:custGeom>
            <a:solidFill>
              <a:srgbClr val="4493A0"/>
            </a:solidFill>
            <a:ln w="9525">
              <a:noFill/>
              <a:round/>
              <a:headEnd/>
              <a:tailEnd/>
            </a:ln>
          </p:spPr>
          <p:txBody>
            <a:bodyPr/>
            <a:lstStyle/>
            <a:p>
              <a:endParaRPr lang="zh-TW" altLang="en-US"/>
            </a:p>
          </p:txBody>
        </p:sp>
        <p:sp>
          <p:nvSpPr>
            <p:cNvPr id="26676" name="Freeform 187"/>
            <p:cNvSpPr>
              <a:spLocks/>
            </p:cNvSpPr>
            <p:nvPr/>
          </p:nvSpPr>
          <p:spPr bwMode="auto">
            <a:xfrm>
              <a:off x="5473701" y="2087563"/>
              <a:ext cx="322263" cy="344488"/>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0 h 92"/>
                <a:gd name="T14" fmla="*/ 0 60000 65536"/>
                <a:gd name="T15" fmla="*/ 0 60000 65536"/>
                <a:gd name="T16" fmla="*/ 0 60000 65536"/>
                <a:gd name="T17" fmla="*/ 0 60000 65536"/>
                <a:gd name="T18" fmla="*/ 0 60000 65536"/>
                <a:gd name="T19" fmla="*/ 0 60000 65536"/>
                <a:gd name="T20" fmla="*/ 0 60000 65536"/>
                <a:gd name="T21" fmla="*/ 0 w 86"/>
                <a:gd name="T22" fmla="*/ 0 h 92"/>
                <a:gd name="T23" fmla="*/ 86 w 8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2">
                  <a:moveTo>
                    <a:pt x="27" y="0"/>
                  </a:moveTo>
                  <a:cubicBezTo>
                    <a:pt x="27" y="0"/>
                    <a:pt x="27" y="0"/>
                    <a:pt x="27" y="0"/>
                  </a:cubicBezTo>
                  <a:cubicBezTo>
                    <a:pt x="27" y="0"/>
                    <a:pt x="0" y="30"/>
                    <a:pt x="6" y="45"/>
                  </a:cubicBezTo>
                  <a:cubicBezTo>
                    <a:pt x="13" y="60"/>
                    <a:pt x="35" y="56"/>
                    <a:pt x="35" y="56"/>
                  </a:cubicBezTo>
                  <a:cubicBezTo>
                    <a:pt x="35" y="56"/>
                    <a:pt x="22" y="71"/>
                    <a:pt x="27" y="80"/>
                  </a:cubicBezTo>
                  <a:cubicBezTo>
                    <a:pt x="33" y="90"/>
                    <a:pt x="86" y="92"/>
                    <a:pt x="86" y="92"/>
                  </a:cubicBezTo>
                  <a:cubicBezTo>
                    <a:pt x="60" y="68"/>
                    <a:pt x="42" y="36"/>
                    <a:pt x="27" y="0"/>
                  </a:cubicBezTo>
                  <a:close/>
                </a:path>
              </a:pathLst>
            </a:custGeom>
            <a:solidFill>
              <a:srgbClr val="4493A0"/>
            </a:solidFill>
            <a:ln w="9525">
              <a:noFill/>
              <a:round/>
              <a:headEnd/>
              <a:tailEnd/>
            </a:ln>
          </p:spPr>
          <p:txBody>
            <a:bodyPr/>
            <a:lstStyle/>
            <a:p>
              <a:endParaRPr lang="zh-TW" altLang="en-US"/>
            </a:p>
          </p:txBody>
        </p:sp>
        <p:sp>
          <p:nvSpPr>
            <p:cNvPr id="26677" name="Freeform 188"/>
            <p:cNvSpPr>
              <a:spLocks/>
            </p:cNvSpPr>
            <p:nvPr/>
          </p:nvSpPr>
          <p:spPr bwMode="auto">
            <a:xfrm>
              <a:off x="4913313" y="1411288"/>
              <a:ext cx="331788" cy="442913"/>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61" y="17"/>
                  </a:moveTo>
                  <a:cubicBezTo>
                    <a:pt x="61" y="17"/>
                    <a:pt x="38" y="0"/>
                    <a:pt x="19" y="17"/>
                  </a:cubicBezTo>
                  <a:cubicBezTo>
                    <a:pt x="0" y="33"/>
                    <a:pt x="12" y="118"/>
                    <a:pt x="88" y="109"/>
                  </a:cubicBezTo>
                  <a:lnTo>
                    <a:pt x="61" y="17"/>
                  </a:lnTo>
                  <a:close/>
                </a:path>
              </a:pathLst>
            </a:custGeom>
            <a:solidFill>
              <a:srgbClr val="F4D3B0"/>
            </a:solidFill>
            <a:ln w="9525">
              <a:noFill/>
              <a:round/>
              <a:headEnd/>
              <a:tailEnd/>
            </a:ln>
          </p:spPr>
          <p:txBody>
            <a:bodyPr/>
            <a:lstStyle/>
            <a:p>
              <a:endParaRPr lang="zh-TW" altLang="en-US"/>
            </a:p>
          </p:txBody>
        </p:sp>
        <p:sp>
          <p:nvSpPr>
            <p:cNvPr id="26678" name="Freeform 189"/>
            <p:cNvSpPr>
              <a:spLocks/>
            </p:cNvSpPr>
            <p:nvPr/>
          </p:nvSpPr>
          <p:spPr bwMode="auto">
            <a:xfrm>
              <a:off x="6307138" y="1411288"/>
              <a:ext cx="330200" cy="442913"/>
            </a:xfrm>
            <a:custGeom>
              <a:avLst/>
              <a:gdLst>
                <a:gd name="T0" fmla="*/ 2147483647 w 88"/>
                <a:gd name="T1" fmla="*/ 2147483647 h 118"/>
                <a:gd name="T2" fmla="*/ 2147483647 w 88"/>
                <a:gd name="T3" fmla="*/ 2147483647 h 118"/>
                <a:gd name="T4" fmla="*/ 0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27" y="17"/>
                  </a:moveTo>
                  <a:cubicBezTo>
                    <a:pt x="27" y="17"/>
                    <a:pt x="50" y="0"/>
                    <a:pt x="70" y="17"/>
                  </a:cubicBezTo>
                  <a:cubicBezTo>
                    <a:pt x="88" y="33"/>
                    <a:pt x="76" y="118"/>
                    <a:pt x="0" y="109"/>
                  </a:cubicBezTo>
                  <a:lnTo>
                    <a:pt x="27" y="17"/>
                  </a:lnTo>
                  <a:close/>
                </a:path>
              </a:pathLst>
            </a:custGeom>
            <a:solidFill>
              <a:srgbClr val="F4D3B0"/>
            </a:solidFill>
            <a:ln w="9525">
              <a:noFill/>
              <a:round/>
              <a:headEnd/>
              <a:tailEnd/>
            </a:ln>
          </p:spPr>
          <p:txBody>
            <a:bodyPr/>
            <a:lstStyle/>
            <a:p>
              <a:endParaRPr lang="zh-TW" altLang="en-US"/>
            </a:p>
          </p:txBody>
        </p:sp>
        <p:sp>
          <p:nvSpPr>
            <p:cNvPr id="26679" name="Oval 190"/>
            <p:cNvSpPr>
              <a:spLocks noChangeArrowheads="1"/>
            </p:cNvSpPr>
            <p:nvPr/>
          </p:nvSpPr>
          <p:spPr bwMode="auto">
            <a:xfrm>
              <a:off x="5080001" y="728663"/>
              <a:ext cx="1392238" cy="1389063"/>
            </a:xfrm>
            <a:prstGeom prst="ellipse">
              <a:avLst/>
            </a:prstGeom>
            <a:solidFill>
              <a:srgbClr val="F9DAB4"/>
            </a:solidFill>
            <a:ln w="9525">
              <a:noFill/>
              <a:round/>
              <a:headEnd/>
              <a:tailEnd/>
            </a:ln>
          </p:spPr>
          <p:txBody>
            <a:bodyPr/>
            <a:lstStyle/>
            <a:p>
              <a:endParaRPr lang="zh-CN" altLang="en-US"/>
            </a:p>
          </p:txBody>
        </p:sp>
        <p:sp>
          <p:nvSpPr>
            <p:cNvPr id="26680" name="Freeform 191"/>
            <p:cNvSpPr>
              <a:spLocks/>
            </p:cNvSpPr>
            <p:nvPr/>
          </p:nvSpPr>
          <p:spPr bwMode="auto">
            <a:xfrm>
              <a:off x="5037138" y="550863"/>
              <a:ext cx="1470025" cy="871538"/>
            </a:xfrm>
            <a:custGeom>
              <a:avLst/>
              <a:gdLst>
                <a:gd name="T0" fmla="*/ 0 w 391"/>
                <a:gd name="T1" fmla="*/ 2147483647 h 232"/>
                <a:gd name="T2" fmla="*/ 2147483647 w 391"/>
                <a:gd name="T3" fmla="*/ 2147483647 h 232"/>
                <a:gd name="T4" fmla="*/ 2147483647 w 391"/>
                <a:gd name="T5" fmla="*/ 2147483647 h 232"/>
                <a:gd name="T6" fmla="*/ 2147483647 w 391"/>
                <a:gd name="T7" fmla="*/ 2147483647 h 232"/>
                <a:gd name="T8" fmla="*/ 2147483647 w 391"/>
                <a:gd name="T9" fmla="*/ 0 h 232"/>
                <a:gd name="T10" fmla="*/ 0 w 391"/>
                <a:gd name="T11" fmla="*/ 2147483647 h 232"/>
                <a:gd name="T12" fmla="*/ 0 w 391"/>
                <a:gd name="T13" fmla="*/ 2147483647 h 232"/>
                <a:gd name="T14" fmla="*/ 0 60000 65536"/>
                <a:gd name="T15" fmla="*/ 0 60000 65536"/>
                <a:gd name="T16" fmla="*/ 0 60000 65536"/>
                <a:gd name="T17" fmla="*/ 0 60000 65536"/>
                <a:gd name="T18" fmla="*/ 0 60000 65536"/>
                <a:gd name="T19" fmla="*/ 0 60000 65536"/>
                <a:gd name="T20" fmla="*/ 0 60000 65536"/>
                <a:gd name="T21" fmla="*/ 0 w 391"/>
                <a:gd name="T22" fmla="*/ 0 h 232"/>
                <a:gd name="T23" fmla="*/ 391 w 39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232">
                  <a:moveTo>
                    <a:pt x="0" y="232"/>
                  </a:moveTo>
                  <a:cubicBezTo>
                    <a:pt x="0" y="232"/>
                    <a:pt x="206" y="207"/>
                    <a:pt x="275" y="104"/>
                  </a:cubicBezTo>
                  <a:cubicBezTo>
                    <a:pt x="275" y="104"/>
                    <a:pt x="327" y="223"/>
                    <a:pt x="391" y="232"/>
                  </a:cubicBezTo>
                  <a:cubicBezTo>
                    <a:pt x="391" y="92"/>
                    <a:pt x="391" y="92"/>
                    <a:pt x="391" y="92"/>
                  </a:cubicBezTo>
                  <a:cubicBezTo>
                    <a:pt x="197" y="0"/>
                    <a:pt x="197" y="0"/>
                    <a:pt x="197" y="0"/>
                  </a:cubicBezTo>
                  <a:cubicBezTo>
                    <a:pt x="0" y="110"/>
                    <a:pt x="0" y="110"/>
                    <a:pt x="0" y="110"/>
                  </a:cubicBezTo>
                  <a:lnTo>
                    <a:pt x="0" y="232"/>
                  </a:lnTo>
                  <a:close/>
                </a:path>
              </a:pathLst>
            </a:custGeom>
            <a:solidFill>
              <a:srgbClr val="4C3626"/>
            </a:solidFill>
            <a:ln w="9525">
              <a:noFill/>
              <a:round/>
              <a:headEnd/>
              <a:tailEnd/>
            </a:ln>
          </p:spPr>
          <p:txBody>
            <a:bodyPr/>
            <a:lstStyle/>
            <a:p>
              <a:endParaRPr lang="zh-TW" altLang="en-US"/>
            </a:p>
          </p:txBody>
        </p:sp>
        <p:sp>
          <p:nvSpPr>
            <p:cNvPr id="26681" name="Freeform 192"/>
            <p:cNvSpPr>
              <a:spLocks/>
            </p:cNvSpPr>
            <p:nvPr/>
          </p:nvSpPr>
          <p:spPr bwMode="auto">
            <a:xfrm>
              <a:off x="5399088" y="1397000"/>
              <a:ext cx="190500"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 y="32"/>
                  </a:moveTo>
                  <a:cubicBezTo>
                    <a:pt x="2" y="32"/>
                    <a:pt x="1" y="30"/>
                    <a:pt x="1" y="28"/>
                  </a:cubicBezTo>
                  <a:cubicBezTo>
                    <a:pt x="0" y="19"/>
                    <a:pt x="5" y="1"/>
                    <a:pt x="23" y="1"/>
                  </a:cubicBezTo>
                  <a:cubicBezTo>
                    <a:pt x="41" y="0"/>
                    <a:pt x="49" y="15"/>
                    <a:pt x="51" y="23"/>
                  </a:cubicBezTo>
                  <a:cubicBezTo>
                    <a:pt x="51" y="24"/>
                    <a:pt x="50" y="26"/>
                    <a:pt x="48" y="27"/>
                  </a:cubicBezTo>
                  <a:cubicBezTo>
                    <a:pt x="46" y="27"/>
                    <a:pt x="44" y="26"/>
                    <a:pt x="44" y="24"/>
                  </a:cubicBezTo>
                  <a:cubicBezTo>
                    <a:pt x="44" y="23"/>
                    <a:pt x="40" y="7"/>
                    <a:pt x="23" y="8"/>
                  </a:cubicBezTo>
                  <a:cubicBezTo>
                    <a:pt x="8" y="8"/>
                    <a:pt x="8" y="28"/>
                    <a:pt x="8" y="28"/>
                  </a:cubicBezTo>
                  <a:cubicBezTo>
                    <a:pt x="8" y="30"/>
                    <a:pt x="6" y="32"/>
                    <a:pt x="4" y="32"/>
                  </a:cubicBezTo>
                  <a:cubicBezTo>
                    <a:pt x="4" y="32"/>
                    <a:pt x="4" y="32"/>
                    <a:pt x="4" y="32"/>
                  </a:cubicBezTo>
                  <a:close/>
                </a:path>
              </a:pathLst>
            </a:custGeom>
            <a:solidFill>
              <a:srgbClr val="3A332D"/>
            </a:solidFill>
            <a:ln w="9525">
              <a:noFill/>
              <a:round/>
              <a:headEnd/>
              <a:tailEnd/>
            </a:ln>
          </p:spPr>
          <p:txBody>
            <a:bodyPr/>
            <a:lstStyle/>
            <a:p>
              <a:endParaRPr lang="zh-TW" altLang="en-US"/>
            </a:p>
          </p:txBody>
        </p:sp>
        <p:sp>
          <p:nvSpPr>
            <p:cNvPr id="26682" name="Freeform 193"/>
            <p:cNvSpPr>
              <a:spLocks/>
            </p:cNvSpPr>
            <p:nvPr/>
          </p:nvSpPr>
          <p:spPr bwMode="auto">
            <a:xfrm>
              <a:off x="5322888" y="1479550"/>
              <a:ext cx="106363" cy="36513"/>
            </a:xfrm>
            <a:custGeom>
              <a:avLst/>
              <a:gdLst>
                <a:gd name="T0" fmla="*/ 2147483647 w 28"/>
                <a:gd name="T1" fmla="*/ 2147483647 h 10"/>
                <a:gd name="T2" fmla="*/ 2147483647 w 28"/>
                <a:gd name="T3" fmla="*/ 2147483647 h 10"/>
                <a:gd name="T4" fmla="*/ 2147483647 w 28"/>
                <a:gd name="T5" fmla="*/ 2147483647 h 10"/>
                <a:gd name="T6" fmla="*/ 2147483647 w 28"/>
                <a:gd name="T7" fmla="*/ 0 h 10"/>
                <a:gd name="T8" fmla="*/ 2147483647 w 28"/>
                <a:gd name="T9" fmla="*/ 2147483647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20" y="10"/>
                  </a:moveTo>
                  <a:cubicBezTo>
                    <a:pt x="16" y="10"/>
                    <a:pt x="10" y="10"/>
                    <a:pt x="3" y="7"/>
                  </a:cubicBezTo>
                  <a:cubicBezTo>
                    <a:pt x="1" y="6"/>
                    <a:pt x="0" y="4"/>
                    <a:pt x="1" y="3"/>
                  </a:cubicBezTo>
                  <a:cubicBezTo>
                    <a:pt x="2" y="1"/>
                    <a:pt x="3" y="0"/>
                    <a:pt x="5" y="0"/>
                  </a:cubicBezTo>
                  <a:cubicBezTo>
                    <a:pt x="16" y="4"/>
                    <a:pt x="23" y="3"/>
                    <a:pt x="23" y="3"/>
                  </a:cubicBezTo>
                  <a:cubicBezTo>
                    <a:pt x="25" y="3"/>
                    <a:pt x="27" y="4"/>
                    <a:pt x="27" y="6"/>
                  </a:cubicBezTo>
                  <a:cubicBezTo>
                    <a:pt x="28" y="8"/>
                    <a:pt x="27" y="10"/>
                    <a:pt x="25" y="10"/>
                  </a:cubicBezTo>
                  <a:cubicBezTo>
                    <a:pt x="25" y="10"/>
                    <a:pt x="23" y="10"/>
                    <a:pt x="20" y="10"/>
                  </a:cubicBezTo>
                  <a:close/>
                </a:path>
              </a:pathLst>
            </a:custGeom>
            <a:solidFill>
              <a:srgbClr val="3A332D"/>
            </a:solidFill>
            <a:ln w="9525">
              <a:noFill/>
              <a:round/>
              <a:headEnd/>
              <a:tailEnd/>
            </a:ln>
          </p:spPr>
          <p:txBody>
            <a:bodyPr/>
            <a:lstStyle/>
            <a:p>
              <a:endParaRPr lang="zh-TW" altLang="en-US"/>
            </a:p>
          </p:txBody>
        </p:sp>
        <p:sp>
          <p:nvSpPr>
            <p:cNvPr id="26683" name="Freeform 194"/>
            <p:cNvSpPr>
              <a:spLocks/>
            </p:cNvSpPr>
            <p:nvPr/>
          </p:nvSpPr>
          <p:spPr bwMode="auto">
            <a:xfrm>
              <a:off x="5961063" y="1397000"/>
              <a:ext cx="192088"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0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7" y="32"/>
                  </a:moveTo>
                  <a:cubicBezTo>
                    <a:pt x="47" y="32"/>
                    <a:pt x="47" y="32"/>
                    <a:pt x="47" y="32"/>
                  </a:cubicBezTo>
                  <a:cubicBezTo>
                    <a:pt x="45" y="32"/>
                    <a:pt x="44" y="30"/>
                    <a:pt x="44" y="28"/>
                  </a:cubicBezTo>
                  <a:cubicBezTo>
                    <a:pt x="44" y="28"/>
                    <a:pt x="43" y="8"/>
                    <a:pt x="28" y="8"/>
                  </a:cubicBezTo>
                  <a:cubicBezTo>
                    <a:pt x="11" y="7"/>
                    <a:pt x="7" y="23"/>
                    <a:pt x="7" y="24"/>
                  </a:cubicBezTo>
                  <a:cubicBezTo>
                    <a:pt x="7" y="26"/>
                    <a:pt x="5" y="27"/>
                    <a:pt x="3" y="27"/>
                  </a:cubicBezTo>
                  <a:cubicBezTo>
                    <a:pt x="1" y="26"/>
                    <a:pt x="0" y="24"/>
                    <a:pt x="0" y="23"/>
                  </a:cubicBezTo>
                  <a:cubicBezTo>
                    <a:pt x="2" y="15"/>
                    <a:pt x="10" y="0"/>
                    <a:pt x="28" y="1"/>
                  </a:cubicBezTo>
                  <a:cubicBezTo>
                    <a:pt x="46" y="1"/>
                    <a:pt x="51" y="19"/>
                    <a:pt x="51" y="28"/>
                  </a:cubicBezTo>
                  <a:cubicBezTo>
                    <a:pt x="51" y="30"/>
                    <a:pt x="49" y="32"/>
                    <a:pt x="47" y="32"/>
                  </a:cubicBezTo>
                  <a:close/>
                </a:path>
              </a:pathLst>
            </a:custGeom>
            <a:solidFill>
              <a:srgbClr val="3A332D"/>
            </a:solidFill>
            <a:ln w="9525">
              <a:noFill/>
              <a:round/>
              <a:headEnd/>
              <a:tailEnd/>
            </a:ln>
          </p:spPr>
          <p:txBody>
            <a:bodyPr/>
            <a:lstStyle/>
            <a:p>
              <a:endParaRPr lang="zh-TW" altLang="en-US"/>
            </a:p>
          </p:txBody>
        </p:sp>
        <p:sp>
          <p:nvSpPr>
            <p:cNvPr id="26684" name="Freeform 195"/>
            <p:cNvSpPr>
              <a:spLocks/>
            </p:cNvSpPr>
            <p:nvPr/>
          </p:nvSpPr>
          <p:spPr bwMode="auto">
            <a:xfrm>
              <a:off x="6122988" y="1479550"/>
              <a:ext cx="104775" cy="36513"/>
            </a:xfrm>
            <a:custGeom>
              <a:avLst/>
              <a:gdLst>
                <a:gd name="T0" fmla="*/ 2147483647 w 28"/>
                <a:gd name="T1" fmla="*/ 2147483647 h 10"/>
                <a:gd name="T2" fmla="*/ 2147483647 w 28"/>
                <a:gd name="T3" fmla="*/ 2147483647 h 10"/>
                <a:gd name="T4" fmla="*/ 2147483647 w 28"/>
                <a:gd name="T5" fmla="*/ 2147483647 h 10"/>
                <a:gd name="T6" fmla="*/ 2147483647 w 28"/>
                <a:gd name="T7" fmla="*/ 2147483647 h 10"/>
                <a:gd name="T8" fmla="*/ 2147483647 w 28"/>
                <a:gd name="T9" fmla="*/ 0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8" y="10"/>
                  </a:moveTo>
                  <a:cubicBezTo>
                    <a:pt x="5" y="10"/>
                    <a:pt x="4" y="10"/>
                    <a:pt x="3" y="10"/>
                  </a:cubicBezTo>
                  <a:cubicBezTo>
                    <a:pt x="2" y="10"/>
                    <a:pt x="0" y="8"/>
                    <a:pt x="1" y="6"/>
                  </a:cubicBezTo>
                  <a:cubicBezTo>
                    <a:pt x="1" y="4"/>
                    <a:pt x="3" y="3"/>
                    <a:pt x="5" y="3"/>
                  </a:cubicBezTo>
                  <a:cubicBezTo>
                    <a:pt x="5" y="3"/>
                    <a:pt x="12" y="4"/>
                    <a:pt x="23" y="0"/>
                  </a:cubicBezTo>
                  <a:cubicBezTo>
                    <a:pt x="25" y="0"/>
                    <a:pt x="27" y="1"/>
                    <a:pt x="27" y="3"/>
                  </a:cubicBezTo>
                  <a:cubicBezTo>
                    <a:pt x="28" y="4"/>
                    <a:pt x="27" y="6"/>
                    <a:pt x="25" y="7"/>
                  </a:cubicBezTo>
                  <a:cubicBezTo>
                    <a:pt x="18" y="10"/>
                    <a:pt x="12" y="10"/>
                    <a:pt x="8" y="10"/>
                  </a:cubicBezTo>
                  <a:close/>
                </a:path>
              </a:pathLst>
            </a:custGeom>
            <a:solidFill>
              <a:srgbClr val="3A332D"/>
            </a:solidFill>
            <a:ln w="9525">
              <a:noFill/>
              <a:round/>
              <a:headEnd/>
              <a:tailEnd/>
            </a:ln>
          </p:spPr>
          <p:txBody>
            <a:bodyPr/>
            <a:lstStyle/>
            <a:p>
              <a:endParaRPr lang="zh-TW" altLang="en-US"/>
            </a:p>
          </p:txBody>
        </p:sp>
        <p:sp>
          <p:nvSpPr>
            <p:cNvPr id="26685" name="Freeform 196"/>
            <p:cNvSpPr>
              <a:spLocks/>
            </p:cNvSpPr>
            <p:nvPr/>
          </p:nvSpPr>
          <p:spPr bwMode="auto">
            <a:xfrm>
              <a:off x="5661026" y="1793875"/>
              <a:ext cx="236538" cy="131763"/>
            </a:xfrm>
            <a:custGeom>
              <a:avLst/>
              <a:gdLst>
                <a:gd name="T0" fmla="*/ 0 w 63"/>
                <a:gd name="T1" fmla="*/ 2147483647 h 35"/>
                <a:gd name="T2" fmla="*/ 2147483647 w 63"/>
                <a:gd name="T3" fmla="*/ 0 h 35"/>
                <a:gd name="T4" fmla="*/ 2147483647 w 63"/>
                <a:gd name="T5" fmla="*/ 2147483647 h 35"/>
                <a:gd name="T6" fmla="*/ 2147483647 w 63"/>
                <a:gd name="T7" fmla="*/ 2147483647 h 35"/>
                <a:gd name="T8" fmla="*/ 2147483647 w 63"/>
                <a:gd name="T9" fmla="*/ 2147483647 h 35"/>
                <a:gd name="T10" fmla="*/ 2147483647 w 63"/>
                <a:gd name="T11" fmla="*/ 2147483647 h 35"/>
                <a:gd name="T12" fmla="*/ 0 w 63"/>
                <a:gd name="T13" fmla="*/ 2147483647 h 35"/>
                <a:gd name="T14" fmla="*/ 0 60000 65536"/>
                <a:gd name="T15" fmla="*/ 0 60000 65536"/>
                <a:gd name="T16" fmla="*/ 0 60000 65536"/>
                <a:gd name="T17" fmla="*/ 0 60000 65536"/>
                <a:gd name="T18" fmla="*/ 0 60000 65536"/>
                <a:gd name="T19" fmla="*/ 0 60000 65536"/>
                <a:gd name="T20" fmla="*/ 0 60000 65536"/>
                <a:gd name="T21" fmla="*/ 0 w 63"/>
                <a:gd name="T22" fmla="*/ 0 h 35"/>
                <a:gd name="T23" fmla="*/ 63 w 6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5">
                  <a:moveTo>
                    <a:pt x="0" y="12"/>
                  </a:moveTo>
                  <a:cubicBezTo>
                    <a:pt x="0" y="12"/>
                    <a:pt x="8" y="0"/>
                    <a:pt x="17" y="0"/>
                  </a:cubicBezTo>
                  <a:cubicBezTo>
                    <a:pt x="26" y="1"/>
                    <a:pt x="31" y="10"/>
                    <a:pt x="31" y="10"/>
                  </a:cubicBezTo>
                  <a:cubicBezTo>
                    <a:pt x="31" y="10"/>
                    <a:pt x="40" y="1"/>
                    <a:pt x="49" y="1"/>
                  </a:cubicBezTo>
                  <a:cubicBezTo>
                    <a:pt x="59" y="1"/>
                    <a:pt x="63" y="13"/>
                    <a:pt x="63" y="13"/>
                  </a:cubicBezTo>
                  <a:cubicBezTo>
                    <a:pt x="63" y="13"/>
                    <a:pt x="54" y="35"/>
                    <a:pt x="31" y="35"/>
                  </a:cubicBezTo>
                  <a:cubicBezTo>
                    <a:pt x="7" y="35"/>
                    <a:pt x="0" y="12"/>
                    <a:pt x="0" y="12"/>
                  </a:cubicBezTo>
                  <a:close/>
                </a:path>
              </a:pathLst>
            </a:custGeom>
            <a:solidFill>
              <a:srgbClr val="C65044"/>
            </a:solidFill>
            <a:ln w="9525">
              <a:noFill/>
              <a:round/>
              <a:headEnd/>
              <a:tailEnd/>
            </a:ln>
          </p:spPr>
          <p:txBody>
            <a:bodyPr/>
            <a:lstStyle/>
            <a:p>
              <a:endParaRPr lang="zh-TW" altLang="en-US"/>
            </a:p>
          </p:txBody>
        </p:sp>
        <p:sp>
          <p:nvSpPr>
            <p:cNvPr id="26686" name="Freeform 197"/>
            <p:cNvSpPr>
              <a:spLocks/>
            </p:cNvSpPr>
            <p:nvPr/>
          </p:nvSpPr>
          <p:spPr bwMode="auto">
            <a:xfrm>
              <a:off x="5721351" y="1614488"/>
              <a:ext cx="115888" cy="52388"/>
            </a:xfrm>
            <a:custGeom>
              <a:avLst/>
              <a:gdLst>
                <a:gd name="T0" fmla="*/ 0 w 31"/>
                <a:gd name="T1" fmla="*/ 2147483647 h 14"/>
                <a:gd name="T2" fmla="*/ 2147483647 w 31"/>
                <a:gd name="T3" fmla="*/ 0 h 14"/>
                <a:gd name="T4" fmla="*/ 2147483647 w 31"/>
                <a:gd name="T5" fmla="*/ 2147483647 h 14"/>
                <a:gd name="T6" fmla="*/ 2147483647 w 31"/>
                <a:gd name="T7" fmla="*/ 2147483647 h 14"/>
                <a:gd name="T8" fmla="*/ 0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0" y="14"/>
                  </a:moveTo>
                  <a:cubicBezTo>
                    <a:pt x="0" y="14"/>
                    <a:pt x="1" y="0"/>
                    <a:pt x="15" y="0"/>
                  </a:cubicBezTo>
                  <a:cubicBezTo>
                    <a:pt x="29" y="0"/>
                    <a:pt x="31" y="14"/>
                    <a:pt x="31" y="14"/>
                  </a:cubicBezTo>
                  <a:cubicBezTo>
                    <a:pt x="31" y="14"/>
                    <a:pt x="24" y="5"/>
                    <a:pt x="15" y="5"/>
                  </a:cubicBezTo>
                  <a:cubicBezTo>
                    <a:pt x="6" y="5"/>
                    <a:pt x="0" y="14"/>
                    <a:pt x="0" y="14"/>
                  </a:cubicBezTo>
                  <a:close/>
                </a:path>
              </a:pathLst>
            </a:custGeom>
            <a:solidFill>
              <a:srgbClr val="EFC4A0"/>
            </a:solidFill>
            <a:ln w="9525">
              <a:noFill/>
              <a:round/>
              <a:headEnd/>
              <a:tailEnd/>
            </a:ln>
          </p:spPr>
          <p:txBody>
            <a:bodyPr/>
            <a:lstStyle/>
            <a:p>
              <a:endParaRPr lang="zh-TW" altLang="en-US"/>
            </a:p>
          </p:txBody>
        </p:sp>
      </p:grpSp>
      <p:grpSp>
        <p:nvGrpSpPr>
          <p:cNvPr id="26630" name="组合 552"/>
          <p:cNvGrpSpPr>
            <a:grpSpLocks noChangeAspect="1"/>
          </p:cNvGrpSpPr>
          <p:nvPr/>
        </p:nvGrpSpPr>
        <p:grpSpPr bwMode="auto">
          <a:xfrm>
            <a:off x="6626225" y="2824163"/>
            <a:ext cx="898525" cy="1908175"/>
            <a:chOff x="411163" y="515938"/>
            <a:chExt cx="1131888" cy="2406651"/>
          </a:xfrm>
        </p:grpSpPr>
        <p:sp>
          <p:nvSpPr>
            <p:cNvPr id="26631" name="Freeform 209"/>
            <p:cNvSpPr>
              <a:spLocks/>
            </p:cNvSpPr>
            <p:nvPr/>
          </p:nvSpPr>
          <p:spPr bwMode="auto">
            <a:xfrm>
              <a:off x="1214438" y="2092326"/>
              <a:ext cx="152400" cy="288925"/>
            </a:xfrm>
            <a:custGeom>
              <a:avLst/>
              <a:gdLst>
                <a:gd name="T0" fmla="*/ 2147483647 w 66"/>
                <a:gd name="T1" fmla="*/ 0 h 125"/>
                <a:gd name="T2" fmla="*/ 2147483647 w 66"/>
                <a:gd name="T3" fmla="*/ 2147483647 h 125"/>
                <a:gd name="T4" fmla="*/ 2147483647 w 66"/>
                <a:gd name="T5" fmla="*/ 2147483647 h 125"/>
                <a:gd name="T6" fmla="*/ 2147483647 w 66"/>
                <a:gd name="T7" fmla="*/ 2147483647 h 125"/>
                <a:gd name="T8" fmla="*/ 2147483647 w 66"/>
                <a:gd name="T9" fmla="*/ 2147483647 h 125"/>
                <a:gd name="T10" fmla="*/ 2147483647 w 66"/>
                <a:gd name="T11" fmla="*/ 0 h 125"/>
                <a:gd name="T12" fmla="*/ 0 60000 65536"/>
                <a:gd name="T13" fmla="*/ 0 60000 65536"/>
                <a:gd name="T14" fmla="*/ 0 60000 65536"/>
                <a:gd name="T15" fmla="*/ 0 60000 65536"/>
                <a:gd name="T16" fmla="*/ 0 60000 65536"/>
                <a:gd name="T17" fmla="*/ 0 60000 65536"/>
                <a:gd name="T18" fmla="*/ 0 w 66"/>
                <a:gd name="T19" fmla="*/ 0 h 125"/>
                <a:gd name="T20" fmla="*/ 66 w 6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6" h="125">
                  <a:moveTo>
                    <a:pt x="48" y="0"/>
                  </a:moveTo>
                  <a:cubicBezTo>
                    <a:pt x="48" y="0"/>
                    <a:pt x="66" y="69"/>
                    <a:pt x="40" y="100"/>
                  </a:cubicBezTo>
                  <a:cubicBezTo>
                    <a:pt x="19" y="125"/>
                    <a:pt x="11" y="124"/>
                    <a:pt x="5" y="121"/>
                  </a:cubicBezTo>
                  <a:cubicBezTo>
                    <a:pt x="0" y="117"/>
                    <a:pt x="10" y="98"/>
                    <a:pt x="13" y="90"/>
                  </a:cubicBezTo>
                  <a:cubicBezTo>
                    <a:pt x="17" y="81"/>
                    <a:pt x="17" y="42"/>
                    <a:pt x="13" y="26"/>
                  </a:cubicBezTo>
                  <a:lnTo>
                    <a:pt x="48" y="0"/>
                  </a:lnTo>
                  <a:close/>
                </a:path>
              </a:pathLst>
            </a:custGeom>
            <a:solidFill>
              <a:srgbClr val="F9DAB4"/>
            </a:solidFill>
            <a:ln w="9525">
              <a:noFill/>
              <a:round/>
              <a:headEnd/>
              <a:tailEnd/>
            </a:ln>
          </p:spPr>
          <p:txBody>
            <a:bodyPr/>
            <a:lstStyle/>
            <a:p>
              <a:endParaRPr lang="zh-TW" altLang="en-US"/>
            </a:p>
          </p:txBody>
        </p:sp>
        <p:sp>
          <p:nvSpPr>
            <p:cNvPr id="26632" name="Freeform 210"/>
            <p:cNvSpPr>
              <a:spLocks/>
            </p:cNvSpPr>
            <p:nvPr/>
          </p:nvSpPr>
          <p:spPr bwMode="auto">
            <a:xfrm>
              <a:off x="1220788" y="2138363"/>
              <a:ext cx="76200" cy="155575"/>
            </a:xfrm>
            <a:custGeom>
              <a:avLst/>
              <a:gdLst>
                <a:gd name="T0" fmla="*/ 2147483647 w 33"/>
                <a:gd name="T1" fmla="*/ 0 h 67"/>
                <a:gd name="T2" fmla="*/ 2147483647 w 33"/>
                <a:gd name="T3" fmla="*/ 2147483647 h 67"/>
                <a:gd name="T4" fmla="*/ 2147483647 w 33"/>
                <a:gd name="T5" fmla="*/ 2147483647 h 67"/>
                <a:gd name="T6" fmla="*/ 2147483647 w 33"/>
                <a:gd name="T7" fmla="*/ 0 h 67"/>
                <a:gd name="T8" fmla="*/ 0 60000 65536"/>
                <a:gd name="T9" fmla="*/ 0 60000 65536"/>
                <a:gd name="T10" fmla="*/ 0 60000 65536"/>
                <a:gd name="T11" fmla="*/ 0 60000 65536"/>
                <a:gd name="T12" fmla="*/ 0 w 33"/>
                <a:gd name="T13" fmla="*/ 0 h 67"/>
                <a:gd name="T14" fmla="*/ 33 w 33"/>
                <a:gd name="T15" fmla="*/ 67 h 67"/>
              </a:gdLst>
              <a:ahLst/>
              <a:cxnLst>
                <a:cxn ang="T8">
                  <a:pos x="T0" y="T1"/>
                </a:cxn>
                <a:cxn ang="T9">
                  <a:pos x="T2" y="T3"/>
                </a:cxn>
                <a:cxn ang="T10">
                  <a:pos x="T4" y="T5"/>
                </a:cxn>
                <a:cxn ang="T11">
                  <a:pos x="T6" y="T7"/>
                </a:cxn>
              </a:cxnLst>
              <a:rect l="T12" t="T13" r="T14" b="T15"/>
              <a:pathLst>
                <a:path w="33" h="67">
                  <a:moveTo>
                    <a:pt x="24" y="0"/>
                  </a:moveTo>
                  <a:cubicBezTo>
                    <a:pt x="24" y="0"/>
                    <a:pt x="33" y="57"/>
                    <a:pt x="24" y="62"/>
                  </a:cubicBezTo>
                  <a:cubicBezTo>
                    <a:pt x="14" y="67"/>
                    <a:pt x="0" y="43"/>
                    <a:pt x="5" y="4"/>
                  </a:cubicBezTo>
                  <a:lnTo>
                    <a:pt x="24" y="0"/>
                  </a:lnTo>
                  <a:close/>
                </a:path>
              </a:pathLst>
            </a:custGeom>
            <a:solidFill>
              <a:srgbClr val="F9DAB4"/>
            </a:solidFill>
            <a:ln w="9525">
              <a:noFill/>
              <a:round/>
              <a:headEnd/>
              <a:tailEnd/>
            </a:ln>
          </p:spPr>
          <p:txBody>
            <a:bodyPr/>
            <a:lstStyle/>
            <a:p>
              <a:endParaRPr lang="zh-TW" altLang="en-US"/>
            </a:p>
          </p:txBody>
        </p:sp>
        <p:sp>
          <p:nvSpPr>
            <p:cNvPr id="26633" name="Rectangle 211"/>
            <p:cNvSpPr>
              <a:spLocks noChangeArrowheads="1"/>
            </p:cNvSpPr>
            <p:nvPr/>
          </p:nvSpPr>
          <p:spPr bwMode="auto">
            <a:xfrm>
              <a:off x="825501" y="1547813"/>
              <a:ext cx="323850" cy="630238"/>
            </a:xfrm>
            <a:prstGeom prst="rect">
              <a:avLst/>
            </a:prstGeom>
            <a:solidFill>
              <a:srgbClr val="F4EFED"/>
            </a:solidFill>
            <a:ln w="9525">
              <a:noFill/>
              <a:miter lim="800000"/>
              <a:headEnd/>
              <a:tailEnd/>
            </a:ln>
          </p:spPr>
          <p:txBody>
            <a:bodyPr/>
            <a:lstStyle/>
            <a:p>
              <a:endParaRPr lang="zh-CN" altLang="en-US"/>
            </a:p>
          </p:txBody>
        </p:sp>
        <p:sp>
          <p:nvSpPr>
            <p:cNvPr id="26634" name="Freeform 212"/>
            <p:cNvSpPr>
              <a:spLocks/>
            </p:cNvSpPr>
            <p:nvPr/>
          </p:nvSpPr>
          <p:spPr bwMode="auto">
            <a:xfrm>
              <a:off x="727076" y="2127251"/>
              <a:ext cx="534988" cy="749300"/>
            </a:xfrm>
            <a:custGeom>
              <a:avLst/>
              <a:gdLst>
                <a:gd name="T0" fmla="*/ 2147483647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0 w 232"/>
                <a:gd name="T15" fmla="*/ 2147483647 h 324"/>
                <a:gd name="T16" fmla="*/ 2147483647 w 232"/>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324"/>
                <a:gd name="T29" fmla="*/ 232 w 232"/>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324">
                  <a:moveTo>
                    <a:pt x="11" y="12"/>
                  </a:moveTo>
                  <a:cubicBezTo>
                    <a:pt x="11" y="12"/>
                    <a:pt x="166" y="0"/>
                    <a:pt x="218" y="12"/>
                  </a:cubicBezTo>
                  <a:cubicBezTo>
                    <a:pt x="218" y="12"/>
                    <a:pt x="209" y="275"/>
                    <a:pt x="232" y="308"/>
                  </a:cubicBezTo>
                  <a:cubicBezTo>
                    <a:pt x="153" y="320"/>
                    <a:pt x="153" y="320"/>
                    <a:pt x="153" y="320"/>
                  </a:cubicBezTo>
                  <a:cubicBezTo>
                    <a:pt x="153" y="320"/>
                    <a:pt x="142" y="324"/>
                    <a:pt x="136" y="252"/>
                  </a:cubicBezTo>
                  <a:cubicBezTo>
                    <a:pt x="121" y="104"/>
                    <a:pt x="121" y="104"/>
                    <a:pt x="121" y="104"/>
                  </a:cubicBezTo>
                  <a:cubicBezTo>
                    <a:pt x="121" y="104"/>
                    <a:pt x="98" y="238"/>
                    <a:pt x="96" y="312"/>
                  </a:cubicBezTo>
                  <a:cubicBezTo>
                    <a:pt x="0" y="310"/>
                    <a:pt x="0" y="310"/>
                    <a:pt x="0" y="310"/>
                  </a:cubicBezTo>
                  <a:cubicBezTo>
                    <a:pt x="0" y="310"/>
                    <a:pt x="8" y="45"/>
                    <a:pt x="11" y="12"/>
                  </a:cubicBezTo>
                  <a:close/>
                </a:path>
              </a:pathLst>
            </a:custGeom>
            <a:solidFill>
              <a:srgbClr val="563A28"/>
            </a:solidFill>
            <a:ln w="9525">
              <a:noFill/>
              <a:round/>
              <a:headEnd/>
              <a:tailEnd/>
            </a:ln>
          </p:spPr>
          <p:txBody>
            <a:bodyPr/>
            <a:lstStyle/>
            <a:p>
              <a:endParaRPr lang="zh-TW" altLang="en-US"/>
            </a:p>
          </p:txBody>
        </p:sp>
        <p:sp>
          <p:nvSpPr>
            <p:cNvPr id="26635" name="Freeform 213"/>
            <p:cNvSpPr>
              <a:spLocks/>
            </p:cNvSpPr>
            <p:nvPr/>
          </p:nvSpPr>
          <p:spPr bwMode="auto">
            <a:xfrm>
              <a:off x="1058863" y="2736851"/>
              <a:ext cx="284163" cy="161925"/>
            </a:xfrm>
            <a:custGeom>
              <a:avLst/>
              <a:gdLst>
                <a:gd name="T0" fmla="*/ 2147483647 w 123"/>
                <a:gd name="T1" fmla="*/ 2147483647 h 70"/>
                <a:gd name="T2" fmla="*/ 2147483647 w 123"/>
                <a:gd name="T3" fmla="*/ 2147483647 h 70"/>
                <a:gd name="T4" fmla="*/ 2147483647 w 123"/>
                <a:gd name="T5" fmla="*/ 2147483647 h 70"/>
                <a:gd name="T6" fmla="*/ 2147483647 w 123"/>
                <a:gd name="T7" fmla="*/ 2147483647 h 70"/>
                <a:gd name="T8" fmla="*/ 2147483647 w 123"/>
                <a:gd name="T9" fmla="*/ 2147483647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7" y="49"/>
                  </a:moveTo>
                  <a:cubicBezTo>
                    <a:pt x="7" y="49"/>
                    <a:pt x="17" y="0"/>
                    <a:pt x="82" y="15"/>
                  </a:cubicBezTo>
                  <a:cubicBezTo>
                    <a:pt x="82" y="15"/>
                    <a:pt x="90" y="17"/>
                    <a:pt x="98" y="25"/>
                  </a:cubicBezTo>
                  <a:cubicBezTo>
                    <a:pt x="112" y="39"/>
                    <a:pt x="123" y="64"/>
                    <a:pt x="78" y="65"/>
                  </a:cubicBezTo>
                  <a:cubicBezTo>
                    <a:pt x="78" y="65"/>
                    <a:pt x="0" y="70"/>
                    <a:pt x="7" y="49"/>
                  </a:cubicBezTo>
                  <a:close/>
                </a:path>
              </a:pathLst>
            </a:custGeom>
            <a:solidFill>
              <a:srgbClr val="2D2926"/>
            </a:solidFill>
            <a:ln w="9525">
              <a:noFill/>
              <a:round/>
              <a:headEnd/>
              <a:tailEnd/>
            </a:ln>
          </p:spPr>
          <p:txBody>
            <a:bodyPr/>
            <a:lstStyle/>
            <a:p>
              <a:endParaRPr lang="zh-TW" altLang="en-US"/>
            </a:p>
          </p:txBody>
        </p:sp>
        <p:sp>
          <p:nvSpPr>
            <p:cNvPr id="26636" name="Freeform 214"/>
            <p:cNvSpPr>
              <a:spLocks/>
            </p:cNvSpPr>
            <p:nvPr/>
          </p:nvSpPr>
          <p:spPr bwMode="auto">
            <a:xfrm>
              <a:off x="715963" y="2784476"/>
              <a:ext cx="246063" cy="138113"/>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6"/>
                  </a:moveTo>
                  <a:cubicBezTo>
                    <a:pt x="107" y="60"/>
                    <a:pt x="83" y="59"/>
                    <a:pt x="54" y="59"/>
                  </a:cubicBezTo>
                  <a:cubicBezTo>
                    <a:pt x="24" y="59"/>
                    <a:pt x="0" y="60"/>
                    <a:pt x="0" y="46"/>
                  </a:cubicBezTo>
                  <a:cubicBezTo>
                    <a:pt x="0" y="20"/>
                    <a:pt x="24" y="0"/>
                    <a:pt x="54" y="0"/>
                  </a:cubicBezTo>
                  <a:cubicBezTo>
                    <a:pt x="83" y="0"/>
                    <a:pt x="107" y="20"/>
                    <a:pt x="107" y="46"/>
                  </a:cubicBezTo>
                  <a:close/>
                </a:path>
              </a:pathLst>
            </a:custGeom>
            <a:solidFill>
              <a:srgbClr val="2D2926"/>
            </a:solidFill>
            <a:ln w="9525">
              <a:noFill/>
              <a:round/>
              <a:headEnd/>
              <a:tailEnd/>
            </a:ln>
          </p:spPr>
          <p:txBody>
            <a:bodyPr/>
            <a:lstStyle/>
            <a:p>
              <a:endParaRPr lang="zh-TW" altLang="en-US"/>
            </a:p>
          </p:txBody>
        </p:sp>
        <p:sp>
          <p:nvSpPr>
            <p:cNvPr id="26637" name="Freeform 215"/>
            <p:cNvSpPr>
              <a:spLocks/>
            </p:cNvSpPr>
            <p:nvPr/>
          </p:nvSpPr>
          <p:spPr bwMode="auto">
            <a:xfrm>
              <a:off x="874713" y="1619251"/>
              <a:ext cx="219075" cy="511175"/>
            </a:xfrm>
            <a:custGeom>
              <a:avLst/>
              <a:gdLst>
                <a:gd name="T0" fmla="*/ 2147483647 w 138"/>
                <a:gd name="T1" fmla="*/ 0 h 322"/>
                <a:gd name="T2" fmla="*/ 0 w 138"/>
                <a:gd name="T3" fmla="*/ 2147483647 h 322"/>
                <a:gd name="T4" fmla="*/ 2147483647 w 138"/>
                <a:gd name="T5" fmla="*/ 2147483647 h 322"/>
                <a:gd name="T6" fmla="*/ 2147483647 w 138"/>
                <a:gd name="T7" fmla="*/ 2147483647 h 322"/>
                <a:gd name="T8" fmla="*/ 2147483647 w 138"/>
                <a:gd name="T9" fmla="*/ 0 h 322"/>
                <a:gd name="T10" fmla="*/ 2147483647 w 138"/>
                <a:gd name="T11" fmla="*/ 0 h 322"/>
                <a:gd name="T12" fmla="*/ 0 60000 65536"/>
                <a:gd name="T13" fmla="*/ 0 60000 65536"/>
                <a:gd name="T14" fmla="*/ 0 60000 65536"/>
                <a:gd name="T15" fmla="*/ 0 60000 65536"/>
                <a:gd name="T16" fmla="*/ 0 60000 65536"/>
                <a:gd name="T17" fmla="*/ 0 60000 65536"/>
                <a:gd name="T18" fmla="*/ 0 w 138"/>
                <a:gd name="T19" fmla="*/ 0 h 322"/>
                <a:gd name="T20" fmla="*/ 138 w 138"/>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138" h="322">
                  <a:moveTo>
                    <a:pt x="55" y="0"/>
                  </a:moveTo>
                  <a:lnTo>
                    <a:pt x="0" y="230"/>
                  </a:lnTo>
                  <a:lnTo>
                    <a:pt x="64" y="322"/>
                  </a:lnTo>
                  <a:lnTo>
                    <a:pt x="138" y="237"/>
                  </a:lnTo>
                  <a:lnTo>
                    <a:pt x="81" y="0"/>
                  </a:lnTo>
                  <a:lnTo>
                    <a:pt x="55" y="0"/>
                  </a:lnTo>
                  <a:close/>
                </a:path>
              </a:pathLst>
            </a:custGeom>
            <a:solidFill>
              <a:srgbClr val="423429"/>
            </a:solidFill>
            <a:ln w="9525">
              <a:noFill/>
              <a:round/>
              <a:headEnd/>
              <a:tailEnd/>
            </a:ln>
          </p:spPr>
          <p:txBody>
            <a:bodyPr/>
            <a:lstStyle/>
            <a:p>
              <a:endParaRPr lang="zh-TW" altLang="en-US"/>
            </a:p>
          </p:txBody>
        </p:sp>
        <p:sp>
          <p:nvSpPr>
            <p:cNvPr id="26638" name="Freeform 216"/>
            <p:cNvSpPr>
              <a:spLocks/>
            </p:cNvSpPr>
            <p:nvPr/>
          </p:nvSpPr>
          <p:spPr bwMode="auto">
            <a:xfrm>
              <a:off x="941388" y="1570038"/>
              <a:ext cx="82550" cy="66675"/>
            </a:xfrm>
            <a:custGeom>
              <a:avLst/>
              <a:gdLst>
                <a:gd name="T0" fmla="*/ 2147483647 w 36"/>
                <a:gd name="T1" fmla="*/ 2147483647 h 29"/>
                <a:gd name="T2" fmla="*/ 2147483647 w 36"/>
                <a:gd name="T3" fmla="*/ 2147483647 h 29"/>
                <a:gd name="T4" fmla="*/ 0 w 36"/>
                <a:gd name="T5" fmla="*/ 2147483647 h 29"/>
                <a:gd name="T6" fmla="*/ 0 w 36"/>
                <a:gd name="T7" fmla="*/ 2147483647 h 29"/>
                <a:gd name="T8" fmla="*/ 2147483647 w 36"/>
                <a:gd name="T9" fmla="*/ 0 h 29"/>
                <a:gd name="T10" fmla="*/ 2147483647 w 36"/>
                <a:gd name="T11" fmla="*/ 0 h 29"/>
                <a:gd name="T12" fmla="*/ 2147483647 w 36"/>
                <a:gd name="T13" fmla="*/ 2147483647 h 29"/>
                <a:gd name="T14" fmla="*/ 2147483647 w 36"/>
                <a:gd name="T15" fmla="*/ 2147483647 h 29"/>
                <a:gd name="T16" fmla="*/ 2147483647 w 3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9"/>
                <a:gd name="T29" fmla="*/ 36 w 3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9">
                  <a:moveTo>
                    <a:pt x="26" y="29"/>
                  </a:moveTo>
                  <a:cubicBezTo>
                    <a:pt x="10" y="29"/>
                    <a:pt x="10" y="29"/>
                    <a:pt x="10" y="29"/>
                  </a:cubicBezTo>
                  <a:cubicBezTo>
                    <a:pt x="5" y="29"/>
                    <a:pt x="0" y="25"/>
                    <a:pt x="0" y="19"/>
                  </a:cubicBezTo>
                  <a:cubicBezTo>
                    <a:pt x="0" y="10"/>
                    <a:pt x="0" y="10"/>
                    <a:pt x="0" y="10"/>
                  </a:cubicBezTo>
                  <a:cubicBezTo>
                    <a:pt x="0" y="5"/>
                    <a:pt x="5" y="0"/>
                    <a:pt x="10" y="0"/>
                  </a:cubicBezTo>
                  <a:cubicBezTo>
                    <a:pt x="26" y="0"/>
                    <a:pt x="26" y="0"/>
                    <a:pt x="26" y="0"/>
                  </a:cubicBezTo>
                  <a:cubicBezTo>
                    <a:pt x="32" y="0"/>
                    <a:pt x="36" y="5"/>
                    <a:pt x="36" y="10"/>
                  </a:cubicBezTo>
                  <a:cubicBezTo>
                    <a:pt x="36" y="19"/>
                    <a:pt x="36" y="19"/>
                    <a:pt x="36" y="19"/>
                  </a:cubicBezTo>
                  <a:cubicBezTo>
                    <a:pt x="36" y="25"/>
                    <a:pt x="32" y="29"/>
                    <a:pt x="26" y="29"/>
                  </a:cubicBezTo>
                  <a:close/>
                </a:path>
              </a:pathLst>
            </a:custGeom>
            <a:solidFill>
              <a:srgbClr val="382B23"/>
            </a:solidFill>
            <a:ln w="9525">
              <a:noFill/>
              <a:round/>
              <a:headEnd/>
              <a:tailEnd/>
            </a:ln>
          </p:spPr>
          <p:txBody>
            <a:bodyPr/>
            <a:lstStyle/>
            <a:p>
              <a:endParaRPr lang="zh-TW" altLang="en-US"/>
            </a:p>
          </p:txBody>
        </p:sp>
        <p:sp>
          <p:nvSpPr>
            <p:cNvPr id="26639" name="Freeform 217"/>
            <p:cNvSpPr>
              <a:spLocks/>
            </p:cNvSpPr>
            <p:nvPr/>
          </p:nvSpPr>
          <p:spPr bwMode="auto">
            <a:xfrm>
              <a:off x="858838" y="1543051"/>
              <a:ext cx="249238" cy="142875"/>
            </a:xfrm>
            <a:custGeom>
              <a:avLst/>
              <a:gdLst>
                <a:gd name="T0" fmla="*/ 0 w 157"/>
                <a:gd name="T1" fmla="*/ 2147483647 h 90"/>
                <a:gd name="T2" fmla="*/ 2147483647 w 157"/>
                <a:gd name="T3" fmla="*/ 2147483647 h 90"/>
                <a:gd name="T4" fmla="*/ 2147483647 w 157"/>
                <a:gd name="T5" fmla="*/ 2147483647 h 90"/>
                <a:gd name="T6" fmla="*/ 2147483647 w 157"/>
                <a:gd name="T7" fmla="*/ 2147483647 h 90"/>
                <a:gd name="T8" fmla="*/ 2147483647 w 157"/>
                <a:gd name="T9" fmla="*/ 0 h 90"/>
                <a:gd name="T10" fmla="*/ 0 w 157"/>
                <a:gd name="T11" fmla="*/ 2147483647 h 90"/>
                <a:gd name="T12" fmla="*/ 0 60000 65536"/>
                <a:gd name="T13" fmla="*/ 0 60000 65536"/>
                <a:gd name="T14" fmla="*/ 0 60000 65536"/>
                <a:gd name="T15" fmla="*/ 0 60000 65536"/>
                <a:gd name="T16" fmla="*/ 0 60000 65536"/>
                <a:gd name="T17" fmla="*/ 0 60000 65536"/>
                <a:gd name="T18" fmla="*/ 0 w 157"/>
                <a:gd name="T19" fmla="*/ 0 h 90"/>
                <a:gd name="T20" fmla="*/ 157 w 15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7" h="90">
                  <a:moveTo>
                    <a:pt x="0" y="4"/>
                  </a:moveTo>
                  <a:lnTo>
                    <a:pt x="10" y="90"/>
                  </a:lnTo>
                  <a:lnTo>
                    <a:pt x="78" y="10"/>
                  </a:lnTo>
                  <a:lnTo>
                    <a:pt x="149" y="87"/>
                  </a:lnTo>
                  <a:lnTo>
                    <a:pt x="157" y="0"/>
                  </a:lnTo>
                  <a:lnTo>
                    <a:pt x="0" y="4"/>
                  </a:lnTo>
                  <a:close/>
                </a:path>
              </a:pathLst>
            </a:custGeom>
            <a:solidFill>
              <a:srgbClr val="E2DCD9"/>
            </a:solidFill>
            <a:ln w="9525">
              <a:noFill/>
              <a:round/>
              <a:headEnd/>
              <a:tailEnd/>
            </a:ln>
          </p:spPr>
          <p:txBody>
            <a:bodyPr/>
            <a:lstStyle/>
            <a:p>
              <a:endParaRPr lang="zh-TW" altLang="en-US"/>
            </a:p>
          </p:txBody>
        </p:sp>
        <p:sp>
          <p:nvSpPr>
            <p:cNvPr id="26640" name="Freeform 218"/>
            <p:cNvSpPr>
              <a:spLocks/>
            </p:cNvSpPr>
            <p:nvPr/>
          </p:nvSpPr>
          <p:spPr bwMode="auto">
            <a:xfrm>
              <a:off x="1204913" y="1595438"/>
              <a:ext cx="165100" cy="568325"/>
            </a:xfrm>
            <a:custGeom>
              <a:avLst/>
              <a:gdLst>
                <a:gd name="T0" fmla="*/ 2147483647 w 72"/>
                <a:gd name="T1" fmla="*/ 0 h 246"/>
                <a:gd name="T2" fmla="*/ 2147483647 w 72"/>
                <a:gd name="T3" fmla="*/ 2147483647 h 246"/>
                <a:gd name="T4" fmla="*/ 0 w 72"/>
                <a:gd name="T5" fmla="*/ 2147483647 h 246"/>
                <a:gd name="T6" fmla="*/ 0 w 72"/>
                <a:gd name="T7" fmla="*/ 0 h 246"/>
                <a:gd name="T8" fmla="*/ 2147483647 w 72"/>
                <a:gd name="T9" fmla="*/ 0 h 246"/>
                <a:gd name="T10" fmla="*/ 0 60000 65536"/>
                <a:gd name="T11" fmla="*/ 0 60000 65536"/>
                <a:gd name="T12" fmla="*/ 0 60000 65536"/>
                <a:gd name="T13" fmla="*/ 0 60000 65536"/>
                <a:gd name="T14" fmla="*/ 0 60000 65536"/>
                <a:gd name="T15" fmla="*/ 0 w 72"/>
                <a:gd name="T16" fmla="*/ 0 h 246"/>
                <a:gd name="T17" fmla="*/ 72 w 72"/>
                <a:gd name="T18" fmla="*/ 246 h 246"/>
              </a:gdLst>
              <a:ahLst/>
              <a:cxnLst>
                <a:cxn ang="T10">
                  <a:pos x="T0" y="T1"/>
                </a:cxn>
                <a:cxn ang="T11">
                  <a:pos x="T2" y="T3"/>
                </a:cxn>
                <a:cxn ang="T12">
                  <a:pos x="T4" y="T5"/>
                </a:cxn>
                <a:cxn ang="T13">
                  <a:pos x="T6" y="T7"/>
                </a:cxn>
                <a:cxn ang="T14">
                  <a:pos x="T8" y="T9"/>
                </a:cxn>
              </a:cxnLst>
              <a:rect l="T15" t="T16" r="T17" b="T18"/>
              <a:pathLst>
                <a:path w="72" h="246">
                  <a:moveTo>
                    <a:pt x="9" y="0"/>
                  </a:moveTo>
                  <a:cubicBezTo>
                    <a:pt x="9" y="0"/>
                    <a:pt x="60" y="146"/>
                    <a:pt x="72" y="223"/>
                  </a:cubicBezTo>
                  <a:cubicBezTo>
                    <a:pt x="72" y="223"/>
                    <a:pt x="30" y="246"/>
                    <a:pt x="0" y="244"/>
                  </a:cubicBezTo>
                  <a:cubicBezTo>
                    <a:pt x="0" y="0"/>
                    <a:pt x="0" y="0"/>
                    <a:pt x="0" y="0"/>
                  </a:cubicBezTo>
                  <a:lnTo>
                    <a:pt x="9" y="0"/>
                  </a:lnTo>
                  <a:close/>
                </a:path>
              </a:pathLst>
            </a:custGeom>
            <a:solidFill>
              <a:srgbClr val="563A28"/>
            </a:solidFill>
            <a:ln w="9525">
              <a:noFill/>
              <a:round/>
              <a:headEnd/>
              <a:tailEnd/>
            </a:ln>
          </p:spPr>
          <p:txBody>
            <a:bodyPr/>
            <a:lstStyle/>
            <a:p>
              <a:endParaRPr lang="zh-TW" altLang="en-US"/>
            </a:p>
          </p:txBody>
        </p:sp>
        <p:sp>
          <p:nvSpPr>
            <p:cNvPr id="26641" name="Freeform 219"/>
            <p:cNvSpPr>
              <a:spLocks/>
            </p:cNvSpPr>
            <p:nvPr/>
          </p:nvSpPr>
          <p:spPr bwMode="auto">
            <a:xfrm>
              <a:off x="609601" y="1595438"/>
              <a:ext cx="165100" cy="563563"/>
            </a:xfrm>
            <a:custGeom>
              <a:avLst/>
              <a:gdLst>
                <a:gd name="T0" fmla="*/ 2147483647 w 72"/>
                <a:gd name="T1" fmla="*/ 0 h 244"/>
                <a:gd name="T2" fmla="*/ 0 w 72"/>
                <a:gd name="T3" fmla="*/ 2147483647 h 244"/>
                <a:gd name="T4" fmla="*/ 2147483647 w 72"/>
                <a:gd name="T5" fmla="*/ 2147483647 h 244"/>
                <a:gd name="T6" fmla="*/ 2147483647 w 72"/>
                <a:gd name="T7" fmla="*/ 0 h 244"/>
                <a:gd name="T8" fmla="*/ 2147483647 w 72"/>
                <a:gd name="T9" fmla="*/ 0 h 244"/>
                <a:gd name="T10" fmla="*/ 0 60000 65536"/>
                <a:gd name="T11" fmla="*/ 0 60000 65536"/>
                <a:gd name="T12" fmla="*/ 0 60000 65536"/>
                <a:gd name="T13" fmla="*/ 0 60000 65536"/>
                <a:gd name="T14" fmla="*/ 0 60000 65536"/>
                <a:gd name="T15" fmla="*/ 0 w 72"/>
                <a:gd name="T16" fmla="*/ 0 h 244"/>
                <a:gd name="T17" fmla="*/ 72 w 72"/>
                <a:gd name="T18" fmla="*/ 244 h 244"/>
              </a:gdLst>
              <a:ahLst/>
              <a:cxnLst>
                <a:cxn ang="T10">
                  <a:pos x="T0" y="T1"/>
                </a:cxn>
                <a:cxn ang="T11">
                  <a:pos x="T2" y="T3"/>
                </a:cxn>
                <a:cxn ang="T12">
                  <a:pos x="T4" y="T5"/>
                </a:cxn>
                <a:cxn ang="T13">
                  <a:pos x="T6" y="T7"/>
                </a:cxn>
                <a:cxn ang="T14">
                  <a:pos x="T8" y="T9"/>
                </a:cxn>
              </a:cxnLst>
              <a:rect l="T15" t="T16" r="T17" b="T18"/>
              <a:pathLst>
                <a:path w="72" h="244">
                  <a:moveTo>
                    <a:pt x="63" y="0"/>
                  </a:moveTo>
                  <a:cubicBezTo>
                    <a:pt x="63" y="0"/>
                    <a:pt x="12" y="58"/>
                    <a:pt x="0" y="135"/>
                  </a:cubicBezTo>
                  <a:cubicBezTo>
                    <a:pt x="0" y="135"/>
                    <a:pt x="15" y="215"/>
                    <a:pt x="72" y="244"/>
                  </a:cubicBezTo>
                  <a:cubicBezTo>
                    <a:pt x="72" y="0"/>
                    <a:pt x="72" y="0"/>
                    <a:pt x="72" y="0"/>
                  </a:cubicBezTo>
                  <a:lnTo>
                    <a:pt x="63" y="0"/>
                  </a:lnTo>
                  <a:close/>
                </a:path>
              </a:pathLst>
            </a:custGeom>
            <a:solidFill>
              <a:srgbClr val="563A28"/>
            </a:solidFill>
            <a:ln w="9525">
              <a:noFill/>
              <a:round/>
              <a:headEnd/>
              <a:tailEnd/>
            </a:ln>
          </p:spPr>
          <p:txBody>
            <a:bodyPr/>
            <a:lstStyle/>
            <a:p>
              <a:endParaRPr lang="zh-TW" altLang="en-US"/>
            </a:p>
          </p:txBody>
        </p:sp>
        <p:sp>
          <p:nvSpPr>
            <p:cNvPr id="26642" name="Freeform 220"/>
            <p:cNvSpPr>
              <a:spLocks/>
            </p:cNvSpPr>
            <p:nvPr/>
          </p:nvSpPr>
          <p:spPr bwMode="auto">
            <a:xfrm>
              <a:off x="738188"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51" y="3"/>
                  </a:moveTo>
                  <a:cubicBezTo>
                    <a:pt x="51" y="3"/>
                    <a:pt x="16" y="0"/>
                    <a:pt x="8" y="19"/>
                  </a:cubicBezTo>
                  <a:cubicBezTo>
                    <a:pt x="0" y="37"/>
                    <a:pt x="5" y="155"/>
                    <a:pt x="3" y="272"/>
                  </a:cubicBezTo>
                  <a:cubicBezTo>
                    <a:pt x="2" y="305"/>
                    <a:pt x="2" y="305"/>
                    <a:pt x="2" y="305"/>
                  </a:cubicBezTo>
                  <a:cubicBezTo>
                    <a:pt x="2" y="305"/>
                    <a:pt x="67" y="325"/>
                    <a:pt x="94" y="300"/>
                  </a:cubicBezTo>
                  <a:cubicBezTo>
                    <a:pt x="121" y="275"/>
                    <a:pt x="108" y="210"/>
                    <a:pt x="109" y="157"/>
                  </a:cubicBezTo>
                  <a:cubicBezTo>
                    <a:pt x="109" y="105"/>
                    <a:pt x="109" y="72"/>
                    <a:pt x="109" y="72"/>
                  </a:cubicBezTo>
                  <a:cubicBezTo>
                    <a:pt x="55" y="6"/>
                    <a:pt x="55" y="6"/>
                    <a:pt x="55" y="6"/>
                  </a:cubicBezTo>
                  <a:lnTo>
                    <a:pt x="51" y="3"/>
                  </a:lnTo>
                  <a:close/>
                </a:path>
              </a:pathLst>
            </a:custGeom>
            <a:solidFill>
              <a:srgbClr val="634631"/>
            </a:solidFill>
            <a:ln w="9525">
              <a:noFill/>
              <a:round/>
              <a:headEnd/>
              <a:tailEnd/>
            </a:ln>
          </p:spPr>
          <p:txBody>
            <a:bodyPr/>
            <a:lstStyle/>
            <a:p>
              <a:endParaRPr lang="zh-TW" altLang="en-US"/>
            </a:p>
          </p:txBody>
        </p:sp>
        <p:sp>
          <p:nvSpPr>
            <p:cNvPr id="26643" name="Freeform 221"/>
            <p:cNvSpPr>
              <a:spLocks/>
            </p:cNvSpPr>
            <p:nvPr/>
          </p:nvSpPr>
          <p:spPr bwMode="auto">
            <a:xfrm>
              <a:off x="814388" y="1539876"/>
              <a:ext cx="176213" cy="166688"/>
            </a:xfrm>
            <a:custGeom>
              <a:avLst/>
              <a:gdLst>
                <a:gd name="T0" fmla="*/ 2147483647 w 76"/>
                <a:gd name="T1" fmla="*/ 2147483647 h 72"/>
                <a:gd name="T2" fmla="*/ 2147483647 w 76"/>
                <a:gd name="T3" fmla="*/ 0 h 72"/>
                <a:gd name="T4" fmla="*/ 2147483647 w 76"/>
                <a:gd name="T5" fmla="*/ 2147483647 h 72"/>
                <a:gd name="T6" fmla="*/ 2147483647 w 76"/>
                <a:gd name="T7" fmla="*/ 2147483647 h 72"/>
                <a:gd name="T8" fmla="*/ 2147483647 w 76"/>
                <a:gd name="T9" fmla="*/ 2147483647 h 72"/>
                <a:gd name="T10" fmla="*/ 0 60000 65536"/>
                <a:gd name="T11" fmla="*/ 0 60000 65536"/>
                <a:gd name="T12" fmla="*/ 0 60000 65536"/>
                <a:gd name="T13" fmla="*/ 0 60000 65536"/>
                <a:gd name="T14" fmla="*/ 0 60000 65536"/>
                <a:gd name="T15" fmla="*/ 0 w 76"/>
                <a:gd name="T16" fmla="*/ 0 h 72"/>
                <a:gd name="T17" fmla="*/ 76 w 76"/>
                <a:gd name="T18" fmla="*/ 72 h 72"/>
              </a:gdLst>
              <a:ahLst/>
              <a:cxnLst>
                <a:cxn ang="T10">
                  <a:pos x="T0" y="T1"/>
                </a:cxn>
                <a:cxn ang="T11">
                  <a:pos x="T2" y="T3"/>
                </a:cxn>
                <a:cxn ang="T12">
                  <a:pos x="T4" y="T5"/>
                </a:cxn>
                <a:cxn ang="T13">
                  <a:pos x="T6" y="T7"/>
                </a:cxn>
                <a:cxn ang="T14">
                  <a:pos x="T8" y="T9"/>
                </a:cxn>
              </a:cxnLst>
              <a:rect l="T15" t="T16" r="T17" b="T18"/>
              <a:pathLst>
                <a:path w="76" h="72">
                  <a:moveTo>
                    <a:pt x="5" y="46"/>
                  </a:moveTo>
                  <a:cubicBezTo>
                    <a:pt x="0" y="36"/>
                    <a:pt x="19" y="0"/>
                    <a:pt x="19" y="0"/>
                  </a:cubicBezTo>
                  <a:cubicBezTo>
                    <a:pt x="25" y="9"/>
                    <a:pt x="25" y="9"/>
                    <a:pt x="25" y="9"/>
                  </a:cubicBezTo>
                  <a:cubicBezTo>
                    <a:pt x="76" y="72"/>
                    <a:pt x="76" y="72"/>
                    <a:pt x="76" y="72"/>
                  </a:cubicBezTo>
                  <a:cubicBezTo>
                    <a:pt x="76" y="72"/>
                    <a:pt x="10" y="56"/>
                    <a:pt x="5" y="46"/>
                  </a:cubicBezTo>
                  <a:close/>
                </a:path>
              </a:pathLst>
            </a:custGeom>
            <a:solidFill>
              <a:srgbClr val="70523E"/>
            </a:solidFill>
            <a:ln w="9525">
              <a:noFill/>
              <a:round/>
              <a:headEnd/>
              <a:tailEnd/>
            </a:ln>
          </p:spPr>
          <p:txBody>
            <a:bodyPr/>
            <a:lstStyle/>
            <a:p>
              <a:endParaRPr lang="zh-TW" altLang="en-US"/>
            </a:p>
          </p:txBody>
        </p:sp>
        <p:sp>
          <p:nvSpPr>
            <p:cNvPr id="26644" name="Freeform 222"/>
            <p:cNvSpPr>
              <a:spLocks/>
            </p:cNvSpPr>
            <p:nvPr/>
          </p:nvSpPr>
          <p:spPr bwMode="auto">
            <a:xfrm>
              <a:off x="976313" y="1706563"/>
              <a:ext cx="14288" cy="457200"/>
            </a:xfrm>
            <a:custGeom>
              <a:avLst/>
              <a:gdLst>
                <a:gd name="T0" fmla="*/ 2147483647 w 6"/>
                <a:gd name="T1" fmla="*/ 0 h 198"/>
                <a:gd name="T2" fmla="*/ 2147483647 w 6"/>
                <a:gd name="T3" fmla="*/ 2147483647 h 198"/>
                <a:gd name="T4" fmla="*/ 2147483647 w 6"/>
                <a:gd name="T5" fmla="*/ 2147483647 h 198"/>
                <a:gd name="T6" fmla="*/ 2147483647 w 6"/>
                <a:gd name="T7" fmla="*/ 0 h 198"/>
                <a:gd name="T8" fmla="*/ 0 60000 65536"/>
                <a:gd name="T9" fmla="*/ 0 60000 65536"/>
                <a:gd name="T10" fmla="*/ 0 60000 65536"/>
                <a:gd name="T11" fmla="*/ 0 60000 65536"/>
                <a:gd name="T12" fmla="*/ 0 w 6"/>
                <a:gd name="T13" fmla="*/ 0 h 198"/>
                <a:gd name="T14" fmla="*/ 6 w 6"/>
                <a:gd name="T15" fmla="*/ 198 h 198"/>
              </a:gdLst>
              <a:ahLst/>
              <a:cxnLst>
                <a:cxn ang="T8">
                  <a:pos x="T0" y="T1"/>
                </a:cxn>
                <a:cxn ang="T9">
                  <a:pos x="T2" y="T3"/>
                </a:cxn>
                <a:cxn ang="T10">
                  <a:pos x="T4" y="T5"/>
                </a:cxn>
                <a:cxn ang="T11">
                  <a:pos x="T6" y="T7"/>
                </a:cxn>
              </a:cxnLst>
              <a:rect l="T12" t="T13" r="T14" b="T15"/>
              <a:pathLst>
                <a:path w="6" h="198">
                  <a:moveTo>
                    <a:pt x="6" y="0"/>
                  </a:moveTo>
                  <a:cubicBezTo>
                    <a:pt x="6" y="198"/>
                    <a:pt x="6" y="198"/>
                    <a:pt x="6" y="198"/>
                  </a:cubicBezTo>
                  <a:cubicBezTo>
                    <a:pt x="6" y="198"/>
                    <a:pt x="0" y="187"/>
                    <a:pt x="1" y="137"/>
                  </a:cubicBezTo>
                  <a:cubicBezTo>
                    <a:pt x="2" y="104"/>
                    <a:pt x="0" y="30"/>
                    <a:pt x="6" y="0"/>
                  </a:cubicBezTo>
                  <a:close/>
                </a:path>
              </a:pathLst>
            </a:custGeom>
            <a:solidFill>
              <a:srgbClr val="563A28"/>
            </a:solidFill>
            <a:ln w="9525">
              <a:noFill/>
              <a:round/>
              <a:headEnd/>
              <a:tailEnd/>
            </a:ln>
          </p:spPr>
          <p:txBody>
            <a:bodyPr/>
            <a:lstStyle/>
            <a:p>
              <a:endParaRPr lang="zh-TW" altLang="en-US"/>
            </a:p>
          </p:txBody>
        </p:sp>
        <p:sp>
          <p:nvSpPr>
            <p:cNvPr id="26645" name="Freeform 223"/>
            <p:cNvSpPr>
              <a:spLocks/>
            </p:cNvSpPr>
            <p:nvPr/>
          </p:nvSpPr>
          <p:spPr bwMode="auto">
            <a:xfrm>
              <a:off x="962026"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70" y="3"/>
                  </a:moveTo>
                  <a:cubicBezTo>
                    <a:pt x="70" y="3"/>
                    <a:pt x="105" y="0"/>
                    <a:pt x="113" y="19"/>
                  </a:cubicBezTo>
                  <a:cubicBezTo>
                    <a:pt x="121" y="37"/>
                    <a:pt x="115" y="155"/>
                    <a:pt x="118" y="272"/>
                  </a:cubicBezTo>
                  <a:cubicBezTo>
                    <a:pt x="119" y="305"/>
                    <a:pt x="119" y="305"/>
                    <a:pt x="119" y="305"/>
                  </a:cubicBezTo>
                  <a:cubicBezTo>
                    <a:pt x="119" y="305"/>
                    <a:pt x="53" y="325"/>
                    <a:pt x="27" y="300"/>
                  </a:cubicBezTo>
                  <a:cubicBezTo>
                    <a:pt x="0" y="275"/>
                    <a:pt x="13" y="210"/>
                    <a:pt x="12" y="157"/>
                  </a:cubicBezTo>
                  <a:cubicBezTo>
                    <a:pt x="12" y="105"/>
                    <a:pt x="11" y="72"/>
                    <a:pt x="11" y="72"/>
                  </a:cubicBezTo>
                  <a:cubicBezTo>
                    <a:pt x="66" y="6"/>
                    <a:pt x="66" y="6"/>
                    <a:pt x="66" y="6"/>
                  </a:cubicBezTo>
                  <a:lnTo>
                    <a:pt x="70" y="3"/>
                  </a:lnTo>
                  <a:close/>
                </a:path>
              </a:pathLst>
            </a:custGeom>
            <a:solidFill>
              <a:srgbClr val="634631"/>
            </a:solidFill>
            <a:ln w="9525">
              <a:noFill/>
              <a:round/>
              <a:headEnd/>
              <a:tailEnd/>
            </a:ln>
          </p:spPr>
          <p:txBody>
            <a:bodyPr/>
            <a:lstStyle/>
            <a:p>
              <a:endParaRPr lang="zh-TW" altLang="en-US"/>
            </a:p>
          </p:txBody>
        </p:sp>
        <p:sp>
          <p:nvSpPr>
            <p:cNvPr id="26646" name="Freeform 224"/>
            <p:cNvSpPr>
              <a:spLocks/>
            </p:cNvSpPr>
            <p:nvPr/>
          </p:nvSpPr>
          <p:spPr bwMode="auto">
            <a:xfrm>
              <a:off x="987426" y="1539876"/>
              <a:ext cx="177800" cy="166688"/>
            </a:xfrm>
            <a:custGeom>
              <a:avLst/>
              <a:gdLst>
                <a:gd name="T0" fmla="*/ 2147483647 w 77"/>
                <a:gd name="T1" fmla="*/ 2147483647 h 72"/>
                <a:gd name="T2" fmla="*/ 2147483647 w 77"/>
                <a:gd name="T3" fmla="*/ 0 h 72"/>
                <a:gd name="T4" fmla="*/ 2147483647 w 77"/>
                <a:gd name="T5" fmla="*/ 2147483647 h 72"/>
                <a:gd name="T6" fmla="*/ 0 w 77"/>
                <a:gd name="T7" fmla="*/ 2147483647 h 72"/>
                <a:gd name="T8" fmla="*/ 2147483647 w 77"/>
                <a:gd name="T9" fmla="*/ 2147483647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2" y="46"/>
                  </a:moveTo>
                  <a:cubicBezTo>
                    <a:pt x="77" y="36"/>
                    <a:pt x="58" y="0"/>
                    <a:pt x="58" y="0"/>
                  </a:cubicBezTo>
                  <a:cubicBezTo>
                    <a:pt x="52" y="9"/>
                    <a:pt x="52" y="9"/>
                    <a:pt x="52" y="9"/>
                  </a:cubicBezTo>
                  <a:cubicBezTo>
                    <a:pt x="0" y="72"/>
                    <a:pt x="0" y="72"/>
                    <a:pt x="0" y="72"/>
                  </a:cubicBezTo>
                  <a:cubicBezTo>
                    <a:pt x="0" y="72"/>
                    <a:pt x="67" y="56"/>
                    <a:pt x="72" y="46"/>
                  </a:cubicBezTo>
                  <a:close/>
                </a:path>
              </a:pathLst>
            </a:custGeom>
            <a:solidFill>
              <a:srgbClr val="70523E"/>
            </a:solidFill>
            <a:ln w="9525">
              <a:noFill/>
              <a:round/>
              <a:headEnd/>
              <a:tailEnd/>
            </a:ln>
          </p:spPr>
          <p:txBody>
            <a:bodyPr/>
            <a:lstStyle/>
            <a:p>
              <a:endParaRPr lang="zh-TW" altLang="en-US"/>
            </a:p>
          </p:txBody>
        </p:sp>
        <p:sp>
          <p:nvSpPr>
            <p:cNvPr id="26647" name="Oval 225"/>
            <p:cNvSpPr>
              <a:spLocks noChangeArrowheads="1"/>
            </p:cNvSpPr>
            <p:nvPr/>
          </p:nvSpPr>
          <p:spPr bwMode="auto">
            <a:xfrm>
              <a:off x="1003301" y="1773238"/>
              <a:ext cx="49213" cy="46038"/>
            </a:xfrm>
            <a:prstGeom prst="ellipse">
              <a:avLst/>
            </a:prstGeom>
            <a:solidFill>
              <a:srgbClr val="563A28"/>
            </a:solidFill>
            <a:ln w="9525">
              <a:noFill/>
              <a:round/>
              <a:headEnd/>
              <a:tailEnd/>
            </a:ln>
          </p:spPr>
          <p:txBody>
            <a:bodyPr/>
            <a:lstStyle/>
            <a:p>
              <a:endParaRPr lang="zh-CN" altLang="en-US"/>
            </a:p>
          </p:txBody>
        </p:sp>
        <p:sp>
          <p:nvSpPr>
            <p:cNvPr id="26648" name="Oval 226"/>
            <p:cNvSpPr>
              <a:spLocks noChangeArrowheads="1"/>
            </p:cNvSpPr>
            <p:nvPr/>
          </p:nvSpPr>
          <p:spPr bwMode="auto">
            <a:xfrm>
              <a:off x="1003301" y="1949451"/>
              <a:ext cx="49213" cy="46038"/>
            </a:xfrm>
            <a:prstGeom prst="ellipse">
              <a:avLst/>
            </a:prstGeom>
            <a:solidFill>
              <a:srgbClr val="563A28"/>
            </a:solidFill>
            <a:ln w="9525">
              <a:noFill/>
              <a:round/>
              <a:headEnd/>
              <a:tailEnd/>
            </a:ln>
          </p:spPr>
          <p:txBody>
            <a:bodyPr/>
            <a:lstStyle/>
            <a:p>
              <a:endParaRPr lang="zh-CN" altLang="en-US"/>
            </a:p>
          </p:txBody>
        </p:sp>
        <p:sp>
          <p:nvSpPr>
            <p:cNvPr id="26649" name="Freeform 227"/>
            <p:cNvSpPr>
              <a:spLocks/>
            </p:cNvSpPr>
            <p:nvPr/>
          </p:nvSpPr>
          <p:spPr bwMode="auto">
            <a:xfrm>
              <a:off x="447676" y="515938"/>
              <a:ext cx="1042988" cy="628650"/>
            </a:xfrm>
            <a:custGeom>
              <a:avLst/>
              <a:gdLst>
                <a:gd name="T0" fmla="*/ 2147483647 w 452"/>
                <a:gd name="T1" fmla="*/ 2147483647 h 272"/>
                <a:gd name="T2" fmla="*/ 2147483647 w 452"/>
                <a:gd name="T3" fmla="*/ 2147483647 h 272"/>
                <a:gd name="T4" fmla="*/ 2147483647 w 452"/>
                <a:gd name="T5" fmla="*/ 0 h 272"/>
                <a:gd name="T6" fmla="*/ 2147483647 w 452"/>
                <a:gd name="T7" fmla="*/ 2147483647 h 272"/>
                <a:gd name="T8" fmla="*/ 2147483647 w 452"/>
                <a:gd name="T9" fmla="*/ 2147483647 h 272"/>
                <a:gd name="T10" fmla="*/ 2147483647 w 452"/>
                <a:gd name="T11" fmla="*/ 2147483647 h 272"/>
                <a:gd name="T12" fmla="*/ 2147483647 w 452"/>
                <a:gd name="T13" fmla="*/ 2147483647 h 272"/>
                <a:gd name="T14" fmla="*/ 2147483647 w 45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272"/>
                <a:gd name="T26" fmla="*/ 452 w 45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272">
                  <a:moveTo>
                    <a:pt x="11" y="236"/>
                  </a:moveTo>
                  <a:cubicBezTo>
                    <a:pt x="11" y="236"/>
                    <a:pt x="0" y="141"/>
                    <a:pt x="25" y="93"/>
                  </a:cubicBezTo>
                  <a:cubicBezTo>
                    <a:pt x="50" y="46"/>
                    <a:pt x="110" y="0"/>
                    <a:pt x="229" y="0"/>
                  </a:cubicBezTo>
                  <a:cubicBezTo>
                    <a:pt x="348" y="0"/>
                    <a:pt x="407" y="50"/>
                    <a:pt x="430" y="93"/>
                  </a:cubicBezTo>
                  <a:cubicBezTo>
                    <a:pt x="452" y="136"/>
                    <a:pt x="443" y="233"/>
                    <a:pt x="443" y="233"/>
                  </a:cubicBezTo>
                  <a:cubicBezTo>
                    <a:pt x="421" y="272"/>
                    <a:pt x="421" y="272"/>
                    <a:pt x="421" y="272"/>
                  </a:cubicBezTo>
                  <a:cubicBezTo>
                    <a:pt x="23" y="272"/>
                    <a:pt x="23" y="272"/>
                    <a:pt x="23" y="272"/>
                  </a:cubicBezTo>
                  <a:lnTo>
                    <a:pt x="11" y="236"/>
                  </a:lnTo>
                  <a:close/>
                </a:path>
              </a:pathLst>
            </a:custGeom>
            <a:solidFill>
              <a:srgbClr val="4C453F"/>
            </a:solidFill>
            <a:ln w="9525">
              <a:noFill/>
              <a:round/>
              <a:headEnd/>
              <a:tailEnd/>
            </a:ln>
          </p:spPr>
          <p:txBody>
            <a:bodyPr/>
            <a:lstStyle/>
            <a:p>
              <a:endParaRPr lang="zh-TW" altLang="en-US"/>
            </a:p>
          </p:txBody>
        </p:sp>
        <p:sp>
          <p:nvSpPr>
            <p:cNvPr id="26650" name="Freeform 228"/>
            <p:cNvSpPr>
              <a:spLocks/>
            </p:cNvSpPr>
            <p:nvPr/>
          </p:nvSpPr>
          <p:spPr bwMode="auto">
            <a:xfrm>
              <a:off x="411163" y="1008063"/>
              <a:ext cx="190500" cy="347663"/>
            </a:xfrm>
            <a:custGeom>
              <a:avLst/>
              <a:gdLst>
                <a:gd name="T0" fmla="*/ 2147483647 w 83"/>
                <a:gd name="T1" fmla="*/ 2147483647 h 150"/>
                <a:gd name="T2" fmla="*/ 2147483647 w 83"/>
                <a:gd name="T3" fmla="*/ 2147483647 h 150"/>
                <a:gd name="T4" fmla="*/ 2147483647 w 83"/>
                <a:gd name="T5" fmla="*/ 2147483647 h 150"/>
                <a:gd name="T6" fmla="*/ 2147483647 w 83"/>
                <a:gd name="T7" fmla="*/ 2147483647 h 150"/>
                <a:gd name="T8" fmla="*/ 0 60000 65536"/>
                <a:gd name="T9" fmla="*/ 0 60000 65536"/>
                <a:gd name="T10" fmla="*/ 0 60000 65536"/>
                <a:gd name="T11" fmla="*/ 0 60000 65536"/>
                <a:gd name="T12" fmla="*/ 0 w 83"/>
                <a:gd name="T13" fmla="*/ 0 h 150"/>
                <a:gd name="T14" fmla="*/ 83 w 83"/>
                <a:gd name="T15" fmla="*/ 150 h 150"/>
              </a:gdLst>
              <a:ahLst/>
              <a:cxnLst>
                <a:cxn ang="T8">
                  <a:pos x="T0" y="T1"/>
                </a:cxn>
                <a:cxn ang="T9">
                  <a:pos x="T2" y="T3"/>
                </a:cxn>
                <a:cxn ang="T10">
                  <a:pos x="T4" y="T5"/>
                </a:cxn>
                <a:cxn ang="T11">
                  <a:pos x="T6" y="T7"/>
                </a:cxn>
              </a:cxnLst>
              <a:rect l="T12" t="T13" r="T14" b="T15"/>
              <a:pathLst>
                <a:path w="83" h="150">
                  <a:moveTo>
                    <a:pt x="75" y="36"/>
                  </a:moveTo>
                  <a:cubicBezTo>
                    <a:pt x="75" y="36"/>
                    <a:pt x="44" y="0"/>
                    <a:pt x="22" y="27"/>
                  </a:cubicBezTo>
                  <a:cubicBezTo>
                    <a:pt x="0" y="54"/>
                    <a:pt x="52" y="142"/>
                    <a:pt x="83" y="150"/>
                  </a:cubicBezTo>
                  <a:lnTo>
                    <a:pt x="75" y="36"/>
                  </a:lnTo>
                  <a:close/>
                </a:path>
              </a:pathLst>
            </a:custGeom>
            <a:solidFill>
              <a:srgbClr val="F4D3B0"/>
            </a:solidFill>
            <a:ln w="9525">
              <a:noFill/>
              <a:round/>
              <a:headEnd/>
              <a:tailEnd/>
            </a:ln>
          </p:spPr>
          <p:txBody>
            <a:bodyPr/>
            <a:lstStyle/>
            <a:p>
              <a:endParaRPr lang="zh-TW" altLang="en-US"/>
            </a:p>
          </p:txBody>
        </p:sp>
        <p:sp>
          <p:nvSpPr>
            <p:cNvPr id="26651" name="Freeform 229"/>
            <p:cNvSpPr>
              <a:spLocks/>
            </p:cNvSpPr>
            <p:nvPr/>
          </p:nvSpPr>
          <p:spPr bwMode="auto">
            <a:xfrm>
              <a:off x="1349376" y="1008063"/>
              <a:ext cx="193675" cy="347663"/>
            </a:xfrm>
            <a:custGeom>
              <a:avLst/>
              <a:gdLst>
                <a:gd name="T0" fmla="*/ 2147483647 w 84"/>
                <a:gd name="T1" fmla="*/ 2147483647 h 150"/>
                <a:gd name="T2" fmla="*/ 2147483647 w 84"/>
                <a:gd name="T3" fmla="*/ 2147483647 h 150"/>
                <a:gd name="T4" fmla="*/ 0 w 84"/>
                <a:gd name="T5" fmla="*/ 2147483647 h 150"/>
                <a:gd name="T6" fmla="*/ 2147483647 w 84"/>
                <a:gd name="T7" fmla="*/ 2147483647 h 150"/>
                <a:gd name="T8" fmla="*/ 0 60000 65536"/>
                <a:gd name="T9" fmla="*/ 0 60000 65536"/>
                <a:gd name="T10" fmla="*/ 0 60000 65536"/>
                <a:gd name="T11" fmla="*/ 0 60000 65536"/>
                <a:gd name="T12" fmla="*/ 0 w 84"/>
                <a:gd name="T13" fmla="*/ 0 h 150"/>
                <a:gd name="T14" fmla="*/ 84 w 84"/>
                <a:gd name="T15" fmla="*/ 150 h 150"/>
              </a:gdLst>
              <a:ahLst/>
              <a:cxnLst>
                <a:cxn ang="T8">
                  <a:pos x="T0" y="T1"/>
                </a:cxn>
                <a:cxn ang="T9">
                  <a:pos x="T2" y="T3"/>
                </a:cxn>
                <a:cxn ang="T10">
                  <a:pos x="T4" y="T5"/>
                </a:cxn>
                <a:cxn ang="T11">
                  <a:pos x="T6" y="T7"/>
                </a:cxn>
              </a:cxnLst>
              <a:rect l="T12" t="T13" r="T14" b="T15"/>
              <a:pathLst>
                <a:path w="84" h="150">
                  <a:moveTo>
                    <a:pt x="8" y="36"/>
                  </a:moveTo>
                  <a:cubicBezTo>
                    <a:pt x="8" y="36"/>
                    <a:pt x="39" y="0"/>
                    <a:pt x="61" y="27"/>
                  </a:cubicBezTo>
                  <a:cubicBezTo>
                    <a:pt x="84" y="54"/>
                    <a:pt x="32" y="142"/>
                    <a:pt x="0" y="150"/>
                  </a:cubicBezTo>
                  <a:lnTo>
                    <a:pt x="8" y="36"/>
                  </a:lnTo>
                  <a:close/>
                </a:path>
              </a:pathLst>
            </a:custGeom>
            <a:solidFill>
              <a:srgbClr val="F4D3B0"/>
            </a:solidFill>
            <a:ln w="9525">
              <a:noFill/>
              <a:round/>
              <a:headEnd/>
              <a:tailEnd/>
            </a:ln>
          </p:spPr>
          <p:txBody>
            <a:bodyPr/>
            <a:lstStyle/>
            <a:p>
              <a:endParaRPr lang="zh-TW" altLang="en-US"/>
            </a:p>
          </p:txBody>
        </p:sp>
        <p:sp>
          <p:nvSpPr>
            <p:cNvPr id="26652" name="Freeform 230"/>
            <p:cNvSpPr>
              <a:spLocks/>
            </p:cNvSpPr>
            <p:nvPr/>
          </p:nvSpPr>
          <p:spPr bwMode="auto">
            <a:xfrm>
              <a:off x="554038" y="819151"/>
              <a:ext cx="841375" cy="750888"/>
            </a:xfrm>
            <a:custGeom>
              <a:avLst/>
              <a:gdLst>
                <a:gd name="T0" fmla="*/ 2147483647 w 365"/>
                <a:gd name="T1" fmla="*/ 2147483647 h 325"/>
                <a:gd name="T2" fmla="*/ 2147483647 w 365"/>
                <a:gd name="T3" fmla="*/ 2147483647 h 325"/>
                <a:gd name="T4" fmla="*/ 2147483647 w 365"/>
                <a:gd name="T5" fmla="*/ 2147483647 h 325"/>
                <a:gd name="T6" fmla="*/ 2147483647 w 365"/>
                <a:gd name="T7" fmla="*/ 2147483647 h 325"/>
                <a:gd name="T8" fmla="*/ 2147483647 w 365"/>
                <a:gd name="T9" fmla="*/ 2147483647 h 325"/>
                <a:gd name="T10" fmla="*/ 2147483647 w 365"/>
                <a:gd name="T11" fmla="*/ 2147483647 h 325"/>
                <a:gd name="T12" fmla="*/ 2147483647 w 365"/>
                <a:gd name="T13" fmla="*/ 2147483647 h 325"/>
                <a:gd name="T14" fmla="*/ 0 60000 65536"/>
                <a:gd name="T15" fmla="*/ 0 60000 65536"/>
                <a:gd name="T16" fmla="*/ 0 60000 65536"/>
                <a:gd name="T17" fmla="*/ 0 60000 65536"/>
                <a:gd name="T18" fmla="*/ 0 60000 65536"/>
                <a:gd name="T19" fmla="*/ 0 60000 65536"/>
                <a:gd name="T20" fmla="*/ 0 60000 65536"/>
                <a:gd name="T21" fmla="*/ 0 w 365"/>
                <a:gd name="T22" fmla="*/ 0 h 325"/>
                <a:gd name="T23" fmla="*/ 365 w 365"/>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5">
                  <a:moveTo>
                    <a:pt x="359" y="212"/>
                  </a:moveTo>
                  <a:cubicBezTo>
                    <a:pt x="359" y="212"/>
                    <a:pt x="365" y="325"/>
                    <a:pt x="182" y="325"/>
                  </a:cubicBezTo>
                  <a:cubicBezTo>
                    <a:pt x="0" y="325"/>
                    <a:pt x="6" y="212"/>
                    <a:pt x="6" y="212"/>
                  </a:cubicBezTo>
                  <a:cubicBezTo>
                    <a:pt x="6" y="54"/>
                    <a:pt x="6" y="54"/>
                    <a:pt x="6" y="54"/>
                  </a:cubicBezTo>
                  <a:cubicBezTo>
                    <a:pt x="6" y="54"/>
                    <a:pt x="79" y="0"/>
                    <a:pt x="207" y="5"/>
                  </a:cubicBezTo>
                  <a:cubicBezTo>
                    <a:pt x="321" y="9"/>
                    <a:pt x="359" y="58"/>
                    <a:pt x="359" y="58"/>
                  </a:cubicBezTo>
                  <a:lnTo>
                    <a:pt x="359" y="212"/>
                  </a:lnTo>
                  <a:close/>
                </a:path>
              </a:pathLst>
            </a:custGeom>
            <a:solidFill>
              <a:srgbClr val="F9DAB4"/>
            </a:solidFill>
            <a:ln w="9525">
              <a:noFill/>
              <a:round/>
              <a:headEnd/>
              <a:tailEnd/>
            </a:ln>
          </p:spPr>
          <p:txBody>
            <a:bodyPr/>
            <a:lstStyle/>
            <a:p>
              <a:endParaRPr lang="zh-TW" altLang="en-US"/>
            </a:p>
          </p:txBody>
        </p:sp>
        <p:sp>
          <p:nvSpPr>
            <p:cNvPr id="26653" name="Oval 231"/>
            <p:cNvSpPr>
              <a:spLocks noChangeArrowheads="1"/>
            </p:cNvSpPr>
            <p:nvPr/>
          </p:nvSpPr>
          <p:spPr bwMode="auto">
            <a:xfrm>
              <a:off x="698501" y="1108076"/>
              <a:ext cx="119063" cy="120650"/>
            </a:xfrm>
            <a:prstGeom prst="ellipse">
              <a:avLst/>
            </a:prstGeom>
            <a:solidFill>
              <a:srgbClr val="3A332D"/>
            </a:solidFill>
            <a:ln w="9525">
              <a:noFill/>
              <a:round/>
              <a:headEnd/>
              <a:tailEnd/>
            </a:ln>
          </p:spPr>
          <p:txBody>
            <a:bodyPr/>
            <a:lstStyle/>
            <a:p>
              <a:endParaRPr lang="zh-CN" altLang="en-US"/>
            </a:p>
          </p:txBody>
        </p:sp>
        <p:sp>
          <p:nvSpPr>
            <p:cNvPr id="26654" name="Freeform 232"/>
            <p:cNvSpPr>
              <a:spLocks/>
            </p:cNvSpPr>
            <p:nvPr/>
          </p:nvSpPr>
          <p:spPr bwMode="auto">
            <a:xfrm>
              <a:off x="722313" y="1114426"/>
              <a:ext cx="46038" cy="33338"/>
            </a:xfrm>
            <a:custGeom>
              <a:avLst/>
              <a:gdLst>
                <a:gd name="T0" fmla="*/ 2147483647 w 20"/>
                <a:gd name="T1" fmla="*/ 2147483647 h 14"/>
                <a:gd name="T2" fmla="*/ 2147483647 w 20"/>
                <a:gd name="T3" fmla="*/ 2147483647 h 14"/>
                <a:gd name="T4" fmla="*/ 0 w 20"/>
                <a:gd name="T5" fmla="*/ 2147483647 h 14"/>
                <a:gd name="T6" fmla="*/ 2147483647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20" y="5"/>
                  </a:moveTo>
                  <a:cubicBezTo>
                    <a:pt x="20" y="8"/>
                    <a:pt x="16" y="11"/>
                    <a:pt x="11" y="13"/>
                  </a:cubicBezTo>
                  <a:cubicBezTo>
                    <a:pt x="6" y="14"/>
                    <a:pt x="1" y="12"/>
                    <a:pt x="0" y="9"/>
                  </a:cubicBezTo>
                  <a:cubicBezTo>
                    <a:pt x="0" y="6"/>
                    <a:pt x="3" y="2"/>
                    <a:pt x="9" y="1"/>
                  </a:cubicBezTo>
                  <a:cubicBezTo>
                    <a:pt x="14" y="0"/>
                    <a:pt x="19" y="2"/>
                    <a:pt x="20" y="5"/>
                  </a:cubicBezTo>
                  <a:close/>
                </a:path>
              </a:pathLst>
            </a:custGeom>
            <a:solidFill>
              <a:srgbClr val="E8DFD9"/>
            </a:solidFill>
            <a:ln w="9525">
              <a:noFill/>
              <a:round/>
              <a:headEnd/>
              <a:tailEnd/>
            </a:ln>
          </p:spPr>
          <p:txBody>
            <a:bodyPr/>
            <a:lstStyle/>
            <a:p>
              <a:endParaRPr lang="zh-TW" altLang="en-US"/>
            </a:p>
          </p:txBody>
        </p:sp>
        <p:sp>
          <p:nvSpPr>
            <p:cNvPr id="26655" name="Oval 233"/>
            <p:cNvSpPr>
              <a:spLocks noChangeArrowheads="1"/>
            </p:cNvSpPr>
            <p:nvPr/>
          </p:nvSpPr>
          <p:spPr bwMode="auto">
            <a:xfrm>
              <a:off x="1146176" y="1108076"/>
              <a:ext cx="120650" cy="120650"/>
            </a:xfrm>
            <a:prstGeom prst="ellipse">
              <a:avLst/>
            </a:prstGeom>
            <a:solidFill>
              <a:srgbClr val="3A332D"/>
            </a:solidFill>
            <a:ln w="9525">
              <a:noFill/>
              <a:round/>
              <a:headEnd/>
              <a:tailEnd/>
            </a:ln>
          </p:spPr>
          <p:txBody>
            <a:bodyPr/>
            <a:lstStyle/>
            <a:p>
              <a:endParaRPr lang="zh-CN" altLang="en-US"/>
            </a:p>
          </p:txBody>
        </p:sp>
        <p:sp>
          <p:nvSpPr>
            <p:cNvPr id="26656" name="Freeform 234"/>
            <p:cNvSpPr>
              <a:spLocks/>
            </p:cNvSpPr>
            <p:nvPr/>
          </p:nvSpPr>
          <p:spPr bwMode="auto">
            <a:xfrm>
              <a:off x="1169988" y="1114426"/>
              <a:ext cx="49213" cy="33338"/>
            </a:xfrm>
            <a:custGeom>
              <a:avLst/>
              <a:gdLst>
                <a:gd name="T0" fmla="*/ 2147483647 w 21"/>
                <a:gd name="T1" fmla="*/ 2147483647 h 14"/>
                <a:gd name="T2" fmla="*/ 2147483647 w 21"/>
                <a:gd name="T3" fmla="*/ 2147483647 h 14"/>
                <a:gd name="T4" fmla="*/ 2147483647 w 21"/>
                <a:gd name="T5" fmla="*/ 2147483647 h 14"/>
                <a:gd name="T6" fmla="*/ 2147483647 w 21"/>
                <a:gd name="T7" fmla="*/ 2147483647 h 14"/>
                <a:gd name="T8" fmla="*/ 2147483647 w 21"/>
                <a:gd name="T9" fmla="*/ 2147483647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20" y="5"/>
                  </a:moveTo>
                  <a:cubicBezTo>
                    <a:pt x="21" y="8"/>
                    <a:pt x="17" y="11"/>
                    <a:pt x="12" y="13"/>
                  </a:cubicBezTo>
                  <a:cubicBezTo>
                    <a:pt x="6" y="14"/>
                    <a:pt x="2" y="12"/>
                    <a:pt x="1" y="9"/>
                  </a:cubicBezTo>
                  <a:cubicBezTo>
                    <a:pt x="0" y="6"/>
                    <a:pt x="4" y="2"/>
                    <a:pt x="10" y="1"/>
                  </a:cubicBezTo>
                  <a:cubicBezTo>
                    <a:pt x="15" y="0"/>
                    <a:pt x="20" y="2"/>
                    <a:pt x="20" y="5"/>
                  </a:cubicBezTo>
                  <a:close/>
                </a:path>
              </a:pathLst>
            </a:custGeom>
            <a:solidFill>
              <a:srgbClr val="E8DFD9"/>
            </a:solidFill>
            <a:ln w="9525">
              <a:noFill/>
              <a:round/>
              <a:headEnd/>
              <a:tailEnd/>
            </a:ln>
          </p:spPr>
          <p:txBody>
            <a:bodyPr/>
            <a:lstStyle/>
            <a:p>
              <a:endParaRPr lang="zh-TW" altLang="en-US"/>
            </a:p>
          </p:txBody>
        </p:sp>
        <p:sp>
          <p:nvSpPr>
            <p:cNvPr id="26657" name="Freeform 235"/>
            <p:cNvSpPr>
              <a:spLocks/>
            </p:cNvSpPr>
            <p:nvPr/>
          </p:nvSpPr>
          <p:spPr bwMode="auto">
            <a:xfrm>
              <a:off x="676276" y="1022351"/>
              <a:ext cx="158750" cy="69850"/>
            </a:xfrm>
            <a:custGeom>
              <a:avLst/>
              <a:gdLst>
                <a:gd name="T0" fmla="*/ 2147483647 w 69"/>
                <a:gd name="T1" fmla="*/ 2147483647 h 30"/>
                <a:gd name="T2" fmla="*/ 2147483647 w 69"/>
                <a:gd name="T3" fmla="*/ 2147483647 h 30"/>
                <a:gd name="T4" fmla="*/ 0 w 69"/>
                <a:gd name="T5" fmla="*/ 2147483647 h 30"/>
                <a:gd name="T6" fmla="*/ 2147483647 w 69"/>
                <a:gd name="T7" fmla="*/ 2147483647 h 30"/>
                <a:gd name="T8" fmla="*/ 2147483647 w 69"/>
                <a:gd name="T9" fmla="*/ 2147483647 h 30"/>
                <a:gd name="T10" fmla="*/ 2147483647 w 69"/>
                <a:gd name="T11" fmla="*/ 2147483647 h 30"/>
                <a:gd name="T12" fmla="*/ 2147483647 w 69"/>
                <a:gd name="T13" fmla="*/ 2147483647 h 30"/>
                <a:gd name="T14" fmla="*/ 2147483647 w 69"/>
                <a:gd name="T15" fmla="*/ 2147483647 h 30"/>
                <a:gd name="T16" fmla="*/ 2147483647 w 6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1" y="29"/>
                  </a:moveTo>
                  <a:cubicBezTo>
                    <a:pt x="6" y="22"/>
                    <a:pt x="6" y="22"/>
                    <a:pt x="6" y="22"/>
                  </a:cubicBezTo>
                  <a:cubicBezTo>
                    <a:pt x="2" y="22"/>
                    <a:pt x="0" y="18"/>
                    <a:pt x="0" y="13"/>
                  </a:cubicBezTo>
                  <a:cubicBezTo>
                    <a:pt x="1" y="8"/>
                    <a:pt x="1" y="8"/>
                    <a:pt x="1" y="8"/>
                  </a:cubicBezTo>
                  <a:cubicBezTo>
                    <a:pt x="2" y="4"/>
                    <a:pt x="5" y="0"/>
                    <a:pt x="9" y="1"/>
                  </a:cubicBezTo>
                  <a:cubicBezTo>
                    <a:pt x="63" y="8"/>
                    <a:pt x="63" y="8"/>
                    <a:pt x="63" y="8"/>
                  </a:cubicBezTo>
                  <a:cubicBezTo>
                    <a:pt x="67" y="9"/>
                    <a:pt x="69" y="13"/>
                    <a:pt x="69" y="17"/>
                  </a:cubicBezTo>
                  <a:cubicBezTo>
                    <a:pt x="68" y="22"/>
                    <a:pt x="68" y="22"/>
                    <a:pt x="68" y="22"/>
                  </a:cubicBezTo>
                  <a:cubicBezTo>
                    <a:pt x="68" y="27"/>
                    <a:pt x="64" y="30"/>
                    <a:pt x="61" y="29"/>
                  </a:cubicBezTo>
                  <a:close/>
                </a:path>
              </a:pathLst>
            </a:custGeom>
            <a:solidFill>
              <a:srgbClr val="3A332D"/>
            </a:solidFill>
            <a:ln w="9525">
              <a:noFill/>
              <a:round/>
              <a:headEnd/>
              <a:tailEnd/>
            </a:ln>
          </p:spPr>
          <p:txBody>
            <a:bodyPr/>
            <a:lstStyle/>
            <a:p>
              <a:endParaRPr lang="zh-TW" altLang="en-US"/>
            </a:p>
          </p:txBody>
        </p:sp>
        <p:sp>
          <p:nvSpPr>
            <p:cNvPr id="26658" name="Freeform 236"/>
            <p:cNvSpPr>
              <a:spLocks/>
            </p:cNvSpPr>
            <p:nvPr/>
          </p:nvSpPr>
          <p:spPr bwMode="auto">
            <a:xfrm>
              <a:off x="1130301" y="1022351"/>
              <a:ext cx="161925" cy="69850"/>
            </a:xfrm>
            <a:custGeom>
              <a:avLst/>
              <a:gdLst>
                <a:gd name="T0" fmla="*/ 2147483647 w 70"/>
                <a:gd name="T1" fmla="*/ 2147483647 h 30"/>
                <a:gd name="T2" fmla="*/ 2147483647 w 70"/>
                <a:gd name="T3" fmla="*/ 2147483647 h 30"/>
                <a:gd name="T4" fmla="*/ 2147483647 w 70"/>
                <a:gd name="T5" fmla="*/ 2147483647 h 30"/>
                <a:gd name="T6" fmla="*/ 2147483647 w 70"/>
                <a:gd name="T7" fmla="*/ 2147483647 h 30"/>
                <a:gd name="T8" fmla="*/ 2147483647 w 70"/>
                <a:gd name="T9" fmla="*/ 0 h 30"/>
                <a:gd name="T10" fmla="*/ 2147483647 w 70"/>
                <a:gd name="T11" fmla="*/ 2147483647 h 30"/>
                <a:gd name="T12" fmla="*/ 2147483647 w 70"/>
                <a:gd name="T13" fmla="*/ 2147483647 h 30"/>
                <a:gd name="T14" fmla="*/ 2147483647 w 70"/>
                <a:gd name="T15" fmla="*/ 2147483647 h 30"/>
                <a:gd name="T16" fmla="*/ 2147483647 w 70"/>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9" y="30"/>
                  </a:moveTo>
                  <a:cubicBezTo>
                    <a:pt x="64" y="22"/>
                    <a:pt x="64" y="22"/>
                    <a:pt x="64" y="22"/>
                  </a:cubicBezTo>
                  <a:cubicBezTo>
                    <a:pt x="67" y="21"/>
                    <a:pt x="70" y="17"/>
                    <a:pt x="69" y="13"/>
                  </a:cubicBezTo>
                  <a:cubicBezTo>
                    <a:pt x="68" y="8"/>
                    <a:pt x="68" y="8"/>
                    <a:pt x="68" y="8"/>
                  </a:cubicBezTo>
                  <a:cubicBezTo>
                    <a:pt x="68" y="3"/>
                    <a:pt x="64" y="0"/>
                    <a:pt x="61" y="0"/>
                  </a:cubicBezTo>
                  <a:cubicBezTo>
                    <a:pt x="6" y="9"/>
                    <a:pt x="6" y="9"/>
                    <a:pt x="6" y="9"/>
                  </a:cubicBezTo>
                  <a:cubicBezTo>
                    <a:pt x="2" y="9"/>
                    <a:pt x="0" y="13"/>
                    <a:pt x="1" y="18"/>
                  </a:cubicBezTo>
                  <a:cubicBezTo>
                    <a:pt x="2" y="23"/>
                    <a:pt x="2" y="23"/>
                    <a:pt x="2" y="23"/>
                  </a:cubicBezTo>
                  <a:cubicBezTo>
                    <a:pt x="2" y="27"/>
                    <a:pt x="6" y="30"/>
                    <a:pt x="9" y="30"/>
                  </a:cubicBezTo>
                  <a:close/>
                </a:path>
              </a:pathLst>
            </a:custGeom>
            <a:solidFill>
              <a:srgbClr val="3A332D"/>
            </a:solidFill>
            <a:ln w="9525">
              <a:noFill/>
              <a:round/>
              <a:headEnd/>
              <a:tailEnd/>
            </a:ln>
          </p:spPr>
          <p:txBody>
            <a:bodyPr/>
            <a:lstStyle/>
            <a:p>
              <a:endParaRPr lang="zh-TW" altLang="en-US"/>
            </a:p>
          </p:txBody>
        </p:sp>
        <p:sp>
          <p:nvSpPr>
            <p:cNvPr id="26659" name="Freeform 237"/>
            <p:cNvSpPr>
              <a:spLocks/>
            </p:cNvSpPr>
            <p:nvPr/>
          </p:nvSpPr>
          <p:spPr bwMode="auto">
            <a:xfrm>
              <a:off x="858838" y="1300163"/>
              <a:ext cx="220663" cy="42863"/>
            </a:xfrm>
            <a:custGeom>
              <a:avLst/>
              <a:gdLst>
                <a:gd name="T0" fmla="*/ 0 w 96"/>
                <a:gd name="T1" fmla="*/ 2147483647 h 19"/>
                <a:gd name="T2" fmla="*/ 2147483647 w 96"/>
                <a:gd name="T3" fmla="*/ 2147483647 h 19"/>
                <a:gd name="T4" fmla="*/ 2147483647 w 96"/>
                <a:gd name="T5" fmla="*/ 0 h 19"/>
                <a:gd name="T6" fmla="*/ 2147483647 w 96"/>
                <a:gd name="T7" fmla="*/ 2147483647 h 19"/>
                <a:gd name="T8" fmla="*/ 0 w 96"/>
                <a:gd name="T9" fmla="*/ 2147483647 h 19"/>
                <a:gd name="T10" fmla="*/ 0 60000 65536"/>
                <a:gd name="T11" fmla="*/ 0 60000 65536"/>
                <a:gd name="T12" fmla="*/ 0 60000 65536"/>
                <a:gd name="T13" fmla="*/ 0 60000 65536"/>
                <a:gd name="T14" fmla="*/ 0 60000 65536"/>
                <a:gd name="T15" fmla="*/ 0 w 96"/>
                <a:gd name="T16" fmla="*/ 0 h 19"/>
                <a:gd name="T17" fmla="*/ 96 w 96"/>
                <a:gd name="T18" fmla="*/ 19 h 19"/>
              </a:gdLst>
              <a:ahLst/>
              <a:cxnLst>
                <a:cxn ang="T10">
                  <a:pos x="T0" y="T1"/>
                </a:cxn>
                <a:cxn ang="T11">
                  <a:pos x="T2" y="T3"/>
                </a:cxn>
                <a:cxn ang="T12">
                  <a:pos x="T4" y="T5"/>
                </a:cxn>
                <a:cxn ang="T13">
                  <a:pos x="T6" y="T7"/>
                </a:cxn>
                <a:cxn ang="T14">
                  <a:pos x="T8" y="T9"/>
                </a:cxn>
              </a:cxnLst>
              <a:rect l="T15" t="T16" r="T17" b="T18"/>
              <a:pathLst>
                <a:path w="96" h="19">
                  <a:moveTo>
                    <a:pt x="0" y="5"/>
                  </a:moveTo>
                  <a:cubicBezTo>
                    <a:pt x="0" y="5"/>
                    <a:pt x="16" y="19"/>
                    <a:pt x="47" y="18"/>
                  </a:cubicBezTo>
                  <a:cubicBezTo>
                    <a:pt x="78" y="17"/>
                    <a:pt x="86" y="17"/>
                    <a:pt x="96" y="0"/>
                  </a:cubicBezTo>
                  <a:cubicBezTo>
                    <a:pt x="96" y="0"/>
                    <a:pt x="81" y="19"/>
                    <a:pt x="23" y="12"/>
                  </a:cubicBezTo>
                  <a:cubicBezTo>
                    <a:pt x="15" y="11"/>
                    <a:pt x="7" y="8"/>
                    <a:pt x="0" y="5"/>
                  </a:cubicBezTo>
                  <a:close/>
                </a:path>
              </a:pathLst>
            </a:custGeom>
            <a:solidFill>
              <a:srgbClr val="EFC4A0"/>
            </a:solidFill>
            <a:ln w="9525">
              <a:noFill/>
              <a:round/>
              <a:headEnd/>
              <a:tailEnd/>
            </a:ln>
          </p:spPr>
          <p:txBody>
            <a:bodyPr/>
            <a:lstStyle/>
            <a:p>
              <a:endParaRPr lang="zh-TW" altLang="en-US"/>
            </a:p>
          </p:txBody>
        </p:sp>
        <p:sp>
          <p:nvSpPr>
            <p:cNvPr id="26660" name="Freeform 238"/>
            <p:cNvSpPr>
              <a:spLocks/>
            </p:cNvSpPr>
            <p:nvPr/>
          </p:nvSpPr>
          <p:spPr bwMode="auto">
            <a:xfrm>
              <a:off x="823913" y="1411288"/>
              <a:ext cx="355600" cy="57150"/>
            </a:xfrm>
            <a:custGeom>
              <a:avLst/>
              <a:gdLst>
                <a:gd name="T0" fmla="*/ 2147483647 w 154"/>
                <a:gd name="T1" fmla="*/ 2147483647 h 25"/>
                <a:gd name="T2" fmla="*/ 2147483647 w 154"/>
                <a:gd name="T3" fmla="*/ 2147483647 h 25"/>
                <a:gd name="T4" fmla="*/ 2147483647 w 154"/>
                <a:gd name="T5" fmla="*/ 2147483647 h 25"/>
                <a:gd name="T6" fmla="*/ 2147483647 w 154"/>
                <a:gd name="T7" fmla="*/ 2147483647 h 25"/>
                <a:gd name="T8" fmla="*/ 2147483647 w 154"/>
                <a:gd name="T9" fmla="*/ 2147483647 h 25"/>
                <a:gd name="T10" fmla="*/ 2147483647 w 154"/>
                <a:gd name="T11" fmla="*/ 2147483647 h 25"/>
                <a:gd name="T12" fmla="*/ 2147483647 w 154"/>
                <a:gd name="T13" fmla="*/ 0 h 25"/>
                <a:gd name="T14" fmla="*/ 2147483647 w 154"/>
                <a:gd name="T15" fmla="*/ 2147483647 h 25"/>
                <a:gd name="T16" fmla="*/ 2147483647 w 154"/>
                <a:gd name="T17" fmla="*/ 2147483647 h 25"/>
                <a:gd name="T18" fmla="*/ 2147483647 w 15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5"/>
                <a:gd name="T32" fmla="*/ 154 w 1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5">
                  <a:moveTo>
                    <a:pt x="42" y="25"/>
                  </a:moveTo>
                  <a:cubicBezTo>
                    <a:pt x="13" y="25"/>
                    <a:pt x="2" y="20"/>
                    <a:pt x="2" y="19"/>
                  </a:cubicBezTo>
                  <a:cubicBezTo>
                    <a:pt x="1" y="19"/>
                    <a:pt x="0" y="17"/>
                    <a:pt x="1" y="16"/>
                  </a:cubicBezTo>
                  <a:cubicBezTo>
                    <a:pt x="1" y="15"/>
                    <a:pt x="3" y="15"/>
                    <a:pt x="4" y="16"/>
                  </a:cubicBezTo>
                  <a:cubicBezTo>
                    <a:pt x="4" y="16"/>
                    <a:pt x="23" y="25"/>
                    <a:pt x="75" y="19"/>
                  </a:cubicBezTo>
                  <a:cubicBezTo>
                    <a:pt x="127" y="13"/>
                    <a:pt x="146" y="9"/>
                    <a:pt x="150" y="1"/>
                  </a:cubicBezTo>
                  <a:cubicBezTo>
                    <a:pt x="150" y="0"/>
                    <a:pt x="152" y="0"/>
                    <a:pt x="153" y="0"/>
                  </a:cubicBezTo>
                  <a:cubicBezTo>
                    <a:pt x="154" y="1"/>
                    <a:pt x="154" y="2"/>
                    <a:pt x="154" y="3"/>
                  </a:cubicBezTo>
                  <a:cubicBezTo>
                    <a:pt x="149" y="13"/>
                    <a:pt x="131" y="17"/>
                    <a:pt x="76" y="23"/>
                  </a:cubicBezTo>
                  <a:cubicBezTo>
                    <a:pt x="63" y="24"/>
                    <a:pt x="51" y="25"/>
                    <a:pt x="42" y="25"/>
                  </a:cubicBezTo>
                  <a:close/>
                </a:path>
              </a:pathLst>
            </a:custGeom>
            <a:solidFill>
              <a:srgbClr val="EFC4A0"/>
            </a:solidFill>
            <a:ln w="9525">
              <a:noFill/>
              <a:round/>
              <a:headEnd/>
              <a:tailEnd/>
            </a:ln>
          </p:spPr>
          <p:txBody>
            <a:bodyPr/>
            <a:lstStyle/>
            <a:p>
              <a:endParaRPr lang="zh-TW" altLang="en-US"/>
            </a:p>
          </p:txBody>
        </p:sp>
        <p:sp>
          <p:nvSpPr>
            <p:cNvPr id="26661" name="Freeform 239"/>
            <p:cNvSpPr>
              <a:spLocks/>
            </p:cNvSpPr>
            <p:nvPr/>
          </p:nvSpPr>
          <p:spPr bwMode="auto">
            <a:xfrm>
              <a:off x="1158876" y="1377951"/>
              <a:ext cx="47625" cy="30163"/>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2147483647 w 21"/>
                <a:gd name="T13" fmla="*/ 2147483647 h 13"/>
                <a:gd name="T14" fmla="*/ 2147483647 w 21"/>
                <a:gd name="T15" fmla="*/ 2147483647 h 13"/>
                <a:gd name="T16" fmla="*/ 2147483647 w 21"/>
                <a:gd name="T17" fmla="*/ 2147483647 h 13"/>
                <a:gd name="T18" fmla="*/ 2147483647 w 21"/>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
                <a:gd name="T32" fmla="*/ 21 w 2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
                  <a:moveTo>
                    <a:pt x="19" y="13"/>
                  </a:moveTo>
                  <a:cubicBezTo>
                    <a:pt x="18" y="13"/>
                    <a:pt x="17" y="12"/>
                    <a:pt x="17" y="11"/>
                  </a:cubicBezTo>
                  <a:cubicBezTo>
                    <a:pt x="17" y="11"/>
                    <a:pt x="16" y="7"/>
                    <a:pt x="11" y="6"/>
                  </a:cubicBezTo>
                  <a:cubicBezTo>
                    <a:pt x="6" y="5"/>
                    <a:pt x="5" y="8"/>
                    <a:pt x="4" y="8"/>
                  </a:cubicBezTo>
                  <a:cubicBezTo>
                    <a:pt x="4" y="9"/>
                    <a:pt x="3" y="9"/>
                    <a:pt x="2" y="9"/>
                  </a:cubicBezTo>
                  <a:cubicBezTo>
                    <a:pt x="1" y="9"/>
                    <a:pt x="0" y="7"/>
                    <a:pt x="1" y="6"/>
                  </a:cubicBezTo>
                  <a:cubicBezTo>
                    <a:pt x="2" y="4"/>
                    <a:pt x="5" y="0"/>
                    <a:pt x="12" y="2"/>
                  </a:cubicBezTo>
                  <a:cubicBezTo>
                    <a:pt x="20" y="4"/>
                    <a:pt x="21" y="11"/>
                    <a:pt x="21" y="11"/>
                  </a:cubicBezTo>
                  <a:cubicBezTo>
                    <a:pt x="21" y="12"/>
                    <a:pt x="20" y="13"/>
                    <a:pt x="19" y="13"/>
                  </a:cubicBezTo>
                  <a:cubicBezTo>
                    <a:pt x="19" y="13"/>
                    <a:pt x="19" y="13"/>
                    <a:pt x="19" y="13"/>
                  </a:cubicBezTo>
                  <a:close/>
                </a:path>
              </a:pathLst>
            </a:custGeom>
            <a:solidFill>
              <a:srgbClr val="EFC4A0"/>
            </a:solidFill>
            <a:ln w="9525">
              <a:noFill/>
              <a:round/>
              <a:headEnd/>
              <a:tailEnd/>
            </a:ln>
          </p:spPr>
          <p:txBody>
            <a:bodyPr/>
            <a:lstStyle/>
            <a:p>
              <a:endParaRPr lang="zh-TW" altLang="en-US"/>
            </a:p>
          </p:txBody>
        </p:sp>
        <p:sp>
          <p:nvSpPr>
            <p:cNvPr id="26662" name="Freeform 240"/>
            <p:cNvSpPr>
              <a:spLocks/>
            </p:cNvSpPr>
            <p:nvPr/>
          </p:nvSpPr>
          <p:spPr bwMode="auto">
            <a:xfrm>
              <a:off x="568326" y="612776"/>
              <a:ext cx="844550" cy="339725"/>
            </a:xfrm>
            <a:custGeom>
              <a:avLst/>
              <a:gdLst>
                <a:gd name="T0" fmla="*/ 0 w 366"/>
                <a:gd name="T1" fmla="*/ 2147483647 h 147"/>
                <a:gd name="T2" fmla="*/ 2147483647 w 366"/>
                <a:gd name="T3" fmla="*/ 2147483647 h 147"/>
                <a:gd name="T4" fmla="*/ 2147483647 w 366"/>
                <a:gd name="T5" fmla="*/ 2147483647 h 147"/>
                <a:gd name="T6" fmla="*/ 2147483647 w 366"/>
                <a:gd name="T7" fmla="*/ 2147483647 h 147"/>
                <a:gd name="T8" fmla="*/ 2147483647 w 366"/>
                <a:gd name="T9" fmla="*/ 2147483647 h 147"/>
                <a:gd name="T10" fmla="*/ 2147483647 w 366"/>
                <a:gd name="T11" fmla="*/ 2147483647 h 147"/>
                <a:gd name="T12" fmla="*/ 2147483647 w 366"/>
                <a:gd name="T13" fmla="*/ 2147483647 h 147"/>
                <a:gd name="T14" fmla="*/ 2147483647 w 366"/>
                <a:gd name="T15" fmla="*/ 2147483647 h 147"/>
                <a:gd name="T16" fmla="*/ 2147483647 w 366"/>
                <a:gd name="T17" fmla="*/ 2147483647 h 147"/>
                <a:gd name="T18" fmla="*/ 2147483647 w 366"/>
                <a:gd name="T19" fmla="*/ 2147483647 h 147"/>
                <a:gd name="T20" fmla="*/ 2147483647 w 366"/>
                <a:gd name="T21" fmla="*/ 2147483647 h 147"/>
                <a:gd name="T22" fmla="*/ 2147483647 w 366"/>
                <a:gd name="T23" fmla="*/ 2147483647 h 147"/>
                <a:gd name="T24" fmla="*/ 0 w 366"/>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6"/>
                <a:gd name="T40" fmla="*/ 0 h 147"/>
                <a:gd name="T41" fmla="*/ 366 w 366"/>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6" h="147">
                  <a:moveTo>
                    <a:pt x="0" y="143"/>
                  </a:moveTo>
                  <a:cubicBezTo>
                    <a:pt x="119" y="87"/>
                    <a:pt x="178" y="139"/>
                    <a:pt x="178" y="139"/>
                  </a:cubicBezTo>
                  <a:cubicBezTo>
                    <a:pt x="248" y="99"/>
                    <a:pt x="353" y="147"/>
                    <a:pt x="353" y="147"/>
                  </a:cubicBezTo>
                  <a:cubicBezTo>
                    <a:pt x="343" y="129"/>
                    <a:pt x="366" y="99"/>
                    <a:pt x="366" y="99"/>
                  </a:cubicBezTo>
                  <a:cubicBezTo>
                    <a:pt x="351" y="93"/>
                    <a:pt x="327" y="100"/>
                    <a:pt x="327" y="100"/>
                  </a:cubicBezTo>
                  <a:cubicBezTo>
                    <a:pt x="320" y="81"/>
                    <a:pt x="357" y="52"/>
                    <a:pt x="357" y="52"/>
                  </a:cubicBezTo>
                  <a:cubicBezTo>
                    <a:pt x="308" y="41"/>
                    <a:pt x="290" y="48"/>
                    <a:pt x="290" y="48"/>
                  </a:cubicBezTo>
                  <a:cubicBezTo>
                    <a:pt x="287" y="35"/>
                    <a:pt x="302" y="7"/>
                    <a:pt x="302" y="7"/>
                  </a:cubicBezTo>
                  <a:cubicBezTo>
                    <a:pt x="258" y="0"/>
                    <a:pt x="201" y="35"/>
                    <a:pt x="201" y="35"/>
                  </a:cubicBezTo>
                  <a:cubicBezTo>
                    <a:pt x="201" y="23"/>
                    <a:pt x="213" y="7"/>
                    <a:pt x="213" y="7"/>
                  </a:cubicBezTo>
                  <a:cubicBezTo>
                    <a:pt x="134" y="15"/>
                    <a:pt x="72" y="76"/>
                    <a:pt x="72" y="76"/>
                  </a:cubicBezTo>
                  <a:cubicBezTo>
                    <a:pt x="70" y="64"/>
                    <a:pt x="81" y="39"/>
                    <a:pt x="81" y="39"/>
                  </a:cubicBezTo>
                  <a:cubicBezTo>
                    <a:pt x="6" y="68"/>
                    <a:pt x="0" y="143"/>
                    <a:pt x="0" y="143"/>
                  </a:cubicBezTo>
                  <a:close/>
                </a:path>
              </a:pathLst>
            </a:custGeom>
            <a:solidFill>
              <a:srgbClr val="3A332D"/>
            </a:solidFill>
            <a:ln w="9525">
              <a:noFill/>
              <a:round/>
              <a:headEnd/>
              <a:tailEnd/>
            </a:ln>
          </p:spPr>
          <p:txBody>
            <a:bodyPr/>
            <a:lstStyle/>
            <a:p>
              <a:endParaRPr lang="zh-TW" altLang="en-US"/>
            </a:p>
          </p:txBody>
        </p:sp>
      </p:grpSp>
      <p:sp>
        <p:nvSpPr>
          <p:cNvPr id="3" name="內容版面配置區 2">
            <a:extLst>
              <a:ext uri="{FF2B5EF4-FFF2-40B4-BE49-F238E27FC236}">
                <a16:creationId xmlns:a16="http://schemas.microsoft.com/office/drawing/2014/main" id="{B2721498-91C0-424A-9D4B-FCF606F4B32E}"/>
              </a:ext>
            </a:extLst>
          </p:cNvPr>
          <p:cNvSpPr txBox="1">
            <a:spLocks/>
          </p:cNvSpPr>
          <p:nvPr/>
        </p:nvSpPr>
        <p:spPr>
          <a:xfrm>
            <a:off x="1219906" y="884818"/>
            <a:ext cx="4968875" cy="4032250"/>
          </a:xfrm>
          <a:prstGeom prst="wedgeRoundRectCallout">
            <a:avLst>
              <a:gd name="adj1" fmla="val 60079"/>
              <a:gd name="adj2" fmla="val 21297"/>
              <a:gd name="adj3" fmla="val 16667"/>
            </a:avLst>
          </a:prstGeom>
          <a:solidFill>
            <a:srgbClr val="EDF6F9"/>
          </a:solidFill>
        </p:spPr>
        <p:txBody>
          <a:bodyPr anchor="ctr"/>
          <a:lstStyle/>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一、期末實地查訪目的</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二、期末查訪應備資料</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三、應備資料常見缺失</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四、常見調減補助款原因</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五、相關稅賦問題</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六、廠商應配合事項</a:t>
            </a:r>
          </a:p>
        </p:txBody>
      </p:sp>
      <p:pic>
        <p:nvPicPr>
          <p:cNvPr id="9" name="圖片 8">
            <a:extLst>
              <a:ext uri="{FF2B5EF4-FFF2-40B4-BE49-F238E27FC236}">
                <a16:creationId xmlns:a16="http://schemas.microsoft.com/office/drawing/2014/main" id="{9118A46F-3535-B187-82F4-23ACF3E06B6B}"/>
              </a:ext>
            </a:extLst>
          </p:cNvPr>
          <p:cNvPicPr>
            <a:picLocks noChangeAspect="1"/>
          </p:cNvPicPr>
          <p:nvPr/>
        </p:nvPicPr>
        <p:blipFill>
          <a:blip r:embed="rId2"/>
          <a:stretch>
            <a:fillRect/>
          </a:stretch>
        </p:blipFill>
        <p:spPr>
          <a:xfrm>
            <a:off x="43953" y="0"/>
            <a:ext cx="1419048" cy="1047619"/>
          </a:xfrm>
          <a:prstGeom prst="rect">
            <a:avLst/>
          </a:prstGeom>
        </p:spPr>
      </p:pic>
      <p:pic>
        <p:nvPicPr>
          <p:cNvPr id="11" name="圖片 10">
            <a:extLst>
              <a:ext uri="{FF2B5EF4-FFF2-40B4-BE49-F238E27FC236}">
                <a16:creationId xmlns:a16="http://schemas.microsoft.com/office/drawing/2014/main" id="{221CC182-6EBC-516C-58D6-76006A4765A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FC71485-DA11-49FC-9D44-EFC50AE8051C}"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20</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755576" y="964406"/>
            <a:ext cx="7632848" cy="2913826"/>
          </a:xfrm>
          <a:prstGeom prst="rect">
            <a:avLst/>
          </a:prstGeom>
          <a:noFill/>
          <a:ln w="19050">
            <a:noFill/>
            <a:miter lim="800000"/>
            <a:headEnd/>
            <a:tailEnd/>
          </a:ln>
        </p:spPr>
        <p:txBody>
          <a:bodyPr/>
          <a:lstStyle/>
          <a:p>
            <a:pPr marL="342900" indent="-342900" algn="just">
              <a:lnSpc>
                <a:spcPct val="150000"/>
              </a:lnSpc>
              <a:buClr>
                <a:srgbClr val="002060"/>
              </a:buClr>
              <a:buFont typeface="Calibri" pitchFamily="34" charset="0"/>
              <a:buAutoNum type="arabicPeriod"/>
            </a:pPr>
            <a:r>
              <a:rPr kumimoji="0" lang="zh-TW" altLang="en-US" sz="1600" b="1" dirty="0">
                <a:latin typeface="Times New Roman" pitchFamily="18" charset="0"/>
                <a:ea typeface="標楷體" pitchFamily="65" charset="-120"/>
                <a:cs typeface="Times New Roman" pitchFamily="18" charset="0"/>
              </a:rPr>
              <a:t>於個別廠商結案當月以</a:t>
            </a:r>
            <a:r>
              <a:rPr kumimoji="0" lang="zh-TW" altLang="en-US" sz="1600" b="1" dirty="0">
                <a:solidFill>
                  <a:srgbClr val="10253F"/>
                </a:solidFill>
                <a:latin typeface="Times New Roman" pitchFamily="18" charset="0"/>
                <a:ea typeface="標楷體" pitchFamily="65" charset="-120"/>
                <a:cs typeface="Times New Roman" pitchFamily="18" charset="0"/>
              </a:rPr>
              <a:t>電話聯繫瞭解經費動支情形並安排實地查訪時間。</a:t>
            </a:r>
          </a:p>
          <a:p>
            <a:pPr marL="342900" indent="-342900" algn="just">
              <a:lnSpc>
                <a:spcPct val="150000"/>
              </a:lnSpc>
              <a:buClr>
                <a:srgbClr val="002060"/>
              </a:buClr>
              <a:buFont typeface="Calibri" pitchFamily="34" charset="0"/>
              <a:buAutoNum type="arabicPeriod"/>
            </a:pPr>
            <a:r>
              <a:rPr kumimoji="0" lang="zh-TW" altLang="en-US" sz="1600" b="1">
                <a:solidFill>
                  <a:srgbClr val="10253F"/>
                </a:solidFill>
                <a:latin typeface="Times New Roman" pitchFamily="18" charset="0"/>
                <a:ea typeface="標楷體" pitchFamily="65" charset="-120"/>
                <a:cs typeface="Times New Roman" pitchFamily="18" charset="0"/>
              </a:rPr>
              <a:t>為配合產業發展署計畫</a:t>
            </a:r>
            <a:r>
              <a:rPr kumimoji="0" lang="zh-TW" altLang="en-US" sz="1600" b="1" dirty="0">
                <a:solidFill>
                  <a:srgbClr val="10253F"/>
                </a:solidFill>
                <a:latin typeface="Times New Roman" pitchFamily="18" charset="0"/>
                <a:ea typeface="標楷體" pitchFamily="65" charset="-120"/>
                <a:cs typeface="Times New Roman" pitchFamily="18" charset="0"/>
              </a:rPr>
              <a:t>結案相關之時程規定，本所規劃於計畫結束日前即進行期末實地查訪。</a:t>
            </a:r>
          </a:p>
          <a:p>
            <a:pPr marL="342900" indent="-342900" algn="just">
              <a:lnSpc>
                <a:spcPct val="150000"/>
              </a:lnSpc>
              <a:buClr>
                <a:srgbClr val="002060"/>
              </a:buClr>
              <a:buFont typeface="Calibri" pitchFamily="34" charset="0"/>
              <a:buAutoNum type="arabicPeriod" startAt="3"/>
            </a:pPr>
            <a:r>
              <a:rPr kumimoji="0" lang="zh-TW" altLang="en-US" sz="1600" b="1" dirty="0">
                <a:solidFill>
                  <a:srgbClr val="10253F"/>
                </a:solidFill>
                <a:latin typeface="Times New Roman" pitchFamily="18" charset="0"/>
                <a:ea typeface="標楷體" pitchFamily="65" charset="-120"/>
                <a:cs typeface="Times New Roman" pitchFamily="18" charset="0"/>
              </a:rPr>
              <a:t>財審期末實地查訪時，請務必配合提供相關之帳務資料</a:t>
            </a:r>
            <a:endParaRPr kumimoji="0" lang="en-US" altLang="zh-TW" sz="1600" b="1" dirty="0">
              <a:solidFill>
                <a:srgbClr val="10253F"/>
              </a:solidFill>
              <a:latin typeface="Times New Roman" pitchFamily="18" charset="0"/>
              <a:ea typeface="標楷體" pitchFamily="65" charset="-120"/>
              <a:cs typeface="Times New Roman" pitchFamily="18" charset="0"/>
            </a:endParaRPr>
          </a:p>
          <a:p>
            <a:pPr algn="just">
              <a:lnSpc>
                <a:spcPct val="150000"/>
              </a:lnSpc>
              <a:buClr>
                <a:srgbClr val="002060"/>
              </a:buClr>
            </a:pPr>
            <a:r>
              <a:rPr kumimoji="0" lang="zh-TW" altLang="en-US" sz="1600" b="1" dirty="0">
                <a:solidFill>
                  <a:srgbClr val="10253F"/>
                </a:solidFill>
                <a:latin typeface="Times New Roman" pitchFamily="18" charset="0"/>
                <a:ea typeface="標楷體" pitchFamily="65" charset="-120"/>
                <a:cs typeface="Times New Roman" pitchFamily="18" charset="0"/>
              </a:rPr>
              <a:t>      </a:t>
            </a:r>
            <a:r>
              <a:rPr kumimoji="0" lang="en-US" altLang="zh-TW"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0253F"/>
                </a:solidFill>
                <a:latin typeface="Times New Roman" pitchFamily="18" charset="0"/>
                <a:ea typeface="標楷體" pitchFamily="65" charset="-120"/>
                <a:cs typeface="Times New Roman" pitchFamily="18" charset="0"/>
              </a:rPr>
              <a:t>包含計畫結束月份預估之經費累計表</a:t>
            </a:r>
            <a:r>
              <a:rPr kumimoji="0" lang="en-US" altLang="zh-TW" sz="1600" b="1" dirty="0">
                <a:solidFill>
                  <a:srgbClr val="10253F"/>
                </a:solidFill>
                <a:latin typeface="Times New Roman" pitchFamily="18" charset="0"/>
                <a:ea typeface="標楷體" pitchFamily="65" charset="-120"/>
                <a:cs typeface="Times New Roman" pitchFamily="18" charset="0"/>
              </a:rPr>
              <a:t>) </a:t>
            </a:r>
            <a:r>
              <a:rPr kumimoji="0" lang="zh-TW" altLang="en-US" sz="1600" b="1" dirty="0">
                <a:solidFill>
                  <a:srgbClr val="10253F"/>
                </a:solidFill>
                <a:latin typeface="Times New Roman" pitchFamily="18" charset="0"/>
                <a:ea typeface="標楷體" pitchFamily="65" charset="-120"/>
                <a:cs typeface="Times New Roman" pitchFamily="18" charset="0"/>
              </a:rPr>
              <a:t>。</a:t>
            </a:r>
          </a:p>
          <a:p>
            <a:pPr marL="342900" indent="-342900" algn="just">
              <a:lnSpc>
                <a:spcPct val="150000"/>
              </a:lnSpc>
              <a:buClr>
                <a:srgbClr val="002060"/>
              </a:buClr>
              <a:buFont typeface="Calibri" pitchFamily="34" charset="0"/>
              <a:buAutoNum type="arabicPeriod" startAt="4"/>
            </a:pPr>
            <a:r>
              <a:rPr kumimoji="0" lang="zh-TW" altLang="en-US" sz="1600" b="1" dirty="0">
                <a:solidFill>
                  <a:srgbClr val="FF0000"/>
                </a:solidFill>
                <a:latin typeface="Times New Roman" pitchFamily="18" charset="0"/>
                <a:ea typeface="標楷體" pitchFamily="65" charset="-120"/>
                <a:cs typeface="Times New Roman" pitchFamily="18" charset="0"/>
              </a:rPr>
              <a:t>計畫結束月</a:t>
            </a:r>
            <a:r>
              <a:rPr kumimoji="0" lang="zh-TW" altLang="en-US" sz="1600" b="1" dirty="0">
                <a:solidFill>
                  <a:srgbClr val="153153"/>
                </a:solidFill>
                <a:latin typeface="Times New Roman" pitchFamily="18" charset="0"/>
                <a:ea typeface="標楷體" pitchFamily="65" charset="-120"/>
                <a:cs typeface="Times New Roman" pitchFamily="18" charset="0"/>
              </a:rPr>
              <a:t>經費仍未核銷完畢之廠商</a:t>
            </a:r>
            <a:r>
              <a:rPr kumimoji="0" lang="zh-TW" altLang="en-US" sz="1600" b="1" dirty="0">
                <a:solidFill>
                  <a:srgbClr val="10253F"/>
                </a:solidFill>
                <a:latin typeface="Times New Roman" pitchFamily="18" charset="0"/>
                <a:ea typeface="標楷體" pitchFamily="65" charset="-120"/>
                <a:cs typeface="Times New Roman" pitchFamily="18" charset="0"/>
              </a:rPr>
              <a:t>，請務必配合，最遲應於</a:t>
            </a:r>
            <a:r>
              <a:rPr kumimoji="0" lang="zh-TW" altLang="en-US" sz="1600" b="1" dirty="0">
                <a:solidFill>
                  <a:srgbClr val="FF0000"/>
                </a:solidFill>
                <a:latin typeface="Times New Roman" pitchFamily="18" charset="0"/>
                <a:ea typeface="標楷體" pitchFamily="65" charset="-120"/>
                <a:cs typeface="Times New Roman" pitchFamily="18" charset="0"/>
              </a:rPr>
              <a:t>次月</a:t>
            </a:r>
            <a:r>
              <a:rPr kumimoji="0" lang="en-US" altLang="zh-TW" sz="1600" b="1" dirty="0">
                <a:solidFill>
                  <a:srgbClr val="FF0000"/>
                </a:solidFill>
                <a:latin typeface="Times New Roman" pitchFamily="18" charset="0"/>
                <a:ea typeface="標楷體" pitchFamily="65" charset="-120"/>
                <a:cs typeface="Times New Roman" pitchFamily="18" charset="0"/>
              </a:rPr>
              <a:t>10</a:t>
            </a:r>
            <a:r>
              <a:rPr kumimoji="0" lang="zh-TW" altLang="en-US" sz="1600" b="1" dirty="0">
                <a:solidFill>
                  <a:srgbClr val="FF0000"/>
                </a:solidFill>
                <a:latin typeface="Times New Roman" pitchFamily="18" charset="0"/>
                <a:ea typeface="標楷體" pitchFamily="65" charset="-120"/>
                <a:cs typeface="Times New Roman" pitchFamily="18" charset="0"/>
              </a:rPr>
              <a:t>日前</a:t>
            </a:r>
            <a:r>
              <a:rPr kumimoji="0" lang="zh-TW" altLang="en-US" sz="1600" b="1" dirty="0">
                <a:solidFill>
                  <a:srgbClr val="153153"/>
                </a:solidFill>
                <a:latin typeface="Times New Roman" pitchFamily="18" charset="0"/>
                <a:ea typeface="標楷體" pitchFamily="65" charset="-120"/>
                <a:cs typeface="Times New Roman" pitchFamily="18" charset="0"/>
              </a:rPr>
              <a:t>補</a:t>
            </a:r>
            <a:r>
              <a:rPr kumimoji="0" lang="zh-TW" altLang="en-US" sz="1600" b="1" dirty="0">
                <a:solidFill>
                  <a:srgbClr val="10253F"/>
                </a:solidFill>
                <a:latin typeface="Times New Roman" pitchFamily="18" charset="0"/>
                <a:ea typeface="標楷體" pitchFamily="65" charset="-120"/>
                <a:cs typeface="Times New Roman" pitchFamily="18" charset="0"/>
              </a:rPr>
              <a:t>提供計畫結束月相關憑證及帳務資料</a:t>
            </a:r>
            <a:r>
              <a:rPr kumimoji="0" lang="en-US" altLang="zh-TW" sz="1600" b="1" dirty="0">
                <a:solidFill>
                  <a:srgbClr val="10253F"/>
                </a:solidFill>
                <a:latin typeface="Times New Roman" pitchFamily="18" charset="0"/>
                <a:ea typeface="標楷體" pitchFamily="65" charset="-120"/>
                <a:cs typeface="Times New Roman" pitchFamily="18" charset="0"/>
              </a:rPr>
              <a:t>(ex</a:t>
            </a:r>
            <a:r>
              <a:rPr kumimoji="0" lang="zh-TW" altLang="en-US"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計畫結束月薪資發放之轉帳紀錄等</a:t>
            </a:r>
            <a:r>
              <a:rPr kumimoji="0" lang="en-US" altLang="zh-TW" sz="1600" b="1" dirty="0">
                <a:solidFill>
                  <a:srgbClr val="153153"/>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a:t>
            </a:r>
            <a:endParaRPr kumimoji="0" lang="en-US" altLang="zh-TW" sz="1600" b="1" dirty="0">
              <a:solidFill>
                <a:srgbClr val="153153"/>
              </a:solidFill>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3203848" y="3979038"/>
            <a:ext cx="5616624" cy="776319"/>
          </a:xfrm>
          <a:prstGeom prst="rect">
            <a:avLst/>
          </a:prstGeom>
          <a:solidFill>
            <a:schemeClr val="bg1"/>
          </a:solidFill>
          <a:ln w="19050">
            <a:solidFill>
              <a:schemeClr val="accent5">
                <a:lumMod val="50000"/>
              </a:schemeClr>
            </a:solidFill>
          </a:ln>
        </p:spPr>
        <p:txBody>
          <a:bodyPr anchor="ctr">
            <a:normAutofit fontScale="77500" lnSpcReduction="20000"/>
          </a:bodyPr>
          <a:lstStyle/>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＊發票或收據正本請註記「中小製造業接班傳承數位轉型計畫專用」或申請之計畫名稱</a:t>
            </a:r>
          </a:p>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＊所有影本資料請加蓋「核與正本相符」字樣章</a:t>
            </a:r>
          </a:p>
        </p:txBody>
      </p:sp>
      <p:sp>
        <p:nvSpPr>
          <p:cNvPr id="2" name="標題 1"/>
          <p:cNvSpPr>
            <a:spLocks noGrp="1"/>
          </p:cNvSpPr>
          <p:nvPr>
            <p:ph type="ctrTitle"/>
          </p:nvPr>
        </p:nvSpPr>
        <p:spPr>
          <a:xfrm>
            <a:off x="1547813" y="0"/>
            <a:ext cx="6048375" cy="1058863"/>
          </a:xfrm>
        </p:spPr>
        <p:txBody>
          <a:bodyPr>
            <a:noAutofit/>
          </a:bodyPr>
          <a:lstStyle/>
          <a:p>
            <a:pPr eaLnBrk="1" hangingPunct="1"/>
            <a:r>
              <a:rPr lang="zh-TW" altLang="en-US" sz="3200" b="1">
                <a:solidFill>
                  <a:srgbClr val="E46C0A"/>
                </a:solidFill>
                <a:latin typeface="Times New Roman" pitchFamily="18" charset="0"/>
                <a:ea typeface="標楷體" pitchFamily="65" charset="-120"/>
                <a:cs typeface="Times New Roman" pitchFamily="18" charset="0"/>
              </a:rPr>
              <a:t>六、期末應配合事項</a:t>
            </a:r>
            <a:r>
              <a:rPr lang="en-US" altLang="zh-TW" sz="3200" b="1">
                <a:solidFill>
                  <a:srgbClr val="E46C0A"/>
                </a:solidFill>
                <a:latin typeface="Times New Roman" pitchFamily="18" charset="0"/>
                <a:ea typeface="標楷體" pitchFamily="65" charset="-120"/>
                <a:cs typeface="Times New Roman" pitchFamily="18" charset="0"/>
              </a:rPr>
              <a:t>(1/2)</a:t>
            </a:r>
            <a:endParaRPr lang="zh-TW" altLang="en-US" sz="3200" b="1">
              <a:solidFill>
                <a:srgbClr val="E46C0A"/>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2A308AA5-4779-56B5-45F7-F4B54769409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124EB9A6-B545-A605-9C20-B51369A0E3B8}"/>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03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4695667-5723-4A68-9779-61F43CE316E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21</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306388" y="915988"/>
            <a:ext cx="8531225" cy="3743994"/>
          </a:xfrm>
          <a:prstGeom prst="rect">
            <a:avLst/>
          </a:prstGeom>
          <a:noFill/>
          <a:ln w="19050">
            <a:noFill/>
            <a:miter lim="800000"/>
            <a:headEnd/>
            <a:tailEnd/>
          </a:ln>
        </p:spPr>
        <p:txBody>
          <a:bodyPr/>
          <a:lstStyle/>
          <a:p>
            <a:pPr marL="363538" indent="-363538">
              <a:lnSpc>
                <a:spcPct val="140000"/>
              </a:lnSpc>
              <a:buClr>
                <a:srgbClr val="002060"/>
              </a:buClr>
              <a:buFont typeface="Calibri" pitchFamily="34" charset="0"/>
              <a:buAutoNum type="arabicPeriod" startAt="5"/>
            </a:pPr>
            <a:r>
              <a:rPr kumimoji="0" lang="zh-TW" altLang="en-US" b="1" dirty="0">
                <a:solidFill>
                  <a:srgbClr val="10253F"/>
                </a:solidFill>
                <a:latin typeface="Times New Roman" pitchFamily="18" charset="0"/>
                <a:ea typeface="標楷體" pitchFamily="65" charset="-120"/>
                <a:cs typeface="Times New Roman" pitchFamily="18" charset="0"/>
              </a:rPr>
              <a:t>各廠商應依合約書規定，將財審期末查訪結果之應繳回款項</a:t>
            </a:r>
            <a:r>
              <a:rPr kumimoji="0" lang="zh-TW" altLang="en-US" b="1" dirty="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依計畫辦公室指定帳戶繳回。</a:t>
            </a:r>
          </a:p>
          <a:p>
            <a:pPr marL="363538" indent="-363538">
              <a:lnSpc>
                <a:spcPct val="140000"/>
              </a:lnSpc>
              <a:buClr>
                <a:srgbClr val="002060"/>
              </a:buClr>
              <a:buFont typeface="Calibri" pitchFamily="34" charset="0"/>
              <a:buNone/>
            </a:pPr>
            <a:r>
              <a:rPr kumimoji="0" lang="en-US" altLang="zh-TW" b="1" dirty="0">
                <a:solidFill>
                  <a:srgbClr val="10253F"/>
                </a:solidFill>
                <a:latin typeface="Times New Roman" pitchFamily="18" charset="0"/>
                <a:ea typeface="標楷體" pitchFamily="65" charset="-120"/>
                <a:cs typeface="Times New Roman" pitchFamily="18" charset="0"/>
              </a:rPr>
              <a:t>6.    </a:t>
            </a:r>
            <a:r>
              <a:rPr kumimoji="0" lang="zh-TW" altLang="en-US" b="1" dirty="0">
                <a:solidFill>
                  <a:srgbClr val="10253F"/>
                </a:solidFill>
                <a:latin typeface="Times New Roman" pitchFamily="18" charset="0"/>
                <a:ea typeface="標楷體" pitchFamily="65" charset="-120"/>
                <a:cs typeface="Times New Roman" pitchFamily="18" charset="0"/>
              </a:rPr>
              <a:t>應繳回款項</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63538" indent="-363538">
              <a:lnSpc>
                <a:spcPct val="140000"/>
              </a:lnSpc>
              <a:buClr>
                <a:srgbClr val="002060"/>
              </a:buClr>
              <a:buFont typeface="Wingdings" pitchFamily="2" charset="2"/>
              <a:buNone/>
            </a:pPr>
            <a:r>
              <a:rPr kumimoji="0" lang="zh-TW" altLang="en-US" b="1" dirty="0"/>
              <a:t>      </a:t>
            </a:r>
            <a:r>
              <a:rPr kumimoji="0" lang="en-US" altLang="zh-TW" b="1" dirty="0">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尚未動支及已動支未符合規定之政府補助款調減數。</a:t>
            </a:r>
          </a:p>
          <a:p>
            <a:pPr marL="363538" indent="-363538">
              <a:lnSpc>
                <a:spcPct val="140000"/>
              </a:lnSpc>
              <a:buClr>
                <a:srgbClr val="002060"/>
              </a:buClr>
              <a:buFont typeface="Wingdings" pitchFamily="2" charset="2"/>
              <a:buNone/>
            </a:pPr>
            <a:r>
              <a:rPr kumimoji="0" lang="zh-TW" altLang="en-US" b="1" dirty="0">
                <a:solidFill>
                  <a:srgbClr val="10253F"/>
                </a:solidFill>
                <a:latin typeface="標楷體" pitchFamily="65" charset="-120"/>
                <a:ea typeface="標楷體" pitchFamily="65" charset="-120"/>
              </a:rPr>
              <a:t>   </a:t>
            </a:r>
            <a:r>
              <a:rPr kumimoji="0" lang="en-US" altLang="zh-TW" b="1" dirty="0">
                <a:solidFill>
                  <a:srgbClr val="10253F"/>
                </a:solidFill>
                <a:latin typeface="標楷體" pitchFamily="65" charset="-120"/>
                <a:ea typeface="標楷體" pitchFamily="65" charset="-120"/>
              </a:rPr>
              <a:t>(2)</a:t>
            </a:r>
            <a:r>
              <a:rPr kumimoji="0" lang="zh-TW" altLang="en-US" b="1" dirty="0">
                <a:solidFill>
                  <a:srgbClr val="10253F"/>
                </a:solidFill>
                <a:latin typeface="標楷體" pitchFamily="65" charset="-120"/>
                <a:ea typeface="標楷體" pitchFamily="65" charset="-120"/>
              </a:rPr>
              <a:t>孳息：專戶孳生之利息。 </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技審通過次日起即可結算專戶</a:t>
            </a:r>
            <a:r>
              <a:rPr kumimoji="0" lang="en-US" altLang="zh-TW" sz="1600" b="1" u="sng" dirty="0">
                <a:solidFill>
                  <a:srgbClr val="000099"/>
                </a:solidFill>
                <a:latin typeface="標楷體" pitchFamily="65" charset="-120"/>
                <a:ea typeface="標楷體" pitchFamily="65" charset="-120"/>
              </a:rPr>
              <a:t>(</a:t>
            </a:r>
            <a:r>
              <a:rPr kumimoji="0" lang="zh-TW" altLang="en-US" sz="1600" b="1" u="sng" dirty="0">
                <a:solidFill>
                  <a:srgbClr val="000099"/>
                </a:solidFill>
                <a:latin typeface="標楷體" pitchFamily="65" charset="-120"/>
                <a:ea typeface="標楷體" pitchFamily="65" charset="-120"/>
              </a:rPr>
              <a:t>應將金額提領至</a:t>
            </a:r>
            <a:r>
              <a:rPr kumimoji="0" lang="en-US" altLang="zh-TW" sz="1600" b="1" u="sng" dirty="0">
                <a:solidFill>
                  <a:srgbClr val="000099"/>
                </a:solidFill>
                <a:latin typeface="標楷體" pitchFamily="65" charset="-120"/>
                <a:ea typeface="標楷體" pitchFamily="65" charset="-120"/>
              </a:rPr>
              <a:t>0)</a:t>
            </a:r>
            <a:r>
              <a:rPr kumimoji="0" lang="zh-TW" altLang="en-US" sz="1600" b="1" u="sng" dirty="0">
                <a:solidFill>
                  <a:srgbClr val="E46C0A"/>
                </a:solidFill>
                <a:latin typeface="標楷體" pitchFamily="65" charset="-120"/>
                <a:ea typeface="標楷體" pitchFamily="65" charset="-120"/>
              </a:rPr>
              <a:t>。</a:t>
            </a:r>
            <a:r>
              <a:rPr kumimoji="0" lang="zh-TW" altLang="en-US" sz="1600" b="1" dirty="0">
                <a:solidFill>
                  <a:srgbClr val="FF0000"/>
                </a:solidFill>
                <a:latin typeface="標楷體" pitchFamily="65" charset="-120"/>
                <a:ea typeface="標楷體" pitchFamily="65" charset="-120"/>
              </a:rPr>
              <a:t>＊請勿結清專戶</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最晚應於計畫結束月</a:t>
            </a:r>
            <a:r>
              <a:rPr kumimoji="0" lang="zh-TW" altLang="en-US" sz="1600" b="1" u="sng" dirty="0">
                <a:solidFill>
                  <a:srgbClr val="FF0000"/>
                </a:solidFill>
                <a:latin typeface="標楷體" pitchFamily="65" charset="-120"/>
                <a:ea typeface="標楷體" pitchFamily="65" charset="-120"/>
              </a:rPr>
              <a:t>次月</a:t>
            </a:r>
            <a:r>
              <a:rPr kumimoji="0" lang="en-US" altLang="zh-TW" sz="1600" b="1" u="sng" dirty="0">
                <a:solidFill>
                  <a:srgbClr val="FF0000"/>
                </a:solidFill>
                <a:latin typeface="標楷體" pitchFamily="65" charset="-120"/>
                <a:ea typeface="標楷體" pitchFamily="65" charset="-120"/>
              </a:rPr>
              <a:t>10</a:t>
            </a:r>
            <a:r>
              <a:rPr kumimoji="0" lang="zh-TW" altLang="en-US" sz="1600" b="1" u="sng" dirty="0">
                <a:solidFill>
                  <a:srgbClr val="FF0000"/>
                </a:solidFill>
                <a:latin typeface="標楷體" pitchFamily="65" charset="-120"/>
                <a:ea typeface="標楷體" pitchFamily="65" charset="-120"/>
              </a:rPr>
              <a:t>日內</a:t>
            </a:r>
            <a:r>
              <a:rPr kumimoji="0" lang="zh-TW" altLang="en-US" sz="1600" b="1" u="sng" dirty="0">
                <a:solidFill>
                  <a:srgbClr val="E46C0A"/>
                </a:solidFill>
                <a:latin typeface="標楷體" pitchFamily="65" charset="-120"/>
                <a:ea typeface="標楷體" pitchFamily="65" charset="-120"/>
              </a:rPr>
              <a:t>提供：</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銀行出具之孳息數文件資料</a:t>
            </a:r>
            <a:r>
              <a:rPr kumimoji="0" lang="en-US" altLang="zh-TW" sz="1600" b="1" dirty="0">
                <a:solidFill>
                  <a:srgbClr val="E46C0A"/>
                </a:solidFill>
                <a:latin typeface="標楷體" pitchFamily="65" charset="-120"/>
                <a:ea typeface="標楷體" pitchFamily="65" charset="-120"/>
              </a:rPr>
              <a:t>(</a:t>
            </a:r>
            <a:r>
              <a:rPr kumimoji="0" lang="zh-TW" altLang="en-US" sz="1600" b="1" dirty="0">
                <a:solidFill>
                  <a:srgbClr val="E46C0A"/>
                </a:solidFill>
                <a:latin typeface="標楷體" pitchFamily="65" charset="-120"/>
                <a:ea typeface="標楷體" pitchFamily="65" charset="-120"/>
              </a:rPr>
              <a:t>計畫結束日或技審通過次日</a:t>
            </a:r>
            <a:r>
              <a:rPr kumimoji="0" lang="en-US" altLang="zh-TW" sz="1600" b="1" dirty="0">
                <a:solidFill>
                  <a:srgbClr val="E46C0A"/>
                </a:solidFill>
                <a:latin typeface="標楷體" pitchFamily="65" charset="-120"/>
                <a:ea typeface="標楷體" pitchFamily="65" charset="-120"/>
              </a:rPr>
              <a:t>)</a:t>
            </a:r>
            <a:endParaRPr kumimoji="0" lang="zh-TW" altLang="en-US" sz="1600" b="1" dirty="0">
              <a:solidFill>
                <a:srgbClr val="E46C0A"/>
              </a:solidFill>
              <a:latin typeface="標楷體" pitchFamily="65" charset="-120"/>
              <a:ea typeface="標楷體" pitchFamily="65" charset="-120"/>
            </a:endParaRPr>
          </a:p>
          <a:p>
            <a:pPr marL="715963" lvl="1" indent="-352425">
              <a:lnSpc>
                <a:spcPct val="140000"/>
              </a:lnSpc>
              <a:buClr>
                <a:srgbClr val="002060"/>
              </a:buClr>
            </a:pPr>
            <a:r>
              <a:rPr kumimoji="0" lang="en-US" altLang="zh-TW" b="1" dirty="0">
                <a:solidFill>
                  <a:srgbClr val="10253F"/>
                </a:solidFill>
                <a:latin typeface="標楷體" pitchFamily="65" charset="-120"/>
                <a:ea typeface="標楷體" pitchFamily="65" charset="-120"/>
              </a:rPr>
              <a:t>(3)</a:t>
            </a:r>
            <a:r>
              <a:rPr kumimoji="0" lang="zh-TW" altLang="en-US" b="1" dirty="0">
                <a:solidFill>
                  <a:srgbClr val="10253F"/>
                </a:solidFill>
                <a:latin typeface="標楷體" pitchFamily="65" charset="-120"/>
                <a:ea typeface="標楷體" pitchFamily="65" charset="-120"/>
              </a:rPr>
              <a:t>專戶異常提領計息：依臺灣銀行</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月</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日基本放款利率</a:t>
            </a:r>
            <a:r>
              <a:rPr kumimoji="0" lang="en-US" altLang="zh-TW" b="1" dirty="0">
                <a:solidFill>
                  <a:srgbClr val="10253F"/>
                </a:solidFill>
                <a:latin typeface="標楷體" pitchFamily="65" charset="-120"/>
                <a:ea typeface="標楷體" pitchFamily="65" charset="-120"/>
              </a:rPr>
              <a:t>(113</a:t>
            </a:r>
            <a:r>
              <a:rPr kumimoji="0" lang="zh-TW" altLang="en-US" b="1" dirty="0">
                <a:solidFill>
                  <a:srgbClr val="10253F"/>
                </a:solidFill>
                <a:latin typeface="標楷體" pitchFamily="65" charset="-120"/>
                <a:ea typeface="標楷體" pitchFamily="65" charset="-120"/>
              </a:rPr>
              <a:t>年為</a:t>
            </a:r>
            <a:r>
              <a:rPr kumimoji="0" lang="en-US" altLang="zh-TW" b="1" dirty="0">
                <a:solidFill>
                  <a:srgbClr val="10253F"/>
                </a:solidFill>
                <a:latin typeface="標楷體" pitchFamily="65" charset="-120"/>
                <a:ea typeface="標楷體" pitchFamily="65" charset="-120"/>
              </a:rPr>
              <a:t>5.259%)</a:t>
            </a:r>
            <a:r>
              <a:rPr kumimoji="0" lang="zh-TW" altLang="en-US" b="1" dirty="0">
                <a:solidFill>
                  <a:srgbClr val="FF0000"/>
                </a:solidFill>
                <a:latin typeface="標楷體" pitchFamily="65" charset="-120"/>
                <a:ea typeface="標楷體" pitchFamily="65" charset="-120"/>
              </a:rPr>
              <a:t>兩倍</a:t>
            </a:r>
            <a:r>
              <a:rPr kumimoji="0" lang="zh-TW" altLang="en-US" b="1" dirty="0">
                <a:solidFill>
                  <a:srgbClr val="10253F"/>
                </a:solidFill>
                <a:latin typeface="標楷體" pitchFamily="65" charset="-120"/>
                <a:ea typeface="標楷體" pitchFamily="65" charset="-120"/>
              </a:rPr>
              <a:t>按月計算。</a:t>
            </a:r>
          </a:p>
          <a:p>
            <a:pPr marL="715963" lvl="1" indent="-352425" algn="just">
              <a:lnSpc>
                <a:spcPct val="140000"/>
              </a:lnSpc>
              <a:buClr>
                <a:srgbClr val="002060"/>
              </a:buClr>
              <a:buFont typeface="Wingdings" pitchFamily="2" charset="2"/>
              <a:buAutoNum type="circleNumWdWhitePlain" startAt="3"/>
            </a:pPr>
            <a:endParaRPr kumimoji="0" lang="en-US" altLang="zh-TW" sz="1500" dirty="0">
              <a:solidFill>
                <a:srgbClr val="10253F"/>
              </a:solidFill>
              <a:latin typeface="標楷體" pitchFamily="65" charset="-120"/>
              <a:ea typeface="標楷體" pitchFamily="65" charset="-12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六、期末應配合事項</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(2/2)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A3C9B041-19CA-3FA7-43D7-CAEA2D7D915D}"/>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F4CB8A95-BF3B-470F-E820-588317B2B671}"/>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22</a:t>
            </a:fld>
            <a:endParaRPr lang="zh-TW" altLang="en-US" sz="1600">
              <a:solidFill>
                <a:schemeClr val="bg1"/>
              </a:solidFill>
              <a:latin typeface="Times New Roman" pitchFamily="18" charset="0"/>
              <a:cs typeface="Times New Roman" pitchFamily="18" charset="0"/>
            </a:endParaRPr>
          </a:p>
        </p:txBody>
      </p:sp>
      <p:sp>
        <p:nvSpPr>
          <p:cNvPr id="2056" name="Text Box 4"/>
          <p:cNvSpPr txBox="1">
            <a:spLocks noChangeArrowheads="1"/>
          </p:cNvSpPr>
          <p:nvPr/>
        </p:nvSpPr>
        <p:spPr bwMode="auto">
          <a:xfrm>
            <a:off x="0" y="1058863"/>
            <a:ext cx="4249738" cy="2952750"/>
          </a:xfrm>
          <a:prstGeom prst="rect">
            <a:avLst/>
          </a:prstGeom>
          <a:noFill/>
          <a:ln w="9525">
            <a:noFill/>
            <a:miter lim="800000"/>
            <a:headEnd/>
            <a:tailEnd/>
          </a:ln>
        </p:spPr>
        <p:txBody>
          <a:bodyPr lIns="91432" tIns="45716" rIns="91432" bIns="45716"/>
          <a:lstStyle/>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本所聯絡方式：</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正風聯合會計師事務所 </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總機電話：（</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2516-5255</a:t>
            </a:r>
          </a:p>
          <a:p>
            <a:pPr marL="193675">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地   　 址：台北市南京東路二段</a:t>
            </a:r>
            <a:r>
              <a:rPr kumimoji="0" lang="en-US" altLang="zh-TW" sz="1600" b="1" dirty="0">
                <a:solidFill>
                  <a:srgbClr val="0000CC"/>
                </a:solidFill>
                <a:latin typeface="Times New Roman" pitchFamily="18" charset="0"/>
                <a:ea typeface="標楷體" pitchFamily="65" charset="-120"/>
                <a:cs typeface="Times New Roman" pitchFamily="18" charset="0"/>
              </a:rPr>
              <a:t>111</a:t>
            </a:r>
            <a:r>
              <a:rPr kumimoji="0" lang="zh-TW" altLang="en-US" sz="1600" b="1" dirty="0">
                <a:solidFill>
                  <a:srgbClr val="0000CC"/>
                </a:solidFill>
                <a:latin typeface="Times New Roman" pitchFamily="18" charset="0"/>
                <a:ea typeface="標楷體" pitchFamily="65" charset="-120"/>
                <a:cs typeface="Times New Roman" pitchFamily="18" charset="0"/>
              </a:rPr>
              <a:t>號</a:t>
            </a:r>
            <a:r>
              <a:rPr kumimoji="0" lang="en-US" altLang="zh-TW" sz="1600" b="1" dirty="0">
                <a:solidFill>
                  <a:srgbClr val="0000CC"/>
                </a:solidFill>
                <a:latin typeface="Times New Roman" pitchFamily="18" charset="0"/>
                <a:ea typeface="標楷體" pitchFamily="65" charset="-120"/>
                <a:cs typeface="Times New Roman" pitchFamily="18" charset="0"/>
              </a:rPr>
              <a:t>14</a:t>
            </a:r>
            <a:r>
              <a:rPr kumimoji="0" lang="zh-TW" altLang="en-US" sz="1600" b="1" dirty="0">
                <a:solidFill>
                  <a:srgbClr val="0000CC"/>
                </a:solidFill>
                <a:latin typeface="Times New Roman" pitchFamily="18" charset="0"/>
                <a:ea typeface="標楷體" pitchFamily="65" charset="-120"/>
                <a:cs typeface="Times New Roman" pitchFamily="18" charset="0"/>
              </a:rPr>
              <a:t>樓</a:t>
            </a:r>
            <a:endParaRPr kumimoji="0" lang="zh-TW" altLang="en-US" sz="1200" b="1" dirty="0">
              <a:latin typeface="Times New Roman" pitchFamily="18" charset="0"/>
              <a:ea typeface="標楷體" pitchFamily="65" charset="-120"/>
              <a:cs typeface="Times New Roman" pitchFamily="18" charset="0"/>
            </a:endParaRPr>
          </a:p>
        </p:txBody>
      </p:sp>
      <p:cxnSp>
        <p:nvCxnSpPr>
          <p:cNvPr id="12" name="直線接點 11"/>
          <p:cNvCxnSpPr/>
          <p:nvPr/>
        </p:nvCxnSpPr>
        <p:spPr>
          <a:xfrm>
            <a:off x="179512" y="1131887"/>
            <a:ext cx="3168650" cy="0"/>
          </a:xfrm>
          <a:prstGeom prst="line">
            <a:avLst/>
          </a:prstGeom>
        </p:spPr>
        <p:style>
          <a:lnRef idx="2">
            <a:schemeClr val="accent2"/>
          </a:lnRef>
          <a:fillRef idx="0">
            <a:schemeClr val="accent2"/>
          </a:fillRef>
          <a:effectRef idx="1">
            <a:schemeClr val="accent2"/>
          </a:effectRef>
          <a:fontRef idx="minor">
            <a:schemeClr val="tx1"/>
          </a:fontRef>
        </p:style>
      </p:cxnSp>
      <p:pic>
        <p:nvPicPr>
          <p:cNvPr id="4" name="圖片 3">
            <a:extLst>
              <a:ext uri="{FF2B5EF4-FFF2-40B4-BE49-F238E27FC236}">
                <a16:creationId xmlns:a16="http://schemas.microsoft.com/office/drawing/2014/main" id="{B3B2562B-5387-BF10-8AB9-A05CD7F0952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588659A3-FF7F-02B0-6161-6B0EEFFDE058}"/>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7" name="表格 6">
            <a:extLst>
              <a:ext uri="{FF2B5EF4-FFF2-40B4-BE49-F238E27FC236}">
                <a16:creationId xmlns:a16="http://schemas.microsoft.com/office/drawing/2014/main" id="{0EFD97FE-84AB-8B6F-C6F2-98F645A5120C}"/>
              </a:ext>
            </a:extLst>
          </p:cNvPr>
          <p:cNvGraphicFramePr>
            <a:graphicFrameLocks noGrp="1"/>
          </p:cNvGraphicFramePr>
          <p:nvPr>
            <p:extLst>
              <p:ext uri="{D42A27DB-BD31-4B8C-83A1-F6EECF244321}">
                <p14:modId xmlns:p14="http://schemas.microsoft.com/office/powerpoint/2010/main" val="4085298489"/>
              </p:ext>
            </p:extLst>
          </p:nvPr>
        </p:nvGraphicFramePr>
        <p:xfrm>
          <a:off x="4229026" y="1131887"/>
          <a:ext cx="4608511" cy="2607990"/>
        </p:xfrm>
        <a:graphic>
          <a:graphicData uri="http://schemas.openxmlformats.org/drawingml/2006/table">
            <a:tbl>
              <a:tblPr/>
              <a:tblGrid>
                <a:gridCol w="1519103">
                  <a:extLst>
                    <a:ext uri="{9D8B030D-6E8A-4147-A177-3AD203B41FA5}">
                      <a16:colId xmlns:a16="http://schemas.microsoft.com/office/drawing/2014/main" val="3728142407"/>
                    </a:ext>
                  </a:extLst>
                </a:gridCol>
                <a:gridCol w="733947">
                  <a:extLst>
                    <a:ext uri="{9D8B030D-6E8A-4147-A177-3AD203B41FA5}">
                      <a16:colId xmlns:a16="http://schemas.microsoft.com/office/drawing/2014/main" val="2196012824"/>
                    </a:ext>
                  </a:extLst>
                </a:gridCol>
                <a:gridCol w="2355461">
                  <a:extLst>
                    <a:ext uri="{9D8B030D-6E8A-4147-A177-3AD203B41FA5}">
                      <a16:colId xmlns:a16="http://schemas.microsoft.com/office/drawing/2014/main" val="271764471"/>
                    </a:ext>
                  </a:extLst>
                </a:gridCol>
              </a:tblGrid>
              <a:tr h="259034">
                <a:tc>
                  <a:txBody>
                    <a:bodyPr/>
                    <a:lstStyle/>
                    <a:p>
                      <a:pPr algn="ctr" fontAlgn="ctr"/>
                      <a:r>
                        <a:rPr lang="zh-TW" alt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查 核 人 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chemeClr val="accent3">
                              <a:lumMod val="50000"/>
                            </a:schemeClr>
                          </a:solidFill>
                          <a:effectLst/>
                          <a:latin typeface="標楷體" panose="03000509000000000000" pitchFamily="65" charset="-120"/>
                          <a:ea typeface="標楷體" panose="03000509000000000000" pitchFamily="65" charset="-120"/>
                        </a:rPr>
                        <a:t>分 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59831"/>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徐素琴會計師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633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林玫杏經理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77132"/>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葉文元副理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adt460@clockcpa.com.tw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0724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邱瓊茵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2398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蔡孟軒</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62690"/>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李柏諺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33</a:t>
                      </a: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608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南家妤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a:solidFill>
                            <a:schemeClr val="accent3">
                              <a:lumMod val="50000"/>
                            </a:schemeClr>
                          </a:solidFill>
                          <a:effectLst/>
                          <a:latin typeface="標楷體" panose="03000509000000000000" pitchFamily="65" charset="-120"/>
                          <a:ea typeface="標楷體" panose="03000509000000000000" pitchFamily="65" charset="-120"/>
                        </a:rPr>
                        <a:t>245</a:t>
                      </a:r>
                      <a:endPar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adt461@clockcpa.com.tw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74545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鍾美姿</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adt425@clockcpa.com.tw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2949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23</a:t>
            </a:fld>
            <a:endParaRPr lang="zh-TW" altLang="en-US" sz="1600">
              <a:solidFill>
                <a:schemeClr val="bg1"/>
              </a:solidFill>
              <a:latin typeface="Times New Roman" pitchFamily="18" charset="0"/>
              <a:cs typeface="Times New Roman" pitchFamily="18" charset="0"/>
            </a:endParaRPr>
          </a:p>
        </p:txBody>
      </p:sp>
      <p:grpSp>
        <p:nvGrpSpPr>
          <p:cNvPr id="5" name="群組 4">
            <a:extLst>
              <a:ext uri="{FF2B5EF4-FFF2-40B4-BE49-F238E27FC236}">
                <a16:creationId xmlns:a16="http://schemas.microsoft.com/office/drawing/2014/main" id="{7F7F614B-66BC-CC6F-34DE-BA2C1B60D26E}"/>
              </a:ext>
            </a:extLst>
          </p:cNvPr>
          <p:cNvGrpSpPr/>
          <p:nvPr/>
        </p:nvGrpSpPr>
        <p:grpSpPr>
          <a:xfrm>
            <a:off x="989261" y="369888"/>
            <a:ext cx="7165478" cy="761702"/>
            <a:chOff x="1115616" y="369888"/>
            <a:chExt cx="7165478" cy="761702"/>
          </a:xfrm>
        </p:grpSpPr>
        <p:sp>
          <p:nvSpPr>
            <p:cNvPr id="7" name="Copyright Notice">
              <a:extLst>
                <a:ext uri="{FF2B5EF4-FFF2-40B4-BE49-F238E27FC236}">
                  <a16:creationId xmlns:a16="http://schemas.microsoft.com/office/drawing/2014/main" id="{BE883297-A286-6E4A-0D41-B7D73F760F64}"/>
                </a:ext>
              </a:extLst>
            </p:cNvPr>
            <p:cNvSpPr>
              <a:spLocks/>
            </p:cNvSpPr>
            <p:nvPr/>
          </p:nvSpPr>
          <p:spPr bwMode="auto">
            <a:xfrm>
              <a:off x="2285938" y="369888"/>
              <a:ext cx="4824834" cy="680986"/>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a:spAutoFit/>
            </a:bodyPr>
            <a:lstStyle/>
            <a:p>
              <a:pPr algn="ctr">
                <a:defRPr/>
              </a:pPr>
              <a:r>
                <a:rPr kumimoji="0" lang="zh-TW" altLang="en-US" sz="4000" dirty="0">
                  <a:solidFill>
                    <a:schemeClr val="tx1"/>
                  </a:solidFill>
                  <a:latin typeface="標楷體" pitchFamily="65" charset="-120"/>
                  <a:ea typeface="標楷體" pitchFamily="65" charset="-120"/>
                </a:rPr>
                <a:t>負責查核人員對照表</a:t>
              </a:r>
              <a:endParaRPr kumimoji="0" lang="en-US" altLang="zh-TW" sz="4000" dirty="0">
                <a:solidFill>
                  <a:schemeClr val="tx1"/>
                </a:solidFill>
                <a:latin typeface="標楷體" pitchFamily="65" charset="-120"/>
                <a:ea typeface="標楷體" pitchFamily="65" charset="-120"/>
              </a:endParaRPr>
            </a:p>
          </p:txBody>
        </p:sp>
        <p:cxnSp>
          <p:nvCxnSpPr>
            <p:cNvPr id="8" name="直線接點 7">
              <a:extLst>
                <a:ext uri="{FF2B5EF4-FFF2-40B4-BE49-F238E27FC236}">
                  <a16:creationId xmlns:a16="http://schemas.microsoft.com/office/drawing/2014/main" id="{0537D656-EA0D-4455-1236-484BD5B9D1F2}"/>
                </a:ext>
              </a:extLst>
            </p:cNvPr>
            <p:cNvCxnSpPr>
              <a:cxnSpLocks/>
            </p:cNvCxnSpPr>
            <p:nvPr/>
          </p:nvCxnSpPr>
          <p:spPr>
            <a:xfrm>
              <a:off x="1115616" y="1131590"/>
              <a:ext cx="7165478" cy="0"/>
            </a:xfrm>
            <a:prstGeom prst="line">
              <a:avLst/>
            </a:prstGeom>
            <a:ln w="28575">
              <a:solidFill>
                <a:schemeClr val="accent1">
                  <a:lumMod val="50000"/>
                </a:schemeClr>
              </a:solidFill>
            </a:ln>
            <a:effectLst/>
          </p:spPr>
          <p:style>
            <a:lnRef idx="2">
              <a:schemeClr val="dk1"/>
            </a:lnRef>
            <a:fillRef idx="0">
              <a:schemeClr val="dk1"/>
            </a:fillRef>
            <a:effectRef idx="1">
              <a:schemeClr val="dk1"/>
            </a:effectRef>
            <a:fontRef idx="minor">
              <a:schemeClr val="tx1"/>
            </a:fontRef>
          </p:style>
        </p:cxnSp>
      </p:grpSp>
      <p:graphicFrame>
        <p:nvGraphicFramePr>
          <p:cNvPr id="4" name="表格 3">
            <a:extLst>
              <a:ext uri="{FF2B5EF4-FFF2-40B4-BE49-F238E27FC236}">
                <a16:creationId xmlns:a16="http://schemas.microsoft.com/office/drawing/2014/main" id="{5DB70D4F-8FF2-E6AF-0C2C-468F16AC142D}"/>
              </a:ext>
            </a:extLst>
          </p:cNvPr>
          <p:cNvGraphicFramePr>
            <a:graphicFrameLocks noGrp="1"/>
          </p:cNvGraphicFramePr>
          <p:nvPr>
            <p:extLst>
              <p:ext uri="{D42A27DB-BD31-4B8C-83A1-F6EECF244321}">
                <p14:modId xmlns:p14="http://schemas.microsoft.com/office/powerpoint/2010/main" val="1088191757"/>
              </p:ext>
            </p:extLst>
          </p:nvPr>
        </p:nvGraphicFramePr>
        <p:xfrm>
          <a:off x="537717" y="1416046"/>
          <a:ext cx="3962276" cy="2371890"/>
        </p:xfrm>
        <a:graphic>
          <a:graphicData uri="http://schemas.openxmlformats.org/drawingml/2006/table">
            <a:tbl>
              <a:tblPr/>
              <a:tblGrid>
                <a:gridCol w="671815">
                  <a:extLst>
                    <a:ext uri="{9D8B030D-6E8A-4147-A177-3AD203B41FA5}">
                      <a16:colId xmlns:a16="http://schemas.microsoft.com/office/drawing/2014/main" val="394250354"/>
                    </a:ext>
                  </a:extLst>
                </a:gridCol>
                <a:gridCol w="909750">
                  <a:extLst>
                    <a:ext uri="{9D8B030D-6E8A-4147-A177-3AD203B41FA5}">
                      <a16:colId xmlns:a16="http://schemas.microsoft.com/office/drawing/2014/main" val="3329671076"/>
                    </a:ext>
                  </a:extLst>
                </a:gridCol>
                <a:gridCol w="2380711">
                  <a:extLst>
                    <a:ext uri="{9D8B030D-6E8A-4147-A177-3AD203B41FA5}">
                      <a16:colId xmlns:a16="http://schemas.microsoft.com/office/drawing/2014/main" val="2924352268"/>
                    </a:ext>
                  </a:extLst>
                </a:gridCol>
              </a:tblGrid>
              <a:tr h="413448">
                <a:tc>
                  <a:txBody>
                    <a:bodyPr/>
                    <a:lstStyle/>
                    <a:p>
                      <a:pPr algn="ctr" rtl="0" fontAlgn="ctr"/>
                      <a:r>
                        <a:rPr lang="zh-TW" altLang="en-US" sz="1100" b="1" i="0" u="none" strike="noStrike">
                          <a:solidFill>
                            <a:srgbClr val="FFFFFF"/>
                          </a:solidFill>
                          <a:effectLst/>
                          <a:latin typeface="標楷體" panose="03000509000000000000" pitchFamily="65" charset="-120"/>
                          <a:ea typeface="標楷體" panose="03000509000000000000" pitchFamily="65" charset="-120"/>
                        </a:rPr>
                        <a:t>序號</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rtl="0" fontAlgn="ctr"/>
                      <a:r>
                        <a:rPr lang="zh-TW" altLang="en-US" sz="1200" b="1" i="0" u="none" strike="noStrike">
                          <a:solidFill>
                            <a:srgbClr val="FFFFFF"/>
                          </a:solidFill>
                          <a:effectLst/>
                          <a:latin typeface="標楷體" panose="03000509000000000000" pitchFamily="65" charset="-120"/>
                          <a:ea typeface="標楷體" panose="03000509000000000000" pitchFamily="65" charset="-120"/>
                        </a:rPr>
                        <a:t>負責人員 </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rtl="0" fontAlgn="ctr"/>
                      <a:r>
                        <a:rPr lang="zh-TW" altLang="en-US" sz="1200" b="1" i="0" u="none" strike="noStrike" dirty="0">
                          <a:solidFill>
                            <a:srgbClr val="FFFFFF"/>
                          </a:solidFill>
                          <a:effectLst/>
                          <a:latin typeface="標楷體" panose="03000509000000000000" pitchFamily="65" charset="-120"/>
                          <a:ea typeface="標楷體" panose="03000509000000000000" pitchFamily="65" charset="-120"/>
                        </a:rPr>
                        <a:t>公司名稱</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405297236"/>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家妤</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錦鋐企業股份有限公司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14995384"/>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2</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美姿</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北聯研磨科技股份有限公司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24749526"/>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3</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文元</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錐光金屬股份有限公司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41316911"/>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4</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文元 </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協銘機械股份有限公司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46923101"/>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5</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家妤</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溢康企業股份有限公司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41535784"/>
                  </a:ext>
                </a:extLst>
              </a:tr>
              <a:tr h="326407">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6</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瓊茵</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參聯國際股份有限公司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40173783"/>
                  </a:ext>
                </a:extLst>
              </a:tr>
            </a:tbl>
          </a:graphicData>
        </a:graphic>
      </p:graphicFrame>
      <p:graphicFrame>
        <p:nvGraphicFramePr>
          <p:cNvPr id="9" name="表格 8">
            <a:extLst>
              <a:ext uri="{FF2B5EF4-FFF2-40B4-BE49-F238E27FC236}">
                <a16:creationId xmlns:a16="http://schemas.microsoft.com/office/drawing/2014/main" id="{39425B7D-9115-785E-E953-60AA9C32AC36}"/>
              </a:ext>
            </a:extLst>
          </p:cNvPr>
          <p:cNvGraphicFramePr>
            <a:graphicFrameLocks noGrp="1"/>
          </p:cNvGraphicFramePr>
          <p:nvPr>
            <p:extLst>
              <p:ext uri="{D42A27DB-BD31-4B8C-83A1-F6EECF244321}">
                <p14:modId xmlns:p14="http://schemas.microsoft.com/office/powerpoint/2010/main" val="4280597662"/>
              </p:ext>
            </p:extLst>
          </p:nvPr>
        </p:nvGraphicFramePr>
        <p:xfrm>
          <a:off x="4644008" y="1419223"/>
          <a:ext cx="3884930" cy="2405651"/>
        </p:xfrm>
        <a:graphic>
          <a:graphicData uri="http://schemas.openxmlformats.org/drawingml/2006/table">
            <a:tbl>
              <a:tblPr/>
              <a:tblGrid>
                <a:gridCol w="640849">
                  <a:extLst>
                    <a:ext uri="{9D8B030D-6E8A-4147-A177-3AD203B41FA5}">
                      <a16:colId xmlns:a16="http://schemas.microsoft.com/office/drawing/2014/main" val="3747262246"/>
                    </a:ext>
                  </a:extLst>
                </a:gridCol>
                <a:gridCol w="867817">
                  <a:extLst>
                    <a:ext uri="{9D8B030D-6E8A-4147-A177-3AD203B41FA5}">
                      <a16:colId xmlns:a16="http://schemas.microsoft.com/office/drawing/2014/main" val="3859371481"/>
                    </a:ext>
                  </a:extLst>
                </a:gridCol>
                <a:gridCol w="2376264">
                  <a:extLst>
                    <a:ext uri="{9D8B030D-6E8A-4147-A177-3AD203B41FA5}">
                      <a16:colId xmlns:a16="http://schemas.microsoft.com/office/drawing/2014/main" val="3312713702"/>
                    </a:ext>
                  </a:extLst>
                </a:gridCol>
              </a:tblGrid>
              <a:tr h="419333">
                <a:tc>
                  <a:txBody>
                    <a:bodyPr/>
                    <a:lstStyle/>
                    <a:p>
                      <a:pPr algn="ctr" rtl="0" fontAlgn="ctr"/>
                      <a:r>
                        <a:rPr lang="zh-TW" altLang="en-US" sz="1100" b="1" i="0" u="none" strike="noStrike" dirty="0">
                          <a:solidFill>
                            <a:srgbClr val="FFFFFF"/>
                          </a:solidFill>
                          <a:effectLst/>
                          <a:latin typeface="標楷體" panose="03000509000000000000" pitchFamily="65" charset="-120"/>
                          <a:ea typeface="標楷體" panose="03000509000000000000" pitchFamily="65" charset="-120"/>
                        </a:rPr>
                        <a:t>序號</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rtl="0" fontAlgn="ctr"/>
                      <a:r>
                        <a:rPr lang="zh-TW" altLang="en-US" sz="1200" b="1" i="0" u="none" strike="noStrike">
                          <a:solidFill>
                            <a:srgbClr val="FFFFFF"/>
                          </a:solidFill>
                          <a:effectLst/>
                          <a:latin typeface="標楷體" panose="03000509000000000000" pitchFamily="65" charset="-120"/>
                          <a:ea typeface="標楷體" panose="03000509000000000000" pitchFamily="65" charset="-120"/>
                        </a:rPr>
                        <a:t>負責人員 </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rtl="0" fontAlgn="ctr"/>
                      <a:r>
                        <a:rPr lang="zh-TW" altLang="en-US" sz="1200" b="1" i="0" u="none" strike="noStrike" dirty="0">
                          <a:solidFill>
                            <a:srgbClr val="FFFFFF"/>
                          </a:solidFill>
                          <a:effectLst/>
                          <a:latin typeface="標楷體" panose="03000509000000000000" pitchFamily="65" charset="-120"/>
                          <a:ea typeface="標楷體" panose="03000509000000000000" pitchFamily="65" charset="-120"/>
                        </a:rPr>
                        <a:t>公司名稱</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17556190"/>
                  </a:ext>
                </a:extLst>
              </a:tr>
              <a:tr h="331053">
                <a:tc>
                  <a:txBody>
                    <a:bodyPr/>
                    <a:lstStyle/>
                    <a:p>
                      <a:pPr algn="ctr" rtl="0" fontAlgn="ctr"/>
                      <a:r>
                        <a:rPr lang="en-US" altLang="zh-TW" sz="1200" b="0" i="0" u="none" strike="noStrike" dirty="0">
                          <a:solidFill>
                            <a:srgbClr val="000000"/>
                          </a:solidFill>
                          <a:effectLst/>
                          <a:latin typeface="標楷體" panose="03000509000000000000" pitchFamily="65" charset="-120"/>
                          <a:ea typeface="標楷體" panose="03000509000000000000" pitchFamily="65" charset="-120"/>
                        </a:rPr>
                        <a:t>7</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瓊茵</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高將精機廠股份有限公司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52340833"/>
                  </a:ext>
                </a:extLst>
              </a:tr>
              <a:tr h="331053">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8</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文元</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盛籐企業股份有限公司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1182050"/>
                  </a:ext>
                </a:extLst>
              </a:tr>
              <a:tr h="331053">
                <a:tc>
                  <a:txBody>
                    <a:bodyPr/>
                    <a:lstStyle/>
                    <a:p>
                      <a:pPr algn="ctr" rtl="0" fontAlgn="ctr"/>
                      <a:r>
                        <a:rPr lang="en-US" altLang="zh-TW" sz="1200" b="0" i="0" u="none" strike="noStrike" dirty="0">
                          <a:solidFill>
                            <a:srgbClr val="000000"/>
                          </a:solidFill>
                          <a:effectLst/>
                          <a:latin typeface="標楷體" panose="03000509000000000000" pitchFamily="65" charset="-120"/>
                          <a:ea typeface="標楷體" panose="03000509000000000000" pitchFamily="65" charset="-120"/>
                        </a:rPr>
                        <a:t>9</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美姿 </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新灃企業股份有限公司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53058502"/>
                  </a:ext>
                </a:extLst>
              </a:tr>
              <a:tr h="331053">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10</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孟軒</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鉅明股份有限公司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81210189"/>
                  </a:ext>
                </a:extLst>
              </a:tr>
              <a:tr h="331053">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11</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rtl="0" fontAlgn="ctr"/>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文元</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葳錦興業股份有限公司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53196986"/>
                  </a:ext>
                </a:extLst>
              </a:tr>
              <a:tr h="331053">
                <a:tc>
                  <a:txBody>
                    <a:bodyPr/>
                    <a:lstStyle/>
                    <a:p>
                      <a:pPr algn="ctr" rtl="0" fontAlgn="ctr"/>
                      <a:r>
                        <a:rPr lang="en-US" altLang="zh-TW" sz="1200" b="0" i="0" u="none" strike="noStrike">
                          <a:solidFill>
                            <a:srgbClr val="000000"/>
                          </a:solidFill>
                          <a:effectLst/>
                          <a:latin typeface="標楷體" panose="03000509000000000000" pitchFamily="65" charset="-120"/>
                          <a:ea typeface="標楷體" panose="03000509000000000000" pitchFamily="65" charset="-120"/>
                        </a:rPr>
                        <a:t>12</a:t>
                      </a:r>
                    </a:p>
                  </a:txBody>
                  <a:tcPr marL="6350" marR="6350" marT="6350"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孟軒</a:t>
                      </a:r>
                    </a:p>
                  </a:txBody>
                  <a:tcPr marL="6350" marR="6350" marT="635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l" defTabSz="914400" rtl="0" eaLnBrk="1" fontAlgn="ctr" latinLnBrk="0" hangingPunct="1"/>
                      <a:r>
                        <a:rPr lang="zh-TW" altLang="en-US" sz="1400" b="0" i="0" u="none" strike="noStrike" kern="1200" dirty="0">
                          <a:solidFill>
                            <a:srgbClr val="000000"/>
                          </a:solidFill>
                          <a:effectLst/>
                          <a:latin typeface="標楷體" panose="03000509000000000000" pitchFamily="65" charset="-120"/>
                          <a:ea typeface="標楷體" panose="03000509000000000000" pitchFamily="65" charset="-120"/>
                          <a:cs typeface="+mn-cs"/>
                        </a:rPr>
                        <a:t>久恩企業股份有限公司</a:t>
                      </a:r>
                    </a:p>
                  </a:txBody>
                  <a:tcPr marL="6350" marR="6350" marT="6350"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63499389"/>
                  </a:ext>
                </a:extLst>
              </a:tr>
            </a:tbl>
          </a:graphicData>
        </a:graphic>
      </p:graphicFrame>
      <p:pic>
        <p:nvPicPr>
          <p:cNvPr id="2" name="圖片 1">
            <a:extLst>
              <a:ext uri="{FF2B5EF4-FFF2-40B4-BE49-F238E27FC236}">
                <a16:creationId xmlns:a16="http://schemas.microsoft.com/office/drawing/2014/main" id="{94DEA3B7-24A2-0CD4-C3AD-041B56934DD5}"/>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CCC07FDA-C61A-1957-53BD-ED7BF87D77F9}"/>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205243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5667375" y="608410"/>
            <a:ext cx="247650" cy="24765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8" name="椭圆 17"/>
          <p:cNvSpPr/>
          <p:nvPr/>
        </p:nvSpPr>
        <p:spPr>
          <a:xfrm>
            <a:off x="5419725" y="3040856"/>
            <a:ext cx="409575" cy="409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9" name="椭圆 18"/>
          <p:cNvSpPr/>
          <p:nvPr/>
        </p:nvSpPr>
        <p:spPr>
          <a:xfrm>
            <a:off x="6938963" y="1774031"/>
            <a:ext cx="409575" cy="409575"/>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2" name="椭圆 21"/>
          <p:cNvSpPr/>
          <p:nvPr/>
        </p:nvSpPr>
        <p:spPr>
          <a:xfrm>
            <a:off x="3124200" y="2959894"/>
            <a:ext cx="323850" cy="323850"/>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3" name="椭圆 22"/>
          <p:cNvSpPr/>
          <p:nvPr/>
        </p:nvSpPr>
        <p:spPr>
          <a:xfrm flipH="1">
            <a:off x="1070372" y="1884760"/>
            <a:ext cx="170259" cy="171450"/>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4" name="椭圆 23"/>
          <p:cNvSpPr/>
          <p:nvPr/>
        </p:nvSpPr>
        <p:spPr>
          <a:xfrm flipH="1">
            <a:off x="525067" y="1501379"/>
            <a:ext cx="69056" cy="690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5" name="椭圆 24"/>
          <p:cNvSpPr/>
          <p:nvPr/>
        </p:nvSpPr>
        <p:spPr>
          <a:xfrm flipH="1">
            <a:off x="96441" y="2010966"/>
            <a:ext cx="70247" cy="702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6" name="椭圆 25"/>
          <p:cNvSpPr/>
          <p:nvPr/>
        </p:nvSpPr>
        <p:spPr>
          <a:xfrm flipH="1">
            <a:off x="7624763" y="1154907"/>
            <a:ext cx="170260" cy="170260"/>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grpSp>
        <p:nvGrpSpPr>
          <p:cNvPr id="2" name="组合 28"/>
          <p:cNvGrpSpPr/>
          <p:nvPr/>
        </p:nvGrpSpPr>
        <p:grpSpPr>
          <a:xfrm flipV="1">
            <a:off x="8272975" y="1570720"/>
            <a:ext cx="498221" cy="580064"/>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34" name="Copyright Notice"/>
          <p:cNvSpPr>
            <a:spLocks/>
          </p:cNvSpPr>
          <p:nvPr/>
        </p:nvSpPr>
        <p:spPr bwMode="auto">
          <a:xfrm>
            <a:off x="1626843" y="3631406"/>
            <a:ext cx="5890317"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a:spAutoFit/>
          </a:bodyPr>
          <a:lstStyle/>
          <a:p>
            <a:pPr algn="ctr">
              <a:defRPr/>
            </a:pPr>
            <a:r>
              <a:rPr kumimoji="0" lang="en-US" altLang="zh-CN" sz="3000" b="1" dirty="0">
                <a:solidFill>
                  <a:srgbClr val="267FAB"/>
                </a:solidFill>
                <a:latin typeface="Microsoft YaHei" pitchFamily="34" charset="-122"/>
                <a:ea typeface="Microsoft YaHei" pitchFamily="34" charset="-122"/>
              </a:rPr>
              <a:t>THANKS FOR YOUR COMING</a:t>
            </a:r>
            <a:r>
              <a:rPr kumimoji="0" lang="en-US" altLang="zh-TW" sz="3000" b="1" dirty="0">
                <a:solidFill>
                  <a:srgbClr val="267FAB"/>
                </a:solidFill>
                <a:latin typeface="Microsoft YaHei" pitchFamily="34" charset="-122"/>
                <a:ea typeface="Microsoft YaHei" pitchFamily="34" charset="-122"/>
              </a:rPr>
              <a:t>!</a:t>
            </a:r>
            <a:endParaRPr kumimoji="0" lang="en-US" altLang="zh-CN" sz="3000" b="1" dirty="0">
              <a:solidFill>
                <a:srgbClr val="267FAB"/>
              </a:solidFill>
              <a:latin typeface="Microsoft YaHei" pitchFamily="34" charset="-122"/>
              <a:ea typeface="Microsoft YaHei" pitchFamily="34" charset="-122"/>
            </a:endParaRPr>
          </a:p>
        </p:txBody>
      </p:sp>
      <p:sp>
        <p:nvSpPr>
          <p:cNvPr id="95243" name="投影片編號版面配置區 28"/>
          <p:cNvSpPr>
            <a:spLocks noGrp="1"/>
          </p:cNvSpPr>
          <p:nvPr>
            <p:ph type="sldNum" sz="quarter" idx="12"/>
          </p:nvPr>
        </p:nvSpPr>
        <p:spPr bwMode="auto">
          <a:xfrm>
            <a:off x="6938963" y="4687519"/>
            <a:ext cx="2057400" cy="273844"/>
          </a:xfrm>
          <a:noFill/>
          <a:ln>
            <a:miter lim="800000"/>
            <a:headEnd/>
            <a:tailEnd/>
          </a:ln>
        </p:spPr>
        <p:txBody>
          <a:bodyPr/>
          <a:lstStyle/>
          <a:p>
            <a:fld id="{BED9EBE8-DF1F-4D1A-B564-24C26CCAF2F6}" type="slidenum">
              <a:rPr lang="zh-CN" altLang="en-US" sz="1800">
                <a:solidFill>
                  <a:schemeClr val="tx1"/>
                </a:solidFill>
                <a:latin typeface="Times New Roman" pitchFamily="18" charset="0"/>
                <a:cs typeface="Times New Roman" pitchFamily="18" charset="0"/>
              </a:rPr>
              <a:pPr/>
              <a:t>24</a:t>
            </a:fld>
            <a:endParaRPr lang="en-US" altLang="zh-CN" sz="1800" dirty="0">
              <a:solidFill>
                <a:schemeClr val="tx1"/>
              </a:solidFill>
              <a:latin typeface="Times New Roman" pitchFamily="18" charset="0"/>
              <a:cs typeface="Times New Roman" pitchFamily="18" charset="0"/>
            </a:endParaRPr>
          </a:p>
        </p:txBody>
      </p:sp>
      <p:sp>
        <p:nvSpPr>
          <p:cNvPr id="30" name="椭圆 11"/>
          <p:cNvSpPr/>
          <p:nvPr/>
        </p:nvSpPr>
        <p:spPr>
          <a:xfrm>
            <a:off x="1497806" y="1078706"/>
            <a:ext cx="1800225" cy="1800225"/>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1" name="椭圆 12"/>
          <p:cNvSpPr/>
          <p:nvPr/>
        </p:nvSpPr>
        <p:spPr>
          <a:xfrm>
            <a:off x="2746772" y="560785"/>
            <a:ext cx="1800225" cy="1800225"/>
          </a:xfrm>
          <a:prstGeom prst="ellipse">
            <a:avLst/>
          </a:prstGeom>
          <a:solidFill>
            <a:schemeClr val="accent5">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2" name="椭圆 13"/>
          <p:cNvSpPr/>
          <p:nvPr/>
        </p:nvSpPr>
        <p:spPr>
          <a:xfrm>
            <a:off x="5318522" y="932260"/>
            <a:ext cx="1800225" cy="1800225"/>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3" name="椭圆 14"/>
          <p:cNvSpPr/>
          <p:nvPr/>
        </p:nvSpPr>
        <p:spPr>
          <a:xfrm>
            <a:off x="3826669" y="1458516"/>
            <a:ext cx="1800225" cy="1800225"/>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6" name="椭圆 19"/>
          <p:cNvSpPr/>
          <p:nvPr/>
        </p:nvSpPr>
        <p:spPr>
          <a:xfrm>
            <a:off x="1660922" y="1128713"/>
            <a:ext cx="295275" cy="295275"/>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4" name="圖片 3">
            <a:extLst>
              <a:ext uri="{FF2B5EF4-FFF2-40B4-BE49-F238E27FC236}">
                <a16:creationId xmlns:a16="http://schemas.microsoft.com/office/drawing/2014/main" id="{9B40D939-77D4-B8E3-09B8-EBC4AA9CC9F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8BDD15B6-BD75-C318-4F6C-855A641F7AF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600" b="1" dirty="0">
                <a:solidFill>
                  <a:schemeClr val="accent6">
                    <a:lumMod val="75000"/>
                  </a:schemeClr>
                </a:solidFill>
                <a:latin typeface="標楷體" pitchFamily="65" charset="-120"/>
                <a:ea typeface="標楷體" pitchFamily="65" charset="-120"/>
              </a:rPr>
              <a:t>一、期末實地查訪目的</a:t>
            </a:r>
          </a:p>
        </p:txBody>
      </p:sp>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D0514-1BA2-489A-AFD3-C8329919A2C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3</a:t>
            </a:fld>
            <a:endParaRPr lang="en-US" altLang="zh-TW" sz="1600" dirty="0">
              <a:solidFill>
                <a:schemeClr val="bg1"/>
              </a:solidFill>
              <a:latin typeface="Times New Roman" pitchFamily="18" charset="0"/>
              <a:cs typeface="Times New Roman" pitchFamily="18" charset="0"/>
            </a:endParaRPr>
          </a:p>
        </p:txBody>
      </p:sp>
      <p:sp>
        <p:nvSpPr>
          <p:cNvPr id="3" name="內容版面配置區 2">
            <a:extLst>
              <a:ext uri="{FF2B5EF4-FFF2-40B4-BE49-F238E27FC236}">
                <a16:creationId xmlns:a16="http://schemas.microsoft.com/office/drawing/2014/main" id="{A57C1614-62F6-4F8B-9FC0-E3F9154C6252}"/>
              </a:ext>
            </a:extLst>
          </p:cNvPr>
          <p:cNvSpPr txBox="1">
            <a:spLocks/>
          </p:cNvSpPr>
          <p:nvPr/>
        </p:nvSpPr>
        <p:spPr bwMode="auto">
          <a:xfrm>
            <a:off x="827087" y="1149014"/>
            <a:ext cx="7489825" cy="2663825"/>
          </a:xfrm>
          <a:prstGeom prst="rect">
            <a:avLst/>
          </a:prstGeom>
          <a:noFill/>
          <a:ln w="9525">
            <a:noFill/>
            <a:miter lim="800000"/>
            <a:headEnd/>
            <a:tailEnd/>
          </a:ln>
        </p:spPr>
        <p:txBody>
          <a:bodyPr/>
          <a:lstStyle/>
          <a:p>
            <a:pPr marL="80963" algn="just">
              <a:spcBef>
                <a:spcPts val="600"/>
              </a:spcBef>
              <a:buClr>
                <a:srgbClr val="002060"/>
              </a:buClr>
              <a:buSzPct val="100000"/>
            </a:pPr>
            <a:r>
              <a:rPr kumimoji="0" lang="en-US" altLang="zh-TW" sz="2400" b="1" dirty="0">
                <a:solidFill>
                  <a:srgbClr val="000099"/>
                </a:solidFill>
                <a:latin typeface="標楷體" pitchFamily="65" charset="-120"/>
                <a:ea typeface="標楷體" pitchFamily="65" charset="-120"/>
              </a:rPr>
              <a:t>1.</a:t>
            </a:r>
            <a:r>
              <a:rPr kumimoji="0" lang="zh-TW" altLang="en-US" sz="2400" b="1" dirty="0">
                <a:solidFill>
                  <a:srgbClr val="000099"/>
                </a:solidFill>
                <a:latin typeface="標楷體" pitchFamily="65" charset="-120"/>
                <a:ea typeface="標楷體" pitchFamily="65" charset="-120"/>
              </a:rPr>
              <a:t>查核專帳是否依經濟部產業發展署「中小製造業接班傳承數位轉型主題式研發補助計畫」申請須知</a:t>
            </a:r>
            <a:endParaRPr kumimoji="0" lang="en-US" altLang="zh-TW" sz="2400" b="1" dirty="0">
              <a:solidFill>
                <a:srgbClr val="000099"/>
              </a:solidFill>
              <a:latin typeface="標楷體" pitchFamily="65" charset="-120"/>
              <a:ea typeface="標楷體" pitchFamily="65" charset="-120"/>
            </a:endParaRPr>
          </a:p>
          <a:p>
            <a:pPr marL="80963" algn="just">
              <a:spcBef>
                <a:spcPts val="600"/>
              </a:spcBef>
              <a:buClr>
                <a:srgbClr val="002060"/>
              </a:buClr>
              <a:buSzPct val="100000"/>
            </a:pPr>
            <a:r>
              <a:rPr kumimoji="0" lang="zh-TW" altLang="en-US" sz="2400" b="1" dirty="0">
                <a:solidFill>
                  <a:srgbClr val="000099"/>
                </a:solidFill>
                <a:latin typeface="標楷體" pitchFamily="65" charset="-120"/>
                <a:ea typeface="標楷體" pitchFamily="65" charset="-120"/>
              </a:rPr>
              <a:t>－附件一「會計科目、編列原則及查核準則」</a:t>
            </a:r>
          </a:p>
          <a:p>
            <a:pPr marL="80963" algn="just">
              <a:buClr>
                <a:srgbClr val="002060"/>
              </a:buClr>
              <a:buSzPct val="100000"/>
            </a:pPr>
            <a:endParaRPr kumimoji="0" lang="en-US" altLang="zh-TW"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itchFamily="65" charset="-120"/>
                <a:ea typeface="標楷體" pitchFamily="65" charset="-120"/>
              </a:rPr>
              <a:t>2.</a:t>
            </a:r>
            <a:r>
              <a:rPr kumimoji="0" lang="zh-TW" altLang="en-US" sz="2400" b="1" dirty="0">
                <a:solidFill>
                  <a:srgbClr val="000099"/>
                </a:solidFill>
                <a:latin typeface="標楷體" pitchFamily="65" charset="-120"/>
                <a:ea typeface="標楷體" pitchFamily="65" charset="-120"/>
              </a:rPr>
              <a:t>查核專戶之補助款是否有異常提領情形。</a:t>
            </a:r>
          </a:p>
          <a:p>
            <a:pPr marL="80963" algn="just">
              <a:buClr>
                <a:srgbClr val="002060"/>
              </a:buClr>
              <a:buSzPct val="100000"/>
            </a:pPr>
            <a:endParaRPr kumimoji="0" lang="zh-TW" altLang="en-US"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anose="03000509000000000000" pitchFamily="65" charset="-120"/>
                <a:ea typeface="標楷體" panose="03000509000000000000" pitchFamily="65" charset="-120"/>
              </a:rPr>
              <a:t>3.</a:t>
            </a:r>
            <a:r>
              <a:rPr kumimoji="0" lang="zh-TW" altLang="en-US" sz="2400" b="1" dirty="0">
                <a:solidFill>
                  <a:srgbClr val="000099"/>
                </a:solidFill>
                <a:ea typeface="標楷體" pitchFamily="65" charset="-120"/>
              </a:rPr>
              <a:t>補助款是否有應繳回之款項</a:t>
            </a: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AutoNum type="arabicPeriod"/>
            </a:pP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None/>
            </a:pPr>
            <a:endParaRPr kumimoji="0" lang="zh-TW" altLang="en-US" sz="2400" b="1" dirty="0">
              <a:solidFill>
                <a:srgbClr val="000099"/>
              </a:solidFill>
              <a:latin typeface="標楷體" pitchFamily="65" charset="-120"/>
              <a:ea typeface="標楷體" pitchFamily="65" charset="-120"/>
            </a:endParaRPr>
          </a:p>
          <a:p>
            <a:pPr marL="595313" indent="-514350" algn="ctr">
              <a:spcBef>
                <a:spcPct val="20000"/>
              </a:spcBef>
              <a:buFont typeface="Arial" charset="0"/>
              <a:buNone/>
            </a:pPr>
            <a:endParaRPr kumimoji="0" lang="zh-TW" altLang="en-US" sz="2400" dirty="0">
              <a:solidFill>
                <a:srgbClr val="898989"/>
              </a:solidFill>
              <a:latin typeface="標楷體" pitchFamily="65" charset="-120"/>
              <a:ea typeface="標楷體" pitchFamily="65" charset="-120"/>
            </a:endParaRPr>
          </a:p>
        </p:txBody>
      </p:sp>
      <p:pic>
        <p:nvPicPr>
          <p:cNvPr id="5" name="圖片 4">
            <a:extLst>
              <a:ext uri="{FF2B5EF4-FFF2-40B4-BE49-F238E27FC236}">
                <a16:creationId xmlns:a16="http://schemas.microsoft.com/office/drawing/2014/main" id="{AC607C58-1A75-8874-5363-385FD06B7A39}"/>
              </a:ext>
            </a:extLst>
          </p:cNvPr>
          <p:cNvPicPr>
            <a:picLocks noChangeAspect="1"/>
          </p:cNvPicPr>
          <p:nvPr/>
        </p:nvPicPr>
        <p:blipFill>
          <a:blip r:embed="rId2"/>
          <a:stretch>
            <a:fillRect/>
          </a:stretch>
        </p:blipFill>
        <p:spPr>
          <a:xfrm>
            <a:off x="43953" y="0"/>
            <a:ext cx="1419048" cy="1047619"/>
          </a:xfrm>
          <a:prstGeom prst="rect">
            <a:avLst/>
          </a:prstGeom>
        </p:spPr>
      </p:pic>
      <p:pic>
        <p:nvPicPr>
          <p:cNvPr id="7" name="圖片 6">
            <a:extLst>
              <a:ext uri="{FF2B5EF4-FFF2-40B4-BE49-F238E27FC236}">
                <a16:creationId xmlns:a16="http://schemas.microsoft.com/office/drawing/2014/main" id="{1BAB8E1E-8DC1-DE2D-0705-4A31FD3AA2F6}"/>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1F44009-E08C-4371-A498-FCE7685B44A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4</a:t>
            </a:fld>
            <a:endParaRPr lang="en-US" altLang="zh-TW" sz="1600">
              <a:solidFill>
                <a:schemeClr val="bg1"/>
              </a:solidFill>
              <a:latin typeface="Times New Roman" pitchFamily="18" charset="0"/>
              <a:cs typeface="Times New Roman" pitchFamily="18" charset="0"/>
            </a:endParaRPr>
          </a:p>
        </p:txBody>
      </p:sp>
      <p:sp>
        <p:nvSpPr>
          <p:cNvPr id="8" name="標題 1">
            <a:extLst>
              <a:ext uri="{FF2B5EF4-FFF2-40B4-BE49-F238E27FC236}">
                <a16:creationId xmlns:a16="http://schemas.microsoft.com/office/drawing/2014/main" id="{292671AC-81DE-440C-B84A-66ADB2B678C6}"/>
              </a:ext>
            </a:extLst>
          </p:cNvPr>
          <p:cNvSpPr txBox="1">
            <a:spLocks/>
          </p:cNvSpPr>
          <p:nvPr/>
        </p:nvSpPr>
        <p:spPr bwMode="auto">
          <a:xfrm>
            <a:off x="1547813" y="0"/>
            <a:ext cx="6048375" cy="10588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(1/4)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7" name="表格 6">
            <a:extLst>
              <a:ext uri="{FF2B5EF4-FFF2-40B4-BE49-F238E27FC236}">
                <a16:creationId xmlns:a16="http://schemas.microsoft.com/office/drawing/2014/main" id="{F5E29C29-F297-4595-B2C2-A7306EFE6D89}"/>
              </a:ext>
            </a:extLst>
          </p:cNvPr>
          <p:cNvGraphicFramePr>
            <a:graphicFrameLocks noGrp="1"/>
          </p:cNvGraphicFramePr>
          <p:nvPr>
            <p:extLst>
              <p:ext uri="{D42A27DB-BD31-4B8C-83A1-F6EECF244321}">
                <p14:modId xmlns:p14="http://schemas.microsoft.com/office/powerpoint/2010/main" val="1553110327"/>
              </p:ext>
            </p:extLst>
          </p:nvPr>
        </p:nvGraphicFramePr>
        <p:xfrm>
          <a:off x="972000" y="1394460"/>
          <a:ext cx="7200000" cy="2647741"/>
        </p:xfrm>
        <a:graphic>
          <a:graphicData uri="http://schemas.openxmlformats.org/drawingml/2006/table">
            <a:tbl>
              <a:tblPr/>
              <a:tblGrid>
                <a:gridCol w="4081195">
                  <a:extLst>
                    <a:ext uri="{9D8B030D-6E8A-4147-A177-3AD203B41FA5}">
                      <a16:colId xmlns:a16="http://schemas.microsoft.com/office/drawing/2014/main" val="3764867440"/>
                    </a:ext>
                  </a:extLst>
                </a:gridCol>
                <a:gridCol w="634240">
                  <a:extLst>
                    <a:ext uri="{9D8B030D-6E8A-4147-A177-3AD203B41FA5}">
                      <a16:colId xmlns:a16="http://schemas.microsoft.com/office/drawing/2014/main" val="3121719457"/>
                    </a:ext>
                  </a:extLst>
                </a:gridCol>
                <a:gridCol w="634240">
                  <a:extLst>
                    <a:ext uri="{9D8B030D-6E8A-4147-A177-3AD203B41FA5}">
                      <a16:colId xmlns:a16="http://schemas.microsoft.com/office/drawing/2014/main" val="1646288761"/>
                    </a:ext>
                  </a:extLst>
                </a:gridCol>
                <a:gridCol w="512906">
                  <a:extLst>
                    <a:ext uri="{9D8B030D-6E8A-4147-A177-3AD203B41FA5}">
                      <a16:colId xmlns:a16="http://schemas.microsoft.com/office/drawing/2014/main" val="3719415925"/>
                    </a:ext>
                  </a:extLst>
                </a:gridCol>
                <a:gridCol w="1337419">
                  <a:extLst>
                    <a:ext uri="{9D8B030D-6E8A-4147-A177-3AD203B41FA5}">
                      <a16:colId xmlns:a16="http://schemas.microsoft.com/office/drawing/2014/main" val="1164930305"/>
                    </a:ext>
                  </a:extLst>
                </a:gridCol>
              </a:tblGrid>
              <a:tr h="268475">
                <a:tc gridSpan="4">
                  <a:txBody>
                    <a:bodyPr/>
                    <a:lstStyle/>
                    <a:p>
                      <a:pPr algn="r" fontAlgn="ctr"/>
                      <a:r>
                        <a:rPr lang="zh-TW" altLang="en-US" sz="1500" b="1" i="0" u="none" strike="noStrike">
                          <a:solidFill>
                            <a:srgbClr val="000000"/>
                          </a:solidFill>
                          <a:effectLst/>
                          <a:latin typeface="標楷體" panose="03000509000000000000" pitchFamily="65" charset="-120"/>
                          <a:ea typeface="標楷體" panose="03000509000000000000" pitchFamily="65" charset="-120"/>
                        </a:rPr>
                        <a:t>公司名稱：</a:t>
                      </a:r>
                      <a:r>
                        <a:rPr lang="zh-TW" altLang="en-US" sz="1500" b="1" i="0" u="sng" strike="noStrike">
                          <a:solidFill>
                            <a:srgbClr val="000000"/>
                          </a:solidFill>
                          <a:effectLst/>
                          <a:latin typeface="標楷體" panose="03000509000000000000" pitchFamily="65" charset="-120"/>
                          <a:ea typeface="標楷體" panose="03000509000000000000" pitchFamily="65" charset="-120"/>
                        </a:rPr>
                        <a:t>                                 </a:t>
                      </a:r>
                      <a:r>
                        <a:rPr lang="zh-TW" altLang="en-US" sz="1500" b="1" i="0" u="none" strike="noStrike">
                          <a:solidFill>
                            <a:srgbClr val="000000"/>
                          </a:solidFill>
                          <a:effectLst/>
                          <a:latin typeface="標楷體" panose="03000509000000000000" pitchFamily="65" charset="-120"/>
                          <a:ea typeface="標楷體" panose="03000509000000000000" pitchFamily="65" charset="-120"/>
                        </a:rPr>
                        <a:t>填表人：　　　</a:t>
                      </a:r>
                    </a:p>
                  </a:txBody>
                  <a:tcPr marL="97627" marR="97627" marT="48814" marB="48814"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8136" marR="8136" marT="8136" marB="0" anchor="ctr">
                    <a:lnL>
                      <a:noFill/>
                    </a:lnL>
                    <a:lnR>
                      <a:noFill/>
                    </a:lnR>
                    <a:lnT>
                      <a:noFill/>
                    </a:lnT>
                    <a:lnB>
                      <a:noFill/>
                    </a:lnB>
                  </a:tcPr>
                </a:tc>
                <a:extLst>
                  <a:ext uri="{0D108BD9-81ED-4DB2-BD59-A6C34878D82A}">
                    <a16:rowId xmlns:a16="http://schemas.microsoft.com/office/drawing/2014/main" val="3165653084"/>
                  </a:ext>
                </a:extLst>
              </a:tr>
              <a:tr h="219661">
                <a:tc gridSpan="5">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財務審查廠商應備資料檢查表─期末查訪</a:t>
                      </a:r>
                    </a:p>
                  </a:txBody>
                  <a:tcPr marL="97627" marR="97627" marT="48814" marB="48814"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35006054"/>
                  </a:ext>
                </a:extLst>
              </a:tr>
              <a:tr h="439322">
                <a:tc rowSpan="2">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94985"/>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320701977"/>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一、經費累計表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FF0000"/>
                          </a:solidFill>
                          <a:effectLst/>
                          <a:latin typeface="標楷體" panose="03000509000000000000" pitchFamily="65" charset="-120"/>
                          <a:ea typeface="標楷體" panose="03000509000000000000" pitchFamily="65" charset="-120"/>
                        </a:rPr>
                        <a:t>正本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7289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自計畫開始月－計畫結束月</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應按月編製</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須蓋公司大小章</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63078"/>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二、專帳</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個會計科目明細表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476444"/>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三、專戶存摺</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封面及內頁影印本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459240"/>
                  </a:ext>
                </a:extLst>
              </a:tr>
              <a:tr h="227797">
                <a:tc>
                  <a:txBody>
                    <a:bodyPr/>
                    <a:lstStyle/>
                    <a:p>
                      <a:pPr algn="l"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四、原始憑證</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發票或收據影印本</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156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五、記帳憑證</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會計傳票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影印本</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42037"/>
                  </a:ext>
                </a:extLst>
              </a:tr>
            </a:tbl>
          </a:graphicData>
        </a:graphic>
      </p:graphicFrame>
      <p:pic>
        <p:nvPicPr>
          <p:cNvPr id="2" name="圖片 1">
            <a:extLst>
              <a:ext uri="{FF2B5EF4-FFF2-40B4-BE49-F238E27FC236}">
                <a16:creationId xmlns:a16="http://schemas.microsoft.com/office/drawing/2014/main" id="{F5CCEDCB-240D-3903-CF94-4DA1ABB98E92}"/>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63429C0C-637B-EF7F-AB1F-E447602E6F8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FF3ED9A-8C11-4AA9-B308-FB8279F886BD}"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5</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(2/4)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2B818590-4CBC-49EB-9FAA-9D3E6E3EB57D}"/>
              </a:ext>
            </a:extLst>
          </p:cNvPr>
          <p:cNvGraphicFramePr>
            <a:graphicFrameLocks noGrp="1"/>
          </p:cNvGraphicFramePr>
          <p:nvPr>
            <p:extLst>
              <p:ext uri="{D42A27DB-BD31-4B8C-83A1-F6EECF244321}">
                <p14:modId xmlns:p14="http://schemas.microsoft.com/office/powerpoint/2010/main" val="4092149621"/>
              </p:ext>
            </p:extLst>
          </p:nvPr>
        </p:nvGraphicFramePr>
        <p:xfrm>
          <a:off x="972000" y="1303020"/>
          <a:ext cx="7200000" cy="2709156"/>
        </p:xfrm>
        <a:graphic>
          <a:graphicData uri="http://schemas.openxmlformats.org/drawingml/2006/table">
            <a:tbl>
              <a:tblPr/>
              <a:tblGrid>
                <a:gridCol w="4081195">
                  <a:extLst>
                    <a:ext uri="{9D8B030D-6E8A-4147-A177-3AD203B41FA5}">
                      <a16:colId xmlns:a16="http://schemas.microsoft.com/office/drawing/2014/main" val="2645178398"/>
                    </a:ext>
                  </a:extLst>
                </a:gridCol>
                <a:gridCol w="634240">
                  <a:extLst>
                    <a:ext uri="{9D8B030D-6E8A-4147-A177-3AD203B41FA5}">
                      <a16:colId xmlns:a16="http://schemas.microsoft.com/office/drawing/2014/main" val="1323088661"/>
                    </a:ext>
                  </a:extLst>
                </a:gridCol>
                <a:gridCol w="634240">
                  <a:extLst>
                    <a:ext uri="{9D8B030D-6E8A-4147-A177-3AD203B41FA5}">
                      <a16:colId xmlns:a16="http://schemas.microsoft.com/office/drawing/2014/main" val="3630986309"/>
                    </a:ext>
                  </a:extLst>
                </a:gridCol>
                <a:gridCol w="512906">
                  <a:extLst>
                    <a:ext uri="{9D8B030D-6E8A-4147-A177-3AD203B41FA5}">
                      <a16:colId xmlns:a16="http://schemas.microsoft.com/office/drawing/2014/main" val="901795578"/>
                    </a:ext>
                  </a:extLst>
                </a:gridCol>
                <a:gridCol w="1337419">
                  <a:extLst>
                    <a:ext uri="{9D8B030D-6E8A-4147-A177-3AD203B41FA5}">
                      <a16:colId xmlns:a16="http://schemas.microsoft.com/office/drawing/2014/main" val="4063417943"/>
                    </a:ext>
                  </a:extLst>
                </a:gridCol>
              </a:tblGrid>
              <a:tr h="439322">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824013"/>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83561600"/>
                  </a:ext>
                </a:extLst>
              </a:tr>
              <a:tr h="227797">
                <a:tc>
                  <a:txBody>
                    <a:bodyPr/>
                    <a:lstStyle/>
                    <a:p>
                      <a:pPr algn="l"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466369"/>
                  </a:ext>
                </a:extLst>
              </a:tr>
              <a:tr h="227797">
                <a:tc>
                  <a:txBody>
                    <a:bodyPr/>
                    <a:lstStyle/>
                    <a:p>
                      <a:pPr algn="l" fontAlgn="ct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人事費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281567"/>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薪資計算表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81819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工時記錄</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507915"/>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3.</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薪資清冊</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表</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89742"/>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4.</a:t>
                      </a:r>
                      <a:r>
                        <a:rPr lang="zh-TW" altLang="en-US" sz="1300" b="1" i="0" u="none" strike="noStrike">
                          <a:solidFill>
                            <a:srgbClr val="FF0000"/>
                          </a:solidFill>
                          <a:effectLst/>
                          <a:latin typeface="標楷體" panose="03000509000000000000" pitchFamily="65" charset="-120"/>
                          <a:ea typeface="標楷體" panose="03000509000000000000" pitchFamily="65" charset="-120"/>
                        </a:rPr>
                        <a:t>銀行轉帳記錄</a:t>
                      </a:r>
                      <a:endParaRPr lang="zh-TW" altLang="en-US" sz="1300" b="1" i="0" u="none" strike="noStrike">
                        <a:solidFill>
                          <a:srgbClr val="000000"/>
                        </a:solidFill>
                        <a:effectLst/>
                        <a:latin typeface="標楷體" panose="03000509000000000000" pitchFamily="65" charset="-120"/>
                        <a:ea typeface="標楷體" panose="03000509000000000000" pitchFamily="65" charset="-120"/>
                      </a:endParaRP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132283"/>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二</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消耗性器材及原材料費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6684"/>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領料單</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73050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材料明細帳或分攤表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162843"/>
                  </a:ext>
                </a:extLst>
              </a:tr>
            </a:tbl>
          </a:graphicData>
        </a:graphic>
      </p:graphicFrame>
      <p:pic>
        <p:nvPicPr>
          <p:cNvPr id="3" name="圖片 2">
            <a:extLst>
              <a:ext uri="{FF2B5EF4-FFF2-40B4-BE49-F238E27FC236}">
                <a16:creationId xmlns:a16="http://schemas.microsoft.com/office/drawing/2014/main" id="{77F56E53-002B-5B90-ADB5-F35C8C64057F}"/>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E970951-16E6-99FF-1663-CEC6E8DC1A77}"/>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37A69A-4995-45CE-8147-DC4678687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6</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(3/4)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0DE575CF-46A3-A33F-A990-1FFB95D89211}"/>
              </a:ext>
            </a:extLst>
          </p:cNvPr>
          <p:cNvGraphicFramePr>
            <a:graphicFrameLocks noGrp="1"/>
          </p:cNvGraphicFramePr>
          <p:nvPr>
            <p:extLst>
              <p:ext uri="{D42A27DB-BD31-4B8C-83A1-F6EECF244321}">
                <p14:modId xmlns:p14="http://schemas.microsoft.com/office/powerpoint/2010/main" val="4132254557"/>
              </p:ext>
            </p:extLst>
          </p:nvPr>
        </p:nvGraphicFramePr>
        <p:xfrm>
          <a:off x="958850" y="1419622"/>
          <a:ext cx="7226300" cy="2850171"/>
        </p:xfrm>
        <a:graphic>
          <a:graphicData uri="http://schemas.openxmlformats.org/drawingml/2006/table">
            <a:tbl>
              <a:tblPr/>
              <a:tblGrid>
                <a:gridCol w="4321333">
                  <a:extLst>
                    <a:ext uri="{9D8B030D-6E8A-4147-A177-3AD203B41FA5}">
                      <a16:colId xmlns:a16="http://schemas.microsoft.com/office/drawing/2014/main" val="1116495920"/>
                    </a:ext>
                  </a:extLst>
                </a:gridCol>
                <a:gridCol w="593377">
                  <a:extLst>
                    <a:ext uri="{9D8B030D-6E8A-4147-A177-3AD203B41FA5}">
                      <a16:colId xmlns:a16="http://schemas.microsoft.com/office/drawing/2014/main" val="2530562374"/>
                    </a:ext>
                  </a:extLst>
                </a:gridCol>
                <a:gridCol w="593377">
                  <a:extLst>
                    <a:ext uri="{9D8B030D-6E8A-4147-A177-3AD203B41FA5}">
                      <a16:colId xmlns:a16="http://schemas.microsoft.com/office/drawing/2014/main" val="310569968"/>
                    </a:ext>
                  </a:extLst>
                </a:gridCol>
                <a:gridCol w="479861">
                  <a:extLst>
                    <a:ext uri="{9D8B030D-6E8A-4147-A177-3AD203B41FA5}">
                      <a16:colId xmlns:a16="http://schemas.microsoft.com/office/drawing/2014/main" val="144653180"/>
                    </a:ext>
                  </a:extLst>
                </a:gridCol>
                <a:gridCol w="1238352">
                  <a:extLst>
                    <a:ext uri="{9D8B030D-6E8A-4147-A177-3AD203B41FA5}">
                      <a16:colId xmlns:a16="http://schemas.microsoft.com/office/drawing/2014/main" val="2057747269"/>
                    </a:ext>
                  </a:extLst>
                </a:gridCol>
              </a:tblGrid>
              <a:tr h="462190">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945253"/>
                  </a:ext>
                </a:extLst>
              </a:tr>
              <a:tr h="231095">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18336358"/>
                  </a:ext>
                </a:extLst>
              </a:tr>
              <a:tr h="239654">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33115"/>
                  </a:ext>
                </a:extLst>
              </a:tr>
              <a:tr h="239654">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三</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創新或研究發展設備使用費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71044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設備使用記錄表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320696"/>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財產目錄</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11339"/>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四</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創新或研究發展雲端設備租賃費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73648"/>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雲端設備使用紀錄表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0299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五</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創新或研究發展設備維護費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8778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設備維修時間記錄表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784772"/>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設備自行維修成本計算表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877454"/>
                  </a:ext>
                </a:extLst>
              </a:tr>
            </a:tbl>
          </a:graphicData>
        </a:graphic>
      </p:graphicFrame>
      <p:pic>
        <p:nvPicPr>
          <p:cNvPr id="3" name="圖片 2">
            <a:extLst>
              <a:ext uri="{FF2B5EF4-FFF2-40B4-BE49-F238E27FC236}">
                <a16:creationId xmlns:a16="http://schemas.microsoft.com/office/drawing/2014/main" id="{5FC745A1-C929-CD43-3D5B-B0D1C92E7C81}"/>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2953184-CFE7-D294-547F-9281206E249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2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F098C72-D8DB-4349-8BD0-224DFA104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7</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(4/4)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5" name="表格 4">
            <a:extLst>
              <a:ext uri="{FF2B5EF4-FFF2-40B4-BE49-F238E27FC236}">
                <a16:creationId xmlns:a16="http://schemas.microsoft.com/office/drawing/2014/main" id="{E8E27482-996F-B5B0-082E-8A4F604D6501}"/>
              </a:ext>
            </a:extLst>
          </p:cNvPr>
          <p:cNvGraphicFramePr>
            <a:graphicFrameLocks noGrp="1"/>
          </p:cNvGraphicFramePr>
          <p:nvPr/>
        </p:nvGraphicFramePr>
        <p:xfrm>
          <a:off x="958850" y="1529397"/>
          <a:ext cx="7226300" cy="2735580"/>
        </p:xfrm>
        <a:graphic>
          <a:graphicData uri="http://schemas.openxmlformats.org/drawingml/2006/table">
            <a:tbl>
              <a:tblPr/>
              <a:tblGrid>
                <a:gridCol w="4321333">
                  <a:extLst>
                    <a:ext uri="{9D8B030D-6E8A-4147-A177-3AD203B41FA5}">
                      <a16:colId xmlns:a16="http://schemas.microsoft.com/office/drawing/2014/main" val="3275856079"/>
                    </a:ext>
                  </a:extLst>
                </a:gridCol>
                <a:gridCol w="593377">
                  <a:extLst>
                    <a:ext uri="{9D8B030D-6E8A-4147-A177-3AD203B41FA5}">
                      <a16:colId xmlns:a16="http://schemas.microsoft.com/office/drawing/2014/main" val="4221480419"/>
                    </a:ext>
                  </a:extLst>
                </a:gridCol>
                <a:gridCol w="593377">
                  <a:extLst>
                    <a:ext uri="{9D8B030D-6E8A-4147-A177-3AD203B41FA5}">
                      <a16:colId xmlns:a16="http://schemas.microsoft.com/office/drawing/2014/main" val="2935005988"/>
                    </a:ext>
                  </a:extLst>
                </a:gridCol>
                <a:gridCol w="479861">
                  <a:extLst>
                    <a:ext uri="{9D8B030D-6E8A-4147-A177-3AD203B41FA5}">
                      <a16:colId xmlns:a16="http://schemas.microsoft.com/office/drawing/2014/main" val="1597343796"/>
                    </a:ext>
                  </a:extLst>
                </a:gridCol>
                <a:gridCol w="1238352">
                  <a:extLst>
                    <a:ext uri="{9D8B030D-6E8A-4147-A177-3AD203B41FA5}">
                      <a16:colId xmlns:a16="http://schemas.microsoft.com/office/drawing/2014/main" val="4290653042"/>
                    </a:ext>
                  </a:extLst>
                </a:gridCol>
              </a:tblGrid>
              <a:tr h="411480">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285343"/>
                  </a:ext>
                </a:extLst>
              </a:tr>
              <a:tr h="205740">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996274505"/>
                  </a:ext>
                </a:extLst>
              </a:tr>
              <a:tr h="21336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180566"/>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六</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委外合約</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93187"/>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技術購買費及委託研究費、委託勞務或驗證費</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65184"/>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七</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專利申請費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96771"/>
                  </a:ext>
                </a:extLst>
              </a:tr>
              <a:tr h="21336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專利申請相關文件</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102503"/>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八</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國內差旅費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83663"/>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公司出差旅費報銷辦法</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560129"/>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出差旅費報告單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84790"/>
                  </a:ext>
                </a:extLst>
              </a:tr>
              <a:tr h="20574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九</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其它</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840984"/>
                  </a:ext>
                </a:extLst>
              </a:tr>
              <a:tr h="20574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涉及外幣支付之當時外幣匯率表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58593"/>
                  </a:ext>
                </a:extLst>
              </a:tr>
            </a:tbl>
          </a:graphicData>
        </a:graphic>
      </p:graphicFrame>
      <p:pic>
        <p:nvPicPr>
          <p:cNvPr id="3" name="圖片 2">
            <a:extLst>
              <a:ext uri="{FF2B5EF4-FFF2-40B4-BE49-F238E27FC236}">
                <a16:creationId xmlns:a16="http://schemas.microsoft.com/office/drawing/2014/main" id="{0CDA3B7D-AD13-8841-CDE0-92FBC7C3015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41FDB681-9F5E-DE03-3498-27911043AC29}"/>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27A2E15-74A5-7037-A402-1D769EC720EE}"/>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3D30AA3-8660-4CFF-985D-497EDFF52B8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8</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95B6EF4A-0FF8-4EE3-9995-B0FFE8A604C6}"/>
              </a:ext>
            </a:extLst>
          </p:cNvPr>
          <p:cNvGraphicFramePr>
            <a:graphicFrameLocks noGrp="1"/>
          </p:cNvGraphicFramePr>
          <p:nvPr>
            <p:extLst>
              <p:ext uri="{D42A27DB-BD31-4B8C-83A1-F6EECF244321}">
                <p14:modId xmlns:p14="http://schemas.microsoft.com/office/powerpoint/2010/main" val="2444221458"/>
              </p:ext>
            </p:extLst>
          </p:nvPr>
        </p:nvGraphicFramePr>
        <p:xfrm>
          <a:off x="754063" y="1012825"/>
          <a:ext cx="7635875" cy="3313114"/>
        </p:xfrm>
        <a:graphic>
          <a:graphicData uri="http://schemas.openxmlformats.org/drawingml/2006/table">
            <a:tbl>
              <a:tblPr/>
              <a:tblGrid>
                <a:gridCol w="146367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經費累計表</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經費累計表未按月提供</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每月經費累計表執行期間之</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起始日</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未填計畫開始日</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經費累計表未以元為單位</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經費累計表計算錯誤</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直加、橫加不等</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相關權責主管未簽章、未蓋公司大</a:t>
                      </a:r>
                      <a:r>
                        <a:rPr kumimoji="0" lang="zh-TW" altLang="en-US" sz="1600" b="1" i="0" u="none" strike="noStrike" cap="none" normalizeH="0" baseline="0" dirty="0">
                          <a:ln>
                            <a:noFill/>
                          </a:ln>
                          <a:solidFill>
                            <a:srgbClr val="000000"/>
                          </a:solidFill>
                          <a:effectLst/>
                          <a:latin typeface="標楷體" pitchFamily="65" charset="-120"/>
                          <a:ea typeface="標楷體" pitchFamily="65" charset="-120"/>
                        </a:rPr>
                        <a:t>小</a:t>
                      </a: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章</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經費累計表未依比例計算政府補助款與公司自籌款</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當支出高於預算數時仍計算政府補助款，未列入公司自籌款</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專戶存摺</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1</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未補登存摺</a:t>
                      </a: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2</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未專款專用</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不須將自籌款存入</a:t>
                      </a:r>
                      <a:r>
                        <a:rPr kumimoji="0" lang="zh-TW" altLang="en-US" sz="1600" b="1" i="0" u="none" strike="noStrike" cap="none" normalizeH="0" baseline="0" dirty="0">
                          <a:ln>
                            <a:noFill/>
                          </a:ln>
                          <a:solidFill>
                            <a:schemeClr val="tx1"/>
                          </a:solidFill>
                          <a:effectLst/>
                          <a:latin typeface="Gill Sans MT" pitchFamily="34" charset="0"/>
                          <a:ea typeface="新細明體"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因期末孳息須繳國庫</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3</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未至銀行結算</a:t>
                      </a:r>
                      <a:r>
                        <a:rPr kumimoji="0" lang="en-US" altLang="zh-TW" sz="1600" b="1" i="0" u="sng" strike="noStrike" kern="1200" cap="none" normalizeH="0" baseline="0" dirty="0">
                          <a:ln>
                            <a:noFill/>
                          </a:ln>
                          <a:solidFill>
                            <a:srgbClr val="FF0000"/>
                          </a:solidFill>
                          <a:effectLst/>
                          <a:latin typeface="標楷體" pitchFamily="65" charset="-120"/>
                          <a:ea typeface="標楷體" pitchFamily="65" charset="-120"/>
                          <a:cs typeface="+mn-cs"/>
                        </a:rPr>
                        <a:t>(</a:t>
                      </a:r>
                      <a:r>
                        <a:rPr kumimoji="0" lang="zh-TW" altLang="en-US" sz="1600" b="1" i="0" u="sng" strike="noStrike" kern="1200" cap="none" normalizeH="0" baseline="0" dirty="0">
                          <a:ln>
                            <a:noFill/>
                          </a:ln>
                          <a:solidFill>
                            <a:srgbClr val="FF0000"/>
                          </a:solidFill>
                          <a:effectLst/>
                          <a:latin typeface="標楷體" pitchFamily="65" charset="-120"/>
                          <a:ea typeface="標楷體" pitchFamily="65" charset="-120"/>
                          <a:cs typeface="+mn-cs"/>
                        </a:rPr>
                        <a:t>計畫</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結束日</a:t>
                      </a:r>
                      <a:r>
                        <a:rPr kumimoji="0" lang="en-US" altLang="zh-TW" sz="1600" b="1" i="0" u="sng" strike="noStrike" cap="none" normalizeH="0" baseline="0" dirty="0">
                          <a:ln>
                            <a:noFill/>
                          </a:ln>
                          <a:solidFill>
                            <a:srgbClr val="FF0000"/>
                          </a:solidFill>
                          <a:effectLst/>
                          <a:latin typeface="標楷體" pitchFamily="65" charset="-120"/>
                          <a:ea typeface="標楷體" pitchFamily="65" charset="-120"/>
                        </a:rPr>
                        <a:t>)</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專戶孳生之利息收入</a:t>
                      </a:r>
                      <a:endParaRPr kumimoji="0" lang="en-US" altLang="zh-TW" sz="1600" b="1" i="0" u="sng" strike="noStrike" cap="none" normalizeH="0" baseline="0" dirty="0">
                        <a:ln>
                          <a:noFill/>
                        </a:ln>
                        <a:solidFill>
                          <a:schemeClr val="tx1"/>
                        </a:solidFill>
                        <a:effectLst/>
                        <a:latin typeface="Gill Sans MT" pitchFamily="34" charset="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圖片 4">
            <a:extLst>
              <a:ext uri="{FF2B5EF4-FFF2-40B4-BE49-F238E27FC236}">
                <a16:creationId xmlns:a16="http://schemas.microsoft.com/office/drawing/2014/main" id="{7D826992-EC5F-0EDC-1DEB-853A29EDBB85}"/>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0F7932D-24A9-5FC1-985D-A6CC579B6A58}"/>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EB9FB58-3B23-4F99-B7FE-15588C7F6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9</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a:solidFill>
                  <a:schemeClr val="accent6">
                    <a:lumMod val="75000"/>
                  </a:schemeClr>
                </a:solidFill>
                <a:latin typeface="Times New Roman" pitchFamily="18" charset="0"/>
                <a:ea typeface="標楷體" pitchFamily="65" charset="-120"/>
                <a:cs typeface="Times New Roman" pitchFamily="18" charset="0"/>
              </a:rPr>
              <a:t>(2/2</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384BE8B1-F8D7-4C58-BBE1-F47F4CC05B6F}"/>
              </a:ext>
            </a:extLst>
          </p:cNvPr>
          <p:cNvGraphicFramePr>
            <a:graphicFrameLocks noGrp="1"/>
          </p:cNvGraphicFramePr>
          <p:nvPr>
            <p:extLst>
              <p:ext uri="{D42A27DB-BD31-4B8C-83A1-F6EECF244321}">
                <p14:modId xmlns:p14="http://schemas.microsoft.com/office/powerpoint/2010/main" val="3019022361"/>
              </p:ext>
            </p:extLst>
          </p:nvPr>
        </p:nvGraphicFramePr>
        <p:xfrm>
          <a:off x="754063" y="1012824"/>
          <a:ext cx="7850385" cy="3503142"/>
        </p:xfrm>
        <a:graphic>
          <a:graphicData uri="http://schemas.openxmlformats.org/drawingml/2006/table">
            <a:tbl>
              <a:tblPr/>
              <a:tblGrid>
                <a:gridCol w="1504793">
                  <a:extLst>
                    <a:ext uri="{9D8B030D-6E8A-4147-A177-3AD203B41FA5}">
                      <a16:colId xmlns:a16="http://schemas.microsoft.com/office/drawing/2014/main" val="20000"/>
                    </a:ext>
                  </a:extLst>
                </a:gridCol>
                <a:gridCol w="6345592">
                  <a:extLst>
                    <a:ext uri="{9D8B030D-6E8A-4147-A177-3AD203B41FA5}">
                      <a16:colId xmlns:a16="http://schemas.microsoft.com/office/drawing/2014/main" val="20001"/>
                    </a:ext>
                  </a:extLst>
                </a:gridCol>
              </a:tblGrid>
              <a:tr h="419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3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專帳</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以薪資係公司機密為由，不提供相關資料</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加班費未提供加班記錄</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加班記錄未列明工作項目</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工作項目應與本計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相關</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未提供薪資計算表、薪資清冊、工時記錄及</a:t>
                      </a:r>
                      <a:r>
                        <a:rPr kumimoji="0" lang="zh-TW" altLang="en-US" sz="1500" b="1" i="0" u="sng" strike="noStrike" cap="none" normalizeH="0" baseline="0" dirty="0">
                          <a:ln>
                            <a:noFill/>
                          </a:ln>
                          <a:solidFill>
                            <a:srgbClr val="FF0000"/>
                          </a:solidFill>
                          <a:effectLst/>
                          <a:latin typeface="標楷體" pitchFamily="65" charset="-120"/>
                          <a:ea typeface="標楷體" pitchFamily="65" charset="-120"/>
                        </a:rPr>
                        <a:t>銀行</a:t>
                      </a:r>
                      <a:r>
                        <a:rPr kumimoji="0" lang="zh-TW" altLang="zh-TW" sz="1500" b="1" i="0" u="sng" strike="noStrike" cap="none" normalizeH="0" baseline="0" dirty="0">
                          <a:ln>
                            <a:noFill/>
                          </a:ln>
                          <a:solidFill>
                            <a:srgbClr val="FF0000"/>
                          </a:solidFill>
                          <a:effectLst/>
                          <a:latin typeface="標楷體" pitchFamily="65" charset="-120"/>
                          <a:ea typeface="標楷體" pitchFamily="65" charset="-120"/>
                        </a:rPr>
                        <a:t>轉帳記錄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工時記錄表</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研發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人員</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未</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簽</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正楷全</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名</a:t>
                      </a:r>
                      <a:endParaRPr kumimoji="0" lang="en-US"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屬領</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用共通性器材或大量採購，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未提供領料單、單價依據文件</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or</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憑證</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未提供研發設備使用記錄表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自行維修未提示維修時間記錄表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未提供出差報告單僅附油單</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出差報告單未列明出差地點</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、事由</a:t>
                      </a:r>
                      <a:br>
                        <a:rPr kumimoji="0" lang="en-US" altLang="zh-TW" sz="1500" b="1" i="0" u="none" strike="noStrike" cap="none" normalizeH="0" baseline="0" dirty="0">
                          <a:ln>
                            <a:noFill/>
                          </a:ln>
                          <a:solidFill>
                            <a:schemeClr val="tx1"/>
                          </a:solidFill>
                          <a:effectLst/>
                          <a:latin typeface="標楷體" pitchFamily="65" charset="-120"/>
                          <a:ea typeface="標楷體" pitchFamily="65" charset="-120"/>
                        </a:rPr>
                      </a:b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應為本計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畫投入人員因執行本案計畫所需</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未提供原始入帳傳票，傳票未經權責人員簽章</a:t>
                      </a: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圖片 4">
            <a:extLst>
              <a:ext uri="{FF2B5EF4-FFF2-40B4-BE49-F238E27FC236}">
                <a16:creationId xmlns:a16="http://schemas.microsoft.com/office/drawing/2014/main" id="{B391965D-6F23-A4EA-8909-A3C53126700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algn="l" rotWithShape="0">
            <a:prstClr val="black">
              <a:alpha val="40000"/>
            </a:prstClr>
          </a:outerShdw>
        </a:effectLst>
      </a:spPr>
      <a:bodyPr anchor="ctr"/>
      <a:lstStyle>
        <a:defPPr algn="ctr" eaLnBrk="0" hangingPunct="0">
          <a:spcBef>
            <a:spcPct val="70000"/>
          </a:spcBef>
          <a:buClr>
            <a:srgbClr val="DB001B"/>
          </a:buClr>
          <a:buFont typeface="Wingdings" pitchFamily="2" charset="2"/>
          <a:buChar char="Ø"/>
          <a:defRPr sz="3000" b="1"/>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2443</Words>
  <Application>Microsoft Office PowerPoint</Application>
  <PresentationFormat>如螢幕大小 (16:9)</PresentationFormat>
  <Paragraphs>442</Paragraphs>
  <Slides>24</Slides>
  <Notes>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24</vt:i4>
      </vt:variant>
    </vt:vector>
  </HeadingPairs>
  <TitlesOfParts>
    <vt:vector size="36" baseType="lpstr">
      <vt:lpstr>Microsoft YaHei</vt:lpstr>
      <vt:lpstr>華康雅風體W3(P)</vt:lpstr>
      <vt:lpstr>新細明體</vt:lpstr>
      <vt:lpstr>標楷體</vt:lpstr>
      <vt:lpstr>Arial</vt:lpstr>
      <vt:lpstr>Calibri</vt:lpstr>
      <vt:lpstr>Gill Sans MT</vt:lpstr>
      <vt:lpstr>Times New Roman</vt:lpstr>
      <vt:lpstr>Wingdings</vt:lpstr>
      <vt:lpstr>Wingdings 2</vt:lpstr>
      <vt:lpstr>1_Office Theme</vt:lpstr>
      <vt:lpstr>Office 佈景主題</vt:lpstr>
      <vt:lpstr>期末帳證查核(結案)作業說明</vt:lpstr>
      <vt:lpstr>目錄 Contents</vt:lpstr>
      <vt:lpstr>一、期末實地查訪目的</vt:lpstr>
      <vt:lpstr>PowerPoint 簡報</vt:lpstr>
      <vt:lpstr>二、查訪應備資料(2/4)</vt:lpstr>
      <vt:lpstr>二、查訪應備資料(3/4)</vt:lpstr>
      <vt:lpstr>二、查訪應備資料(4/4)</vt:lpstr>
      <vt:lpstr>三、應備資料常見缺失(1/2)</vt:lpstr>
      <vt:lpstr>三、應備資料常見缺失(2/2)</vt:lpstr>
      <vt:lpstr>四、常見調減補助款原因(1/9)</vt:lpstr>
      <vt:lpstr>四、常見調減補助款原因(2/9)</vt:lpstr>
      <vt:lpstr>四、常見調減補助款原因(3/9)</vt:lpstr>
      <vt:lpstr>四、常見調減補助款原因(4/9)</vt:lpstr>
      <vt:lpstr>四、常見調減補助款原因(5/9)</vt:lpstr>
      <vt:lpstr>四、常見調減補助款原因(6/9)</vt:lpstr>
      <vt:lpstr>四、常見調減補助款原因(7/9)</vt:lpstr>
      <vt:lpstr>四、常見調減補助款原因(8/9)</vt:lpstr>
      <vt:lpstr>四、常見調減補助款原因(9/9)</vt:lpstr>
      <vt:lpstr>五、相關稅賦問題</vt:lpstr>
      <vt:lpstr>六、期末應配合事項(1/2)</vt:lpstr>
      <vt:lpstr>六、期末應配合事項(2/2)</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協助傳統產業技術開發計畫 期末帳證查核(結案)作業說明</dc:title>
  <dc:creator>dp4</dc:creator>
  <cp:lastModifiedBy>文元 葉</cp:lastModifiedBy>
  <cp:revision>185</cp:revision>
  <cp:lastPrinted>2022-05-05T08:59:13Z</cp:lastPrinted>
  <dcterms:created xsi:type="dcterms:W3CDTF">2016-05-26T03:07:02Z</dcterms:created>
  <dcterms:modified xsi:type="dcterms:W3CDTF">2024-06-18T04:38:36Z</dcterms:modified>
</cp:coreProperties>
</file>