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39" r:id="rId2"/>
    <p:sldId id="330" r:id="rId3"/>
  </p:sldIdLst>
  <p:sldSz cx="9144000" cy="6858000" type="screen4x3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56" autoAdjust="0"/>
  </p:normalViewPr>
  <p:slideViewPr>
    <p:cSldViewPr>
      <p:cViewPr varScale="1">
        <p:scale>
          <a:sx n="110" d="100"/>
          <a:sy n="110" d="100"/>
        </p:scale>
        <p:origin x="306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9BD1DE86-9E81-49A6-ABF9-1AD05B2B0009}" type="datetimeFigureOut">
              <a:rPr lang="zh-TW" altLang="en-US" smtClean="0"/>
              <a:pPr/>
              <a:t>2025/3/27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644" tIns="45322" rIns="90644" bIns="45322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5869CFB6-F553-4DDC-96AE-740F200808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5E7D8-D963-49A4-9BAA-A984D2C97D10}" type="datetime1">
              <a:rPr lang="zh-TW" altLang="en-US" smtClean="0"/>
              <a:pPr/>
              <a:t>2025/3/27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1A89-961B-4381-8A2C-5D6C5D95A50A}" type="datetime1">
              <a:rPr lang="zh-TW" altLang="en-US" smtClean="0"/>
              <a:pPr/>
              <a:t>2025/3/27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B3DC-7FC5-49CF-9045-E578274C3C62}" type="datetime1">
              <a:rPr lang="zh-TW" altLang="en-US" smtClean="0"/>
              <a:pPr/>
              <a:t>2025/3/27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63D4F-90E4-49C4-963A-02D117D3075B}" type="datetime1">
              <a:rPr lang="zh-TW" altLang="en-US" smtClean="0"/>
              <a:pPr/>
              <a:t>2025/3/27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8DEF4-8F16-4B1F-A430-BDC62DF44A9A}" type="datetime1">
              <a:rPr lang="zh-TW" altLang="en-US" smtClean="0"/>
              <a:pPr/>
              <a:t>2025/3/27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AE1A-A74F-40C6-A354-0EAD6BC681B8}" type="datetime1">
              <a:rPr lang="zh-TW" altLang="en-US" smtClean="0"/>
              <a:pPr/>
              <a:t>2025/3/27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2570-3934-472F-A681-D5C61AA5A985}" type="datetime1">
              <a:rPr lang="zh-TW" altLang="en-US" smtClean="0"/>
              <a:pPr/>
              <a:t>2025/3/27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801B-C009-41C1-9641-E97AC299FBEC}" type="datetime1">
              <a:rPr lang="zh-TW" altLang="en-US" smtClean="0"/>
              <a:pPr/>
              <a:t>2025/3/27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6D81-DA2A-4A5D-BDC8-D53533C5DB32}" type="datetime1">
              <a:rPr lang="zh-TW" altLang="en-US" smtClean="0"/>
              <a:pPr/>
              <a:t>2025/3/27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999B-770D-4FE0-9B0A-2D032657E5EE}" type="datetime1">
              <a:rPr lang="zh-TW" altLang="en-US" smtClean="0"/>
              <a:pPr/>
              <a:t>2025/3/27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2FD19-DE64-4AD4-B294-E324A50438CD}" type="datetime1">
              <a:rPr lang="zh-TW" altLang="en-US" smtClean="0"/>
              <a:pPr/>
              <a:t>2025/3/27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258694" y="21328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4DDAA-E607-4D78-B3F7-20663E0C34FA}" type="datetime1">
              <a:rPr lang="zh-TW" altLang="en-US" smtClean="0"/>
              <a:pPr/>
              <a:t>2025/3/27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12" name="Group 12">
            <a:extLst>
              <a:ext uri="{FF2B5EF4-FFF2-40B4-BE49-F238E27FC236}">
                <a16:creationId xmlns:a16="http://schemas.microsoft.com/office/drawing/2014/main" id="{1F9C1E99-4CB1-4682-8F61-FFEB300A83D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58694" y="946150"/>
            <a:ext cx="8626613" cy="71513"/>
            <a:chOff x="611" y="384"/>
            <a:chExt cx="4450" cy="106"/>
          </a:xfrm>
        </p:grpSpPr>
        <p:sp>
          <p:nvSpPr>
            <p:cNvPr id="13" name="Rectangle 13">
              <a:extLst>
                <a:ext uri="{FF2B5EF4-FFF2-40B4-BE49-F238E27FC236}">
                  <a16:creationId xmlns:a16="http://schemas.microsoft.com/office/drawing/2014/main" id="{9B2DCCFC-4D4F-42F6-B3DC-FDE7476F03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11" y="384"/>
              <a:ext cx="2197" cy="1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28629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華康隸書體" charset="-120"/>
                <a:cs typeface="+mn-cs"/>
              </a:endParaRPr>
            </a:p>
          </p:txBody>
        </p:sp>
        <p:sp>
          <p:nvSpPr>
            <p:cNvPr id="14" name="Rectangle 14">
              <a:extLst>
                <a:ext uri="{FF2B5EF4-FFF2-40B4-BE49-F238E27FC236}">
                  <a16:creationId xmlns:a16="http://schemas.microsoft.com/office/drawing/2014/main" id="{3A11D0ED-84C6-46C2-AF36-30BCD892AC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08" y="384"/>
              <a:ext cx="2253" cy="106"/>
            </a:xfrm>
            <a:prstGeom prst="rect">
              <a:avLst/>
            </a:prstGeom>
            <a:gradFill rotWithShape="0">
              <a:gsLst>
                <a:gs pos="0">
                  <a:srgbClr val="2FBCB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華康隸書體" charset="-120"/>
                <a:cs typeface="+mn-cs"/>
              </a:endParaRPr>
            </a:p>
          </p:txBody>
        </p:sp>
      </p:grpSp>
      <p:pic>
        <p:nvPicPr>
          <p:cNvPr id="15" name="圖片 14">
            <a:extLst>
              <a:ext uri="{FF2B5EF4-FFF2-40B4-BE49-F238E27FC236}">
                <a16:creationId xmlns:a16="http://schemas.microsoft.com/office/drawing/2014/main" id="{9DB817E1-BF53-4082-9273-6DE7305590B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4553" y="19473"/>
            <a:ext cx="1461594" cy="4529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microsoft.com/office/2007/relationships/hdphoto" Target="../media/hdphoto3.wdp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圖片 1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4587" y="4689163"/>
            <a:ext cx="3916208" cy="2056470"/>
          </a:xfrm>
          <a:prstGeom prst="rect">
            <a:avLst/>
          </a:prstGeom>
        </p:spPr>
      </p:pic>
      <p:grpSp>
        <p:nvGrpSpPr>
          <p:cNvPr id="2" name="群組 1"/>
          <p:cNvGrpSpPr/>
          <p:nvPr/>
        </p:nvGrpSpPr>
        <p:grpSpPr>
          <a:xfrm>
            <a:off x="196302" y="4209612"/>
            <a:ext cx="8787141" cy="402170"/>
            <a:chOff x="222653" y="3859404"/>
            <a:chExt cx="8787141" cy="402170"/>
          </a:xfrm>
        </p:grpSpPr>
        <p:sp>
          <p:nvSpPr>
            <p:cNvPr id="3" name="圓角化單一角落矩形 2"/>
            <p:cNvSpPr/>
            <p:nvPr/>
          </p:nvSpPr>
          <p:spPr>
            <a:xfrm>
              <a:off x="222653" y="3859404"/>
              <a:ext cx="4296177" cy="380701"/>
            </a:xfrm>
            <a:prstGeom prst="round1Rect">
              <a:avLst>
                <a:gd name="adj" fmla="val 0"/>
              </a:avLst>
            </a:prstGeom>
            <a:solidFill>
              <a:schemeClr val="accent6">
                <a:lumMod val="75000"/>
              </a:schemeClr>
            </a:solidFill>
            <a:ln w="127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endParaRPr>
            </a:p>
          </p:txBody>
        </p:sp>
        <p:sp>
          <p:nvSpPr>
            <p:cNvPr id="4" name="文字方塊 3"/>
            <p:cNvSpPr txBox="1"/>
            <p:nvPr/>
          </p:nvSpPr>
          <p:spPr>
            <a:xfrm>
              <a:off x="367748" y="3937890"/>
              <a:ext cx="3955482" cy="310341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ts val="17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Arial" panose="020B0604020202020204" pitchFamily="34" charset="0"/>
                </a:rPr>
                <a:t>目前情境  </a:t>
              </a:r>
              <a:r>
                <a:rPr kumimoji="0" lang="en-US" altLang="zh-TW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Arial" panose="020B0604020202020204" pitchFamily="34" charset="0"/>
                </a:rPr>
                <a:t>AS-IS</a:t>
              </a:r>
              <a:endParaRPr kumimoji="0" lang="zh-TW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endParaRPr>
            </a:p>
          </p:txBody>
        </p:sp>
        <p:grpSp>
          <p:nvGrpSpPr>
            <p:cNvPr id="5" name="群組 4"/>
            <p:cNvGrpSpPr/>
            <p:nvPr/>
          </p:nvGrpSpPr>
          <p:grpSpPr>
            <a:xfrm>
              <a:off x="4703173" y="3859910"/>
              <a:ext cx="4306621" cy="380701"/>
              <a:chOff x="4703173" y="3859910"/>
              <a:chExt cx="4306621" cy="380701"/>
            </a:xfrm>
          </p:grpSpPr>
          <p:sp>
            <p:nvSpPr>
              <p:cNvPr id="7" name="圓角化單一角落矩形 6"/>
              <p:cNvSpPr/>
              <p:nvPr/>
            </p:nvSpPr>
            <p:spPr>
              <a:xfrm>
                <a:off x="4703173" y="3859910"/>
                <a:ext cx="4306621" cy="380701"/>
              </a:xfrm>
              <a:prstGeom prst="round1Rect">
                <a:avLst>
                  <a:gd name="adj" fmla="val 0"/>
                </a:avLst>
              </a:prstGeom>
              <a:solidFill>
                <a:schemeClr val="accent1"/>
              </a:solidFill>
              <a:ln w="127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3733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endParaRP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4822176" y="3924415"/>
                <a:ext cx="3996840" cy="3103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ts val="17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" name="矩形 5"/>
            <p:cNvSpPr/>
            <p:nvPr/>
          </p:nvSpPr>
          <p:spPr>
            <a:xfrm>
              <a:off x="4832221" y="3951233"/>
              <a:ext cx="3996840" cy="31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ts val="17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Arial" panose="020B0604020202020204" pitchFamily="34" charset="0"/>
                </a:rPr>
                <a:t>未來情境  </a:t>
              </a:r>
              <a:r>
                <a:rPr kumimoji="0" lang="en-US" altLang="zh-TW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Arial" panose="020B0604020202020204" pitchFamily="34" charset="0"/>
                </a:rPr>
                <a:t>TO-BE</a:t>
              </a:r>
              <a:endParaRPr kumimoji="0" lang="zh-TW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endParaRPr>
            </a:p>
          </p:txBody>
        </p:sp>
      </p:grp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2402208" y="259490"/>
            <a:ext cx="4825947" cy="620600"/>
          </a:xfrm>
        </p:spPr>
        <p:txBody>
          <a:bodyPr>
            <a:noAutofit/>
          </a:bodyPr>
          <a:lstStyle/>
          <a:p>
            <a:pPr defTabSz="912813" eaLnBrk="0" fontAlgn="base" hangingPunct="0">
              <a:spcAft>
                <a:spcPct val="0"/>
              </a:spcAft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一頁簡報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計畫簡介</a:t>
            </a:r>
            <a:endParaRPr lang="zh-TW" altLang="en-US" sz="4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-28796" y="1575934"/>
            <a:ext cx="9119437" cy="2619163"/>
            <a:chOff x="-46206" y="966244"/>
            <a:chExt cx="9119437" cy="2324871"/>
          </a:xfrm>
        </p:grpSpPr>
        <p:sp>
          <p:nvSpPr>
            <p:cNvPr id="11" name="矩形 10"/>
            <p:cNvSpPr/>
            <p:nvPr/>
          </p:nvSpPr>
          <p:spPr>
            <a:xfrm>
              <a:off x="4683877" y="1124743"/>
              <a:ext cx="4248472" cy="216637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236772" y="1124743"/>
              <a:ext cx="4248472" cy="2166372"/>
            </a:xfrm>
            <a:prstGeom prst="rect">
              <a:avLst/>
            </a:prstGeom>
            <a:solidFill>
              <a:srgbClr val="E2F1F6"/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endParaRPr>
            </a:p>
          </p:txBody>
        </p:sp>
        <p:grpSp>
          <p:nvGrpSpPr>
            <p:cNvPr id="13" name="群組 12"/>
            <p:cNvGrpSpPr/>
            <p:nvPr/>
          </p:nvGrpSpPr>
          <p:grpSpPr>
            <a:xfrm>
              <a:off x="70476" y="980728"/>
              <a:ext cx="3115962" cy="492137"/>
              <a:chOff x="-2044753" y="9907063"/>
              <a:chExt cx="6048712" cy="955335"/>
            </a:xfrm>
          </p:grpSpPr>
          <p:sp>
            <p:nvSpPr>
              <p:cNvPr id="19" name="直角三角形 18"/>
              <p:cNvSpPr/>
              <p:nvPr/>
            </p:nvSpPr>
            <p:spPr>
              <a:xfrm flipH="1" flipV="1">
                <a:off x="-2044753" y="10654078"/>
                <a:ext cx="336000" cy="208320"/>
              </a:xfrm>
              <a:prstGeom prst="rtTriangle">
                <a:avLst/>
              </a:prstGeom>
              <a:solidFill>
                <a:schemeClr val="accent6">
                  <a:lumMod val="75000"/>
                </a:schemeClr>
              </a:soli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336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endParaRPr>
              </a:p>
            </p:txBody>
          </p:sp>
          <p:sp>
            <p:nvSpPr>
              <p:cNvPr id="20" name="圓角化單一角落矩形 19"/>
              <p:cNvSpPr/>
              <p:nvPr/>
            </p:nvSpPr>
            <p:spPr>
              <a:xfrm>
                <a:off x="-2042328" y="9907063"/>
                <a:ext cx="6046287" cy="739016"/>
              </a:xfrm>
              <a:prstGeom prst="round1Rect">
                <a:avLst>
                  <a:gd name="adj" fmla="val 0"/>
                </a:avLst>
              </a:prstGeom>
              <a:solidFill>
                <a:schemeClr val="accent6">
                  <a:lumMod val="75000"/>
                </a:schemeClr>
              </a:solidFill>
              <a:ln w="127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標楷體" panose="03000509000000000000" pitchFamily="65" charset="-120"/>
                    <a:ea typeface="標楷體" panose="03000509000000000000" pitchFamily="65" charset="-120"/>
                    <a:cs typeface="+mn-cs"/>
                  </a:rPr>
                  <a:t>目前面臨現況</a:t>
                </a:r>
                <a:r>
                  <a:rPr kumimoji="0" lang="en-US" altLang="zh-TW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標楷體" panose="03000509000000000000" pitchFamily="65" charset="-120"/>
                    <a:ea typeface="標楷體" panose="03000509000000000000" pitchFamily="65" charset="-120"/>
                    <a:cs typeface="+mn-cs"/>
                  </a:rPr>
                  <a:t>(</a:t>
                </a:r>
                <a:r>
                  <a:rPr kumimoji="0" lang="zh-TW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標楷體" panose="03000509000000000000" pitchFamily="65" charset="-120"/>
                    <a:ea typeface="標楷體" panose="03000509000000000000" pitchFamily="65" charset="-120"/>
                    <a:cs typeface="+mn-cs"/>
                  </a:rPr>
                  <a:t>欲解決問題</a:t>
                </a:r>
                <a:r>
                  <a:rPr kumimoji="0" lang="en-US" altLang="zh-TW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標楷體" panose="03000509000000000000" pitchFamily="65" charset="-120"/>
                    <a:ea typeface="標楷體" panose="03000509000000000000" pitchFamily="65" charset="-120"/>
                    <a:cs typeface="+mn-cs"/>
                  </a:rPr>
                  <a:t>)</a:t>
                </a:r>
                <a:endParaRPr kumimoji="0" lang="zh-TW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endParaRPr>
              </a:p>
            </p:txBody>
          </p:sp>
        </p:grpSp>
        <p:grpSp>
          <p:nvGrpSpPr>
            <p:cNvPr id="14" name="群組 13"/>
            <p:cNvGrpSpPr/>
            <p:nvPr/>
          </p:nvGrpSpPr>
          <p:grpSpPr>
            <a:xfrm>
              <a:off x="5706718" y="966244"/>
              <a:ext cx="3366513" cy="494194"/>
              <a:chOff x="-6377495" y="9907059"/>
              <a:chExt cx="6535079" cy="959327"/>
            </a:xfrm>
          </p:grpSpPr>
          <p:sp>
            <p:nvSpPr>
              <p:cNvPr id="17" name="直角三角形 16"/>
              <p:cNvSpPr/>
              <p:nvPr/>
            </p:nvSpPr>
            <p:spPr>
              <a:xfrm flipV="1">
                <a:off x="-130232" y="10650059"/>
                <a:ext cx="287812" cy="216327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336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endParaRPr>
              </a:p>
            </p:txBody>
          </p:sp>
          <p:sp>
            <p:nvSpPr>
              <p:cNvPr id="18" name="圓角化單一角落矩形 17"/>
              <p:cNvSpPr/>
              <p:nvPr/>
            </p:nvSpPr>
            <p:spPr>
              <a:xfrm>
                <a:off x="-6377495" y="9907059"/>
                <a:ext cx="6535079" cy="739015"/>
              </a:xfrm>
              <a:prstGeom prst="round1Rect">
                <a:avLst>
                  <a:gd name="adj" fmla="val 0"/>
                </a:avLst>
              </a:prstGeom>
              <a:solidFill>
                <a:schemeClr val="accent1"/>
              </a:solidFill>
              <a:ln w="12700"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標楷體" panose="03000509000000000000" pitchFamily="65" charset="-120"/>
                    <a:ea typeface="標楷體" panose="03000509000000000000" pitchFamily="65" charset="-120"/>
                    <a:cs typeface="+mn-cs"/>
                  </a:rPr>
                  <a:t>規劃成果</a:t>
                </a:r>
                <a:r>
                  <a:rPr kumimoji="0" lang="en-US" altLang="zh-TW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標楷體" panose="03000509000000000000" pitchFamily="65" charset="-120"/>
                    <a:ea typeface="標楷體" panose="03000509000000000000" pitchFamily="65" charset="-120"/>
                    <a:cs typeface="+mn-cs"/>
                  </a:rPr>
                  <a:t>(</a:t>
                </a:r>
                <a:r>
                  <a:rPr kumimoji="0" lang="zh-TW" alt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標楷體" panose="03000509000000000000" pitchFamily="65" charset="-120"/>
                    <a:ea typeface="標楷體" panose="03000509000000000000" pitchFamily="65" charset="-120"/>
                    <a:cs typeface="+mn-cs"/>
                  </a:rPr>
                  <a:t>未來導入預期效益</a:t>
                </a:r>
                <a:r>
                  <a:rPr kumimoji="0" lang="en-US" altLang="zh-TW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uLnTx/>
                    <a:uFillTx/>
                    <a:latin typeface="標楷體" panose="03000509000000000000" pitchFamily="65" charset="-120"/>
                    <a:ea typeface="標楷體" panose="03000509000000000000" pitchFamily="65" charset="-120"/>
                    <a:cs typeface="+mn-cs"/>
                  </a:rPr>
                  <a:t>)</a:t>
                </a:r>
                <a:endParaRPr kumimoji="0" lang="zh-TW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endParaRPr>
              </a:p>
            </p:txBody>
          </p:sp>
        </p:grpSp>
        <p:sp>
          <p:nvSpPr>
            <p:cNvPr id="15" name="矩形 14"/>
            <p:cNvSpPr/>
            <p:nvPr/>
          </p:nvSpPr>
          <p:spPr>
            <a:xfrm>
              <a:off x="-46206" y="1490572"/>
              <a:ext cx="4518830" cy="15162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60000" marR="0" lvl="0" indent="-180000" algn="just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kumimoji="0" lang="zh-TW" altLang="en-US" sz="14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品質管理不佳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：仰賴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人工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目視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檢測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，錯誤率高、追溯異常平均耗時</a:t>
              </a:r>
              <a:r>
                <a:rPr kumimoji="0" lang="en-US" altLang="zh-TW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0.8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天</a:t>
              </a:r>
              <a:r>
                <a:rPr kumimoji="0" lang="en-US" altLang="zh-TW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/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件，良率僅有</a:t>
              </a:r>
              <a:r>
                <a:rPr kumimoji="0" lang="en-US" altLang="zh-TW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70%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、客訴率</a:t>
              </a:r>
              <a:r>
                <a:rPr kumimoji="0" lang="en-US" altLang="zh-TW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5%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。</a:t>
              </a:r>
            </a:p>
            <a:p>
              <a:pPr marL="360000" marR="0" lvl="0" indent="-180000" algn="just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kumimoji="0" lang="zh-TW" altLang="en-US" sz="14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供應商資訊不透通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：缺少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即時庫存資訊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，插單或急件時，常產生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物料周轉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問題，供應商也常發生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產品異常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，嚴重影響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交期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，達交準確率僅有</a:t>
              </a:r>
              <a:r>
                <a:rPr kumimoji="0" lang="en-US" altLang="zh-TW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60%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。</a:t>
              </a:r>
            </a:p>
            <a:p>
              <a:pPr marL="360000" marR="0" lvl="0" indent="-180000" algn="just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kumimoji="0" lang="zh-TW" altLang="en-US" sz="14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彈性製造不易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：因客戶下單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少量多樣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，多達</a:t>
              </a:r>
              <a:r>
                <a:rPr kumimoji="0" lang="en-US" altLang="zh-TW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OO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種不同規格，造成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產品線更換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頻繁，但產線人力不足，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跨部門溝通</a:t>
              </a:r>
              <a:r>
                <a:rPr kumimoji="0" lang="zh-TW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不良，影響業務單位不敢接單。</a:t>
              </a:r>
            </a:p>
          </p:txBody>
        </p:sp>
      </p:grp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6995010" y="242673"/>
          <a:ext cx="1954749" cy="52209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077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70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75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計畫</a:t>
                      </a:r>
                      <a:r>
                        <a:rPr lang="zh-TW" sz="1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總經費</a:t>
                      </a:r>
                      <a:endParaRPr lang="zh-TW" sz="10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申請</a:t>
                      </a:r>
                      <a:r>
                        <a:rPr lang="zh-TW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補助經費</a:t>
                      </a:r>
                      <a:endParaRPr lang="zh-TW" sz="10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551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XXXXX</a:t>
                      </a:r>
                      <a:r>
                        <a:rPr lang="zh-TW" altLang="en-US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千元</a:t>
                      </a:r>
                      <a:endParaRPr lang="zh-TW" sz="10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OOOOO</a:t>
                      </a:r>
                      <a:r>
                        <a:rPr lang="zh-TW" altLang="en-US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千元</a:t>
                      </a:r>
                      <a:endParaRPr lang="zh-TW" sz="10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" name="矩形 26"/>
          <p:cNvSpPr/>
          <p:nvPr/>
        </p:nvSpPr>
        <p:spPr>
          <a:xfrm>
            <a:off x="80426" y="980728"/>
            <a:ext cx="8955079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914400" rtl="0" eaLnBrk="0" fontAlgn="base" latinLnBrk="0" hangingPunct="0">
              <a:lnSpc>
                <a:spcPts val="21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u"/>
              <a:tabLst/>
              <a:defRPr/>
            </a:pPr>
            <a:r>
              <a:rPr kumimoji="1" lang="zh-TW" alt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公司產業定位與產品</a:t>
            </a:r>
            <a:r>
              <a:rPr kumimoji="1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:</a:t>
            </a:r>
            <a:r>
              <a:rPr kumimoji="1" lang="zh-TW" alt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 </a:t>
            </a:r>
            <a:r>
              <a:rPr kumimoji="1" lang="zh-TW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為台灣國內第一大、世界第五大</a:t>
            </a:r>
            <a:r>
              <a:rPr kumimoji="1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OO</a:t>
            </a:r>
            <a:r>
              <a:rPr kumimoji="1" lang="zh-TW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機的製造商，專業製造各式機械</a:t>
            </a:r>
            <a:r>
              <a:rPr kumimoji="1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OO</a:t>
            </a:r>
            <a:r>
              <a:rPr kumimoji="1" lang="zh-TW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與</a:t>
            </a:r>
            <a:r>
              <a:rPr kumimoji="1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OO</a:t>
            </a:r>
            <a:r>
              <a:rPr kumimoji="1" lang="zh-TW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，擁有</a:t>
            </a:r>
            <a:r>
              <a:rPr kumimoji="1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OO</a:t>
            </a:r>
            <a:r>
              <a:rPr kumimoji="1" lang="zh-TW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專利與技術。</a:t>
            </a:r>
            <a:r>
              <a:rPr kumimoji="1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(</a:t>
            </a:r>
            <a:r>
              <a:rPr kumimoji="1" lang="zh-TW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請自行依照公司現況修正</a:t>
            </a:r>
            <a:r>
              <a:rPr kumimoji="1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)</a:t>
            </a:r>
          </a:p>
        </p:txBody>
      </p:sp>
      <p:grpSp>
        <p:nvGrpSpPr>
          <p:cNvPr id="30" name="群組 29"/>
          <p:cNvGrpSpPr/>
          <p:nvPr/>
        </p:nvGrpSpPr>
        <p:grpSpPr>
          <a:xfrm>
            <a:off x="-8745404" y="2463620"/>
            <a:ext cx="7726987" cy="4043221"/>
            <a:chOff x="611560" y="1412776"/>
            <a:chExt cx="7726987" cy="4043221"/>
          </a:xfrm>
        </p:grpSpPr>
        <p:grpSp>
          <p:nvGrpSpPr>
            <p:cNvPr id="31" name="群組 30"/>
            <p:cNvGrpSpPr/>
            <p:nvPr/>
          </p:nvGrpSpPr>
          <p:grpSpPr>
            <a:xfrm>
              <a:off x="611560" y="1412776"/>
              <a:ext cx="7726987" cy="4043221"/>
              <a:chOff x="611560" y="1417505"/>
              <a:chExt cx="7726987" cy="4043221"/>
            </a:xfrm>
          </p:grpSpPr>
          <p:grpSp>
            <p:nvGrpSpPr>
              <p:cNvPr id="33" name="群組 32"/>
              <p:cNvGrpSpPr/>
              <p:nvPr/>
            </p:nvGrpSpPr>
            <p:grpSpPr>
              <a:xfrm>
                <a:off x="611560" y="1417505"/>
                <a:ext cx="7726987" cy="4043221"/>
                <a:chOff x="611560" y="1417505"/>
                <a:chExt cx="7726987" cy="4043221"/>
              </a:xfrm>
            </p:grpSpPr>
            <p:grpSp>
              <p:nvGrpSpPr>
                <p:cNvPr id="44" name="群組 43"/>
                <p:cNvGrpSpPr/>
                <p:nvPr/>
              </p:nvGrpSpPr>
              <p:grpSpPr>
                <a:xfrm>
                  <a:off x="611560" y="1417505"/>
                  <a:ext cx="7726987" cy="4043221"/>
                  <a:chOff x="596394" y="1383986"/>
                  <a:chExt cx="7726987" cy="4043221"/>
                </a:xfrm>
              </p:grpSpPr>
              <p:sp>
                <p:nvSpPr>
                  <p:cNvPr id="49" name="圓角矩形 48"/>
                  <p:cNvSpPr/>
                  <p:nvPr/>
                </p:nvSpPr>
                <p:spPr>
                  <a:xfrm>
                    <a:off x="4931259" y="3924942"/>
                    <a:ext cx="921719" cy="514617"/>
                  </a:xfrm>
                  <a:prstGeom prst="round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2"/>
                  </a:lnRef>
                  <a:fillRef idx="3">
                    <a:schemeClr val="accent2"/>
                  </a:fillRef>
                  <a:effectRef idx="3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AOI+A</a:t>
                    </a:r>
                    <a:r>
                      <a:rPr kumimoji="0" lang="zh-TW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Ｉ</a:t>
                    </a:r>
                    <a:endParaRPr kumimoji="0" lang="en-US" altLang="zh-TW" sz="12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uLnTx/>
                      <a:uFillTx/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zh-TW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瑕疵檢測</a:t>
                    </a:r>
                  </a:p>
                </p:txBody>
              </p:sp>
              <p:sp>
                <p:nvSpPr>
                  <p:cNvPr id="50" name="圓角矩形 49"/>
                  <p:cNvSpPr/>
                  <p:nvPr/>
                </p:nvSpPr>
                <p:spPr>
                  <a:xfrm>
                    <a:off x="1920518" y="3941786"/>
                    <a:ext cx="544418" cy="681666"/>
                  </a:xfrm>
                  <a:prstGeom prst="roundRect">
                    <a:avLst/>
                  </a:prstGeom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zh-TW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生產齊料缺料管理</a:t>
                    </a:r>
                  </a:p>
                </p:txBody>
              </p:sp>
              <p:grpSp>
                <p:nvGrpSpPr>
                  <p:cNvPr id="51" name="群組 50"/>
                  <p:cNvGrpSpPr/>
                  <p:nvPr/>
                </p:nvGrpSpPr>
                <p:grpSpPr>
                  <a:xfrm>
                    <a:off x="596394" y="1383986"/>
                    <a:ext cx="7726987" cy="2631291"/>
                    <a:chOff x="596394" y="1394223"/>
                    <a:chExt cx="7726987" cy="2631291"/>
                  </a:xfrm>
                </p:grpSpPr>
                <p:grpSp>
                  <p:nvGrpSpPr>
                    <p:cNvPr id="55" name="群組 54"/>
                    <p:cNvGrpSpPr/>
                    <p:nvPr/>
                  </p:nvGrpSpPr>
                  <p:grpSpPr>
                    <a:xfrm>
                      <a:off x="3295202" y="1844605"/>
                      <a:ext cx="1953655" cy="648213"/>
                      <a:chOff x="3554449" y="1484643"/>
                      <a:chExt cx="1953655" cy="648213"/>
                    </a:xfrm>
                  </p:grpSpPr>
                  <p:sp>
                    <p:nvSpPr>
                      <p:cNvPr id="87" name="雲朵形 86"/>
                      <p:cNvSpPr/>
                      <p:nvPr/>
                    </p:nvSpPr>
                    <p:spPr>
                      <a:xfrm>
                        <a:off x="3554449" y="1484784"/>
                        <a:ext cx="1953655" cy="648072"/>
                      </a:xfrm>
                      <a:prstGeom prst="cloud">
                        <a:avLst/>
                      </a:prstGeom>
                      <a:solidFill>
                        <a:srgbClr val="00B0F0"/>
                      </a:solidFill>
                    </p:spPr>
                    <p:style>
                      <a:lnRef idx="2">
                        <a:schemeClr val="accent2">
                          <a:shade val="50000"/>
                        </a:schemeClr>
                      </a:lnRef>
                      <a:fillRef idx="1">
                        <a:schemeClr val="accent2"/>
                      </a:fillRef>
                      <a:effectRef idx="0">
                        <a:schemeClr val="accent2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zh-TW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新細明體" panose="02020500000000000000" pitchFamily="18" charset="-120"/>
                          <a:cs typeface="+mn-cs"/>
                        </a:endParaRPr>
                      </a:p>
                    </p:txBody>
                  </p:sp>
                  <p:sp>
                    <p:nvSpPr>
                      <p:cNvPr id="88" name="文字方塊 87"/>
                      <p:cNvSpPr txBox="1"/>
                      <p:nvPr/>
                    </p:nvSpPr>
                    <p:spPr>
                      <a:xfrm>
                        <a:off x="3787549" y="1484643"/>
                        <a:ext cx="1654360" cy="64633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zh-TW" alt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新細明體" panose="02020500000000000000" pitchFamily="18" charset="-120"/>
                            <a:cs typeface="+mn-cs"/>
                          </a:rPr>
                          <a:t>供應商智慧夥伴雲串流系統</a:t>
                        </a:r>
                      </a:p>
                    </p:txBody>
                  </p:sp>
                </p:grpSp>
                <p:grpSp>
                  <p:nvGrpSpPr>
                    <p:cNvPr id="56" name="群組 55"/>
                    <p:cNvGrpSpPr/>
                    <p:nvPr/>
                  </p:nvGrpSpPr>
                  <p:grpSpPr>
                    <a:xfrm>
                      <a:off x="596394" y="1394223"/>
                      <a:ext cx="7726987" cy="2631291"/>
                      <a:chOff x="596394" y="1356714"/>
                      <a:chExt cx="7726987" cy="2631291"/>
                    </a:xfrm>
                  </p:grpSpPr>
                  <p:grpSp>
                    <p:nvGrpSpPr>
                      <p:cNvPr id="57" name="群組 56"/>
                      <p:cNvGrpSpPr/>
                      <p:nvPr/>
                    </p:nvGrpSpPr>
                    <p:grpSpPr>
                      <a:xfrm>
                        <a:off x="596394" y="1356714"/>
                        <a:ext cx="7726987" cy="2631291"/>
                        <a:chOff x="629943" y="1343309"/>
                        <a:chExt cx="7726987" cy="2631291"/>
                      </a:xfrm>
                    </p:grpSpPr>
                    <p:cxnSp>
                      <p:nvCxnSpPr>
                        <p:cNvPr id="65" name="直線單箭頭接點 64">
                          <a:extLst>
                            <a:ext uri="{FF2B5EF4-FFF2-40B4-BE49-F238E27FC236}">
                              <a16:creationId xmlns:a16="http://schemas.microsoft.com/office/drawing/2014/main" id="{867FE452-C97D-4988-B394-02412C9C4D03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 bwMode="auto">
                        <a:xfrm>
                          <a:off x="5992069" y="3366405"/>
                          <a:ext cx="381984" cy="0"/>
                        </a:xfrm>
                        <a:prstGeom prst="straightConnector1">
                          <a:avLst/>
                        </a:prstGeom>
                        <a:solidFill>
                          <a:srgbClr val="BBE0E3"/>
                        </a:solidFill>
                        <a:ln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triangle"/>
                        </a:ln>
                        <a:effectLst/>
                      </p:spPr>
                    </p:cxnSp>
                    <p:cxnSp>
                      <p:nvCxnSpPr>
                        <p:cNvPr id="66" name="直線單箭頭接點 65">
                          <a:extLst>
                            <a:ext uri="{FF2B5EF4-FFF2-40B4-BE49-F238E27FC236}">
                              <a16:creationId xmlns:a16="http://schemas.microsoft.com/office/drawing/2014/main" id="{85020B53-2A7F-44EB-B2B9-7090BA9A4185}"/>
                            </a:ext>
                          </a:extLst>
                        </p:cNvPr>
                        <p:cNvCxnSpPr/>
                        <p:nvPr/>
                      </p:nvCxnSpPr>
                      <p:spPr bwMode="auto">
                        <a:xfrm>
                          <a:off x="7107412" y="3373243"/>
                          <a:ext cx="515986" cy="3371"/>
                        </a:xfrm>
                        <a:prstGeom prst="straightConnector1">
                          <a:avLst/>
                        </a:prstGeom>
                        <a:solidFill>
                          <a:srgbClr val="BBE0E3"/>
                        </a:solidFill>
                        <a:ln w="9525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triangle"/>
                        </a:ln>
                        <a:effectLst/>
                      </p:spPr>
                    </p:cxnSp>
                    <p:grpSp>
                      <p:nvGrpSpPr>
                        <p:cNvPr id="67" name="群組 66"/>
                        <p:cNvGrpSpPr/>
                        <p:nvPr/>
                      </p:nvGrpSpPr>
                      <p:grpSpPr>
                        <a:xfrm>
                          <a:off x="629943" y="1343309"/>
                          <a:ext cx="7726987" cy="2631291"/>
                          <a:chOff x="629943" y="1343309"/>
                          <a:chExt cx="7726987" cy="2631291"/>
                        </a:xfrm>
                      </p:grpSpPr>
                      <p:cxnSp>
                        <p:nvCxnSpPr>
                          <p:cNvPr id="68" name="直線單箭頭接點 67">
                            <a:extLst>
                              <a:ext uri="{FF2B5EF4-FFF2-40B4-BE49-F238E27FC236}">
                                <a16:creationId xmlns:a16="http://schemas.microsoft.com/office/drawing/2014/main" id="{85020B53-2A7F-44EB-B2B9-7090BA9A4185}"/>
                              </a:ext>
                            </a:extLst>
                          </p:cNvPr>
                          <p:cNvCxnSpPr/>
                          <p:nvPr/>
                        </p:nvCxnSpPr>
                        <p:spPr bwMode="auto">
                          <a:xfrm>
                            <a:off x="1480221" y="3357759"/>
                            <a:ext cx="515986" cy="3371"/>
                          </a:xfrm>
                          <a:prstGeom prst="straightConnector1">
                            <a:avLst/>
                          </a:prstGeom>
                          <a:solidFill>
                            <a:srgbClr val="BBE0E3"/>
                          </a:solidFill>
                          <a:ln w="9525" cap="flat" cmpd="sng" algn="ctr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triangle"/>
                          </a:ln>
                          <a:effectLst/>
                        </p:spPr>
                      </p:cxnSp>
                      <p:cxnSp>
                        <p:nvCxnSpPr>
                          <p:cNvPr id="69" name="直線單箭頭接點 68">
                            <a:extLst>
                              <a:ext uri="{FF2B5EF4-FFF2-40B4-BE49-F238E27FC236}">
                                <a16:creationId xmlns:a16="http://schemas.microsoft.com/office/drawing/2014/main" id="{867FE452-C97D-4988-B394-02412C9C4D03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 bwMode="auto">
                          <a:xfrm>
                            <a:off x="3366432" y="3354685"/>
                            <a:ext cx="381984" cy="0"/>
                          </a:xfrm>
                          <a:prstGeom prst="straightConnector1">
                            <a:avLst/>
                          </a:prstGeom>
                          <a:solidFill>
                            <a:srgbClr val="BBE0E3"/>
                          </a:solidFill>
                          <a:ln w="9525" cap="flat" cmpd="sng" algn="ctr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triangle"/>
                          </a:ln>
                          <a:effectLst/>
                        </p:spPr>
                      </p:cxnSp>
                      <p:grpSp>
                        <p:nvGrpSpPr>
                          <p:cNvPr id="70" name="群組 69"/>
                          <p:cNvGrpSpPr/>
                          <p:nvPr/>
                        </p:nvGrpSpPr>
                        <p:grpSpPr>
                          <a:xfrm>
                            <a:off x="629943" y="1343309"/>
                            <a:ext cx="7726987" cy="2631291"/>
                            <a:chOff x="661437" y="366610"/>
                            <a:chExt cx="7726987" cy="2631291"/>
                          </a:xfrm>
                        </p:grpSpPr>
                        <p:grpSp>
                          <p:nvGrpSpPr>
                            <p:cNvPr id="71" name="群組 70"/>
                            <p:cNvGrpSpPr/>
                            <p:nvPr/>
                          </p:nvGrpSpPr>
                          <p:grpSpPr>
                            <a:xfrm>
                              <a:off x="661437" y="366610"/>
                              <a:ext cx="7726987" cy="2631291"/>
                              <a:chOff x="661437" y="366610"/>
                              <a:chExt cx="7726987" cy="2631291"/>
                            </a:xfrm>
                          </p:grpSpPr>
                          <p:grpSp>
                            <p:nvGrpSpPr>
                              <p:cNvPr id="73" name="群組 72"/>
                              <p:cNvGrpSpPr/>
                              <p:nvPr/>
                            </p:nvGrpSpPr>
                            <p:grpSpPr>
                              <a:xfrm>
                                <a:off x="1769433" y="366610"/>
                                <a:ext cx="6618991" cy="2631291"/>
                                <a:chOff x="2347491" y="278227"/>
                                <a:chExt cx="9051107" cy="2841212"/>
                              </a:xfrm>
                            </p:grpSpPr>
                            <p:sp>
                              <p:nvSpPr>
                                <p:cNvPr id="75" name="圓角矩形 4">
                                  <a:extLst>
                                    <a:ext uri="{FF2B5EF4-FFF2-40B4-BE49-F238E27FC236}">
                                      <a16:creationId xmlns:a16="http://schemas.microsoft.com/office/drawing/2014/main" id="{AE65078E-2D1C-44EB-A402-37B187271B33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2347491" y="1478174"/>
                                  <a:ext cx="7581958" cy="1476455"/>
                                </a:xfrm>
                                <a:prstGeom prst="roundRect">
                                  <a:avLst>
                                    <a:gd name="adj" fmla="val 9333"/>
                                  </a:avLst>
                                </a:prstGeom>
                                <a:noFill/>
                                <a:ln w="25400" cap="flat" cmpd="sng" algn="ctr">
                                  <a:solidFill>
                                    <a:srgbClr val="FF8119"/>
                                  </a:solidFill>
                                  <a:prstDash val="solid"/>
                                </a:ln>
                                <a:effectLst/>
                              </p:spPr>
                              <p:txBody>
                                <a:bodyPr rtlCol="0" anchor="ctr"/>
                                <a:lstStyle/>
                                <a:p>
                                  <a:pPr marL="0" marR="0" lvl="0" indent="0" algn="ctr" defTabSz="914400" rtl="0" eaLnBrk="1" fontAlgn="auto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endParaRPr kumimoji="0" lang="zh-TW" altLang="en-US" sz="1600" b="0" i="0" u="none" strike="noStrike" kern="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prstClr val="white"/>
                                    </a:solidFill>
                                    <a:effectLst/>
                                    <a:uLnTx/>
                                    <a:uFillTx/>
                                    <a:latin typeface="微軟正黑體" panose="020B0604030504040204" pitchFamily="34" charset="-120"/>
                                    <a:ea typeface="微軟正黑體" panose="020B0604030504040204" pitchFamily="34" charset="-120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cxnSp>
                              <p:nvCxnSpPr>
                                <p:cNvPr id="76" name="直線單箭頭接點 75">
                                  <a:extLst>
                                    <a:ext uri="{FF2B5EF4-FFF2-40B4-BE49-F238E27FC236}">
                                      <a16:creationId xmlns:a16="http://schemas.microsoft.com/office/drawing/2014/main" id="{867FE452-C97D-4988-B394-02412C9C4D03}"/>
                                    </a:ext>
                                  </a:extLst>
                                </p:cNvPr>
                                <p:cNvCxnSpPr>
                                  <a:cxnSpLocks/>
                                </p:cNvCxnSpPr>
                                <p:nvPr/>
                              </p:nvCxnSpPr>
                              <p:spPr bwMode="auto">
                                <a:xfrm>
                                  <a:off x="5650079" y="2446431"/>
                                  <a:ext cx="522342" cy="0"/>
                                </a:xfrm>
                                <a:prstGeom prst="straightConnector1">
                                  <a:avLst/>
                                </a:prstGeom>
                                <a:solidFill>
                                  <a:srgbClr val="BBE0E3"/>
                                </a:solidFill>
                                <a:ln w="9525" cap="flat" cmpd="sng" algn="ctr">
                                  <a:solidFill>
                                    <a:srgbClr val="000000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triangle"/>
                                </a:ln>
                                <a:effectLst/>
                              </p:spPr>
                            </p:cxnSp>
                            <p:cxnSp>
                              <p:nvCxnSpPr>
                                <p:cNvPr id="77" name="直線單箭頭接點 76">
                                  <a:extLst>
                                    <a:ext uri="{FF2B5EF4-FFF2-40B4-BE49-F238E27FC236}">
                                      <a16:creationId xmlns:a16="http://schemas.microsoft.com/office/drawing/2014/main" id="{85020B53-2A7F-44EB-B2B9-7090BA9A4185}"/>
                                    </a:ext>
                                  </a:extLst>
                                </p:cNvPr>
                                <p:cNvCxnSpPr/>
                                <p:nvPr/>
                              </p:nvCxnSpPr>
                              <p:spPr bwMode="auto">
                                <a:xfrm>
                                  <a:off x="3225838" y="2442789"/>
                                  <a:ext cx="498934" cy="7280"/>
                                </a:xfrm>
                                <a:prstGeom prst="straightConnector1">
                                  <a:avLst/>
                                </a:prstGeom>
                                <a:solidFill>
                                  <a:srgbClr val="BBE0E3"/>
                                </a:solidFill>
                                <a:ln w="9525" cap="flat" cmpd="sng" algn="ctr">
                                  <a:solidFill>
                                    <a:srgbClr val="000000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triangle"/>
                                </a:ln>
                                <a:effectLst/>
                              </p:spPr>
                            </p:cxnSp>
                            <p:cxnSp>
                              <p:nvCxnSpPr>
                                <p:cNvPr id="78" name="直線單箭頭接點 77">
                                  <a:extLst>
                                    <a:ext uri="{FF2B5EF4-FFF2-40B4-BE49-F238E27FC236}">
                                      <a16:creationId xmlns:a16="http://schemas.microsoft.com/office/drawing/2014/main" id="{36694103-638C-4056-8D5A-FD8E6CFE6654}"/>
                                    </a:ext>
                                  </a:extLst>
                                </p:cNvPr>
                                <p:cNvCxnSpPr/>
                                <p:nvPr/>
                              </p:nvCxnSpPr>
                              <p:spPr bwMode="auto">
                                <a:xfrm>
                                  <a:off x="6777439" y="2446431"/>
                                  <a:ext cx="590669" cy="0"/>
                                </a:xfrm>
                                <a:prstGeom prst="straightConnector1">
                                  <a:avLst/>
                                </a:prstGeom>
                                <a:solidFill>
                                  <a:srgbClr val="BBE0E3"/>
                                </a:solidFill>
                                <a:ln w="9525" cap="flat" cmpd="sng" algn="ctr">
                                  <a:solidFill>
                                    <a:srgbClr val="000000"/>
                                  </a:solidFill>
                                  <a:prstDash val="solid"/>
                                  <a:round/>
                                  <a:headEnd type="none" w="med" len="med"/>
                                  <a:tailEnd type="triangle"/>
                                </a:ln>
                                <a:effectLst/>
                              </p:spPr>
                            </p:cxnSp>
                            <p:sp>
                              <p:nvSpPr>
                                <p:cNvPr id="79" name="矩形 78">
                                  <a:extLst>
                                    <a:ext uri="{FF2B5EF4-FFF2-40B4-BE49-F238E27FC236}">
                                      <a16:creationId xmlns:a16="http://schemas.microsoft.com/office/drawing/2014/main" id="{CC27E450-B180-4B7E-9696-1442324CAE5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2714285" y="2193036"/>
                                  <a:ext cx="511553" cy="631428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1" lang="zh-TW" altLang="zh-TW" sz="1600" b="1" i="0" u="none" strike="noStrike" kern="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捲料</a:t>
                                  </a:r>
                                  <a:endParaRPr kumimoji="1" lang="zh-TW" altLang="en-US" sz="1600" b="1" i="0" u="none" strike="noStrike" kern="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微軟正黑體" panose="020B0604030504040204" pitchFamily="34" charset="-120"/>
                                    <a:ea typeface="微軟正黑體" panose="020B0604030504040204" pitchFamily="34" charset="-120"/>
                                    <a:cs typeface="Arial" panose="020B0604020202020204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80" name="矩形 79">
                                  <a:extLst>
                                    <a:ext uri="{FF2B5EF4-FFF2-40B4-BE49-F238E27FC236}">
                                      <a16:creationId xmlns:a16="http://schemas.microsoft.com/office/drawing/2014/main" id="{54C3302E-62C4-4035-BBF8-62A5A0F2619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3718173" y="2193036"/>
                                  <a:ext cx="821177" cy="631428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C000"/>
                                </a:solidFill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1" lang="zh-TW" altLang="en-US" sz="1600" b="1" i="0" u="none" strike="noStrike" kern="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沖壓裁切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81" name="矩形 80">
                                  <a:extLst>
                                    <a:ext uri="{FF2B5EF4-FFF2-40B4-BE49-F238E27FC236}">
                                      <a16:creationId xmlns:a16="http://schemas.microsoft.com/office/drawing/2014/main" id="{466E27F5-7BBD-4BFE-959E-C6DA65E03548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5096708" y="2193036"/>
                                  <a:ext cx="539643" cy="631428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8119"/>
                                </a:solidFill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1" lang="zh-TW" altLang="en-US" sz="1600" b="1" i="0" u="none" strike="noStrike" kern="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折床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82" name="矩形 81">
                                  <a:extLst>
                                    <a:ext uri="{FF2B5EF4-FFF2-40B4-BE49-F238E27FC236}">
                                      <a16:creationId xmlns:a16="http://schemas.microsoft.com/office/drawing/2014/main" id="{EFE256C3-75F5-4D13-86E6-033BDF63A81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7444484" y="2193036"/>
                                  <a:ext cx="836705" cy="631428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tx2">
                                    <a:lumMod val="20000"/>
                                    <a:lumOff val="80000"/>
                                  </a:schemeClr>
                                </a:solidFill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1" lang="zh-TW" altLang="en-US" sz="1600" b="1" i="0" u="none" strike="noStrike" kern="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塗裝烤漆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83" name="矩形 82">
                                  <a:extLst>
                                    <a:ext uri="{FF2B5EF4-FFF2-40B4-BE49-F238E27FC236}">
                                      <a16:creationId xmlns:a16="http://schemas.microsoft.com/office/drawing/2014/main" id="{F284DB91-D81B-4DBE-A69B-C525E11C91CB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6240878" y="2193036"/>
                                  <a:ext cx="522833" cy="631428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/>
                                </a:solidFill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1" lang="zh-TW" altLang="en-US" sz="1600" b="1" i="0" u="none" strike="noStrike" kern="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點焊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84" name="矩形 83"/>
                                <p:cNvSpPr/>
                                <p:nvPr/>
                              </p:nvSpPr>
                              <p:spPr>
                                <a:xfrm>
                                  <a:off x="10344675" y="2022748"/>
                                  <a:ext cx="1053923" cy="1096691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EBF5F9"/>
                                </a:solidFill>
                                <a:ln>
                                  <a:solidFill>
                                    <a:srgbClr val="333300"/>
                                  </a:solidFill>
                                </a:ln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zh-TW" altLang="en-US" sz="1200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FF0000"/>
                                      </a:solidFill>
                                      <a:effectLst/>
                                      <a:uLnTx/>
                                      <a:uFillTx/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+mn-cs"/>
                                    </a:rPr>
                                    <a:t>客戶</a:t>
                                  </a:r>
                                  <a:endParaRPr kumimoji="0" lang="en-US" altLang="zh-TW" sz="1200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微軟正黑體" panose="020B0604030504040204" pitchFamily="34" charset="-120"/>
                                    <a:ea typeface="微軟正黑體" panose="020B0604030504040204" pitchFamily="34" charset="-120"/>
                                    <a:cs typeface="+mn-cs"/>
                                  </a:endParaRPr>
                                </a:p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0" lang="en-US" altLang="zh-TW" sz="1200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1C1C1C"/>
                                      </a:solidFill>
                                      <a:effectLst/>
                                      <a:uLnTx/>
                                      <a:uFillTx/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+mn-cs"/>
                                    </a:rPr>
                                    <a:t>YY</a:t>
                                  </a:r>
                                  <a:r>
                                    <a:rPr kumimoji="0" lang="zh-TW" altLang="en-US" sz="1200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1C1C1C"/>
                                      </a:solidFill>
                                      <a:effectLst/>
                                      <a:uLnTx/>
                                      <a:uFillTx/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+mn-cs"/>
                                    </a:rPr>
                                    <a:t>科技、</a:t>
                                  </a:r>
                                  <a:r>
                                    <a:rPr kumimoji="0" lang="en-US" altLang="zh-TW" sz="1200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1C1C1C"/>
                                      </a:solidFill>
                                      <a:effectLst/>
                                      <a:uLnTx/>
                                      <a:uFillTx/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+mn-cs"/>
                                    </a:rPr>
                                    <a:t>SS</a:t>
                                  </a:r>
                                  <a:r>
                                    <a:rPr kumimoji="0" lang="zh-TW" altLang="en-US" sz="1200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1C1C1C"/>
                                      </a:solidFill>
                                      <a:effectLst/>
                                      <a:uLnTx/>
                                      <a:uFillTx/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+mn-cs"/>
                                    </a:rPr>
                                    <a:t>興業、</a:t>
                                  </a:r>
                                  <a:r>
                                    <a:rPr kumimoji="0" lang="en-US" altLang="zh-TW" sz="1200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1C1C1C"/>
                                      </a:solidFill>
                                      <a:effectLst/>
                                      <a:uLnTx/>
                                      <a:uFillTx/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+mn-cs"/>
                                    </a:rPr>
                                    <a:t>WW</a:t>
                                  </a:r>
                                  <a:r>
                                    <a:rPr kumimoji="0" lang="zh-TW" altLang="en-US" sz="1200" b="1" i="0" u="none" strike="noStrike" kern="120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1C1C1C"/>
                                      </a:solidFill>
                                      <a:effectLst/>
                                      <a:uLnTx/>
                                      <a:uFillTx/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+mn-cs"/>
                                    </a:rPr>
                                    <a:t>工業</a:t>
                                  </a:r>
                                  <a:endParaRPr kumimoji="0" lang="en-US" altLang="zh-TW" sz="1200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1C1C1C"/>
                                    </a:solidFill>
                                    <a:effectLst/>
                                    <a:uLnTx/>
                                    <a:uFillTx/>
                                    <a:latin typeface="微軟正黑體" panose="020B0604030504040204" pitchFamily="34" charset="-120"/>
                                    <a:ea typeface="微軟正黑體" panose="020B0604030504040204" pitchFamily="34" charset="-120"/>
                                    <a:cs typeface="+mn-cs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85" name="矩形 84">
                                  <a:extLst>
                                    <a:ext uri="{FF2B5EF4-FFF2-40B4-BE49-F238E27FC236}">
                                      <a16:creationId xmlns:a16="http://schemas.microsoft.com/office/drawing/2014/main" id="{54C3302E-62C4-4035-BBF8-62A5A0F26190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2604623" y="278227"/>
                                  <a:ext cx="6866998" cy="365563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92D050"/>
                                </a:solidFill>
                                <a:ln>
                                  <a:solidFill>
                                    <a:srgbClr val="92D050"/>
                                  </a:solidFill>
                                </a:ln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1" lang="en-US" altLang="zh-TW" sz="1600" b="1" i="0" u="none" strike="noStrike" kern="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XX</a:t>
                                  </a:r>
                                  <a:r>
                                    <a:rPr kumimoji="1" lang="zh-TW" altLang="en-US" sz="1600" b="1" i="0" u="none" strike="noStrike" kern="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產品智慧生產線導入計畫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86" name="矩形 85">
                                  <a:extLst>
                                    <a:ext uri="{FF2B5EF4-FFF2-40B4-BE49-F238E27FC236}">
                                      <a16:creationId xmlns:a16="http://schemas.microsoft.com/office/drawing/2014/main" id="{EFE256C3-75F5-4D13-86E6-033BDF63A811}"/>
                                    </a:ext>
                                  </a:extLst>
                                </p:cNvPr>
                                <p:cNvSpPr/>
                                <p:nvPr/>
                              </p:nvSpPr>
                              <p:spPr>
                                <a:xfrm>
                                  <a:off x="8798740" y="2193036"/>
                                  <a:ext cx="827452" cy="631428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</p:spPr>
                              <p:txBody>
                                <a:bodyPr wrap="square">
                                  <a:spAutoFit/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ct val="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  <a:defRPr/>
                                  </a:pPr>
                                  <a:r>
                                    <a:rPr kumimoji="1" lang="zh-TW" altLang="en-US" sz="1600" b="1" i="0" u="none" strike="noStrike" kern="0" cap="none" spc="0" normalizeH="0" baseline="0" noProof="0" dirty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微軟正黑體" panose="020B0604030504040204" pitchFamily="34" charset="-120"/>
                                      <a:ea typeface="微軟正黑體" panose="020B0604030504040204" pitchFamily="34" charset="-120"/>
                                      <a:cs typeface="Arial" panose="020B0604020202020204" pitchFamily="34" charset="0"/>
                                    </a:rPr>
                                    <a:t>包裝出貨</a:t>
                                  </a:r>
                                </a:p>
                              </p:txBody>
                            </p:sp>
                          </p:grpSp>
                          <p:sp>
                            <p:nvSpPr>
                              <p:cNvPr id="74" name="文字方塊 73"/>
                              <p:cNvSpPr txBox="1"/>
                              <p:nvPr/>
                            </p:nvSpPr>
                            <p:spPr>
                              <a:xfrm>
                                <a:off x="661437" y="1944117"/>
                                <a:ext cx="831452" cy="830997"/>
                              </a:xfrm>
                              <a:prstGeom prst="rect">
                                <a:avLst/>
                              </a:prstGeom>
                              <a:solidFill>
                                <a:srgbClr val="EBF5F9"/>
                              </a:solidFill>
                              <a:ln>
                                <a:solidFill>
                                  <a:srgbClr val="333300"/>
                                </a:solidFill>
                              </a:ln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marL="0" marR="0" lvl="0" indent="0" algn="l" defTabSz="914400" rtl="0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zh-TW" altLang="en-US" sz="1200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libri"/>
                                    <a:ea typeface="新細明體" panose="02020500000000000000" pitchFamily="18" charset="-120"/>
                                    <a:cs typeface="+mn-cs"/>
                                  </a:rPr>
                                  <a:t>供應商</a:t>
                                </a:r>
                                <a:endParaRPr kumimoji="0" lang="en-US" altLang="zh-TW" sz="1200" b="1" i="0" u="none" strike="noStrike" kern="120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libri"/>
                                  <a:ea typeface="新細明體" panose="02020500000000000000" pitchFamily="18" charset="-120"/>
                                  <a:cs typeface="+mn-cs"/>
                                </a:endParaRPr>
                              </a:p>
                              <a:p>
                                <a:pPr marL="0" marR="0" lvl="0" indent="0" algn="l" defTabSz="914400" rtl="0" eaLnBrk="1" fontAlgn="auto" latinLnBrk="0" hangingPunct="1">
                                  <a:lnSpc>
                                    <a:spcPct val="100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ClrTx/>
                                  <a:buSzTx/>
                                  <a:buFontTx/>
                                  <a:buNone/>
                                  <a:tabLst/>
                                  <a:defRPr/>
                                </a:pPr>
                                <a:r>
                                  <a:rPr kumimoji="0" lang="en-US" altLang="zh-TW" sz="1200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libri"/>
                                    <a:ea typeface="新細明體" panose="02020500000000000000" pitchFamily="18" charset="-120"/>
                                    <a:cs typeface="+mn-cs"/>
                                  </a:rPr>
                                  <a:t>XX</a:t>
                                </a:r>
                                <a:r>
                                  <a:rPr kumimoji="0" lang="zh-TW" altLang="en-US" sz="1200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libri"/>
                                    <a:ea typeface="新細明體" panose="02020500000000000000" pitchFamily="18" charset="-120"/>
                                    <a:cs typeface="+mn-cs"/>
                                  </a:rPr>
                                  <a:t>金屬、</a:t>
                                </a:r>
                                <a:r>
                                  <a:rPr kumimoji="0" lang="en-US" altLang="zh-TW" sz="1200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libri"/>
                                    <a:ea typeface="新細明體" panose="02020500000000000000" pitchFamily="18" charset="-120"/>
                                    <a:cs typeface="+mn-cs"/>
                                  </a:rPr>
                                  <a:t>OO</a:t>
                                </a:r>
                                <a:r>
                                  <a:rPr kumimoji="0" lang="zh-TW" altLang="en-US" sz="1200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libri"/>
                                    <a:ea typeface="新細明體" panose="02020500000000000000" pitchFamily="18" charset="-120"/>
                                    <a:cs typeface="+mn-cs"/>
                                  </a:rPr>
                                  <a:t>企業、</a:t>
                                </a:r>
                                <a:r>
                                  <a:rPr kumimoji="0" lang="en-US" altLang="zh-TW" sz="1200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libri"/>
                                    <a:ea typeface="新細明體" panose="02020500000000000000" pitchFamily="18" charset="-120"/>
                                    <a:cs typeface="+mn-cs"/>
                                  </a:rPr>
                                  <a:t>TT</a:t>
                                </a:r>
                                <a:r>
                                  <a:rPr kumimoji="0" lang="zh-TW" altLang="en-US" sz="1200" b="1" i="0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libri"/>
                                    <a:ea typeface="新細明體" panose="02020500000000000000" pitchFamily="18" charset="-120"/>
                                    <a:cs typeface="+mn-cs"/>
                                  </a:rPr>
                                  <a:t>實業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72" name="矩形 71">
                              <a:extLst>
                                <a:ext uri="{FF2B5EF4-FFF2-40B4-BE49-F238E27FC236}">
                                  <a16:creationId xmlns:a16="http://schemas.microsoft.com/office/drawing/2014/main" id="{54C3302E-62C4-4035-BBF8-62A5A0F2619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2578620" y="1469675"/>
                              <a:ext cx="4335881" cy="584775"/>
                            </a:xfrm>
                            <a:prstGeom prst="rect">
                              <a:avLst/>
                            </a:prstGeom>
                            <a:solidFill>
                              <a:schemeClr val="bg2"/>
                            </a:solidFill>
                          </p:spPr>
                          <p:txBody>
                            <a:bodyPr wrap="square">
                              <a:spAutoFit/>
                            </a:bodyPr>
                            <a:lstStyle/>
                            <a:p>
                              <a:pPr marL="0" marR="0" lvl="0" indent="0" algn="ctr" defTabSz="914400" rtl="0" eaLnBrk="1" fontAlgn="base" latinLnBrk="0" hangingPunct="1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r>
                                <a:rPr kumimoji="1" lang="zh-TW" altLang="en-US" sz="1600" b="1" i="0" u="none" strike="noStrike" kern="0" cap="none" spc="0" normalizeH="0" baseline="0" noProof="0" dirty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微軟正黑體" panose="020B0604030504040204" pitchFamily="34" charset="-120"/>
                                  <a:ea typeface="微軟正黑體" panose="020B0604030504040204" pitchFamily="34" charset="-120"/>
                                  <a:cs typeface="Arial" panose="020B0604020202020204" pitchFamily="34" charset="0"/>
                                </a:rPr>
                                <a:t>智慧排程</a:t>
                              </a:r>
                              <a:endParaRPr kumimoji="1" lang="en-US" altLang="zh-TW" sz="1600" b="1" i="0" u="none" strike="noStrike" kern="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微軟正黑體" panose="020B0604030504040204" pitchFamily="34" charset="-120"/>
                                <a:ea typeface="微軟正黑體" panose="020B0604030504040204" pitchFamily="34" charset="-120"/>
                                <a:cs typeface="Arial" panose="020B0604020202020204" pitchFamily="34" charset="0"/>
                              </a:endParaRPr>
                            </a:p>
                            <a:p>
                              <a:pPr marL="0" marR="0" lvl="0" indent="0" algn="ctr" defTabSz="914400" rtl="0" eaLnBrk="1" fontAlgn="base" latinLnBrk="0" hangingPunct="1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  <a:defRPr/>
                              </a:pPr>
                              <a:endParaRPr kumimoji="1" lang="zh-TW" altLang="en-US" sz="1600" b="1" i="0" u="none" strike="noStrike" kern="0" cap="none" spc="0" normalizeH="0" baseline="0" noProof="0" dirty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微軟正黑體" panose="020B0604030504040204" pitchFamily="34" charset="-120"/>
                                <a:ea typeface="微軟正黑體" panose="020B0604030504040204" pitchFamily="34" charset="-120"/>
                                <a:cs typeface="Arial" panose="020B0604020202020204" pitchFamily="34" charset="0"/>
                              </a:endParaRPr>
                            </a:p>
                          </p:txBody>
                        </p:sp>
                      </p:grpSp>
                    </p:grpSp>
                  </p:grpSp>
                  <p:cxnSp>
                    <p:nvCxnSpPr>
                      <p:cNvPr id="58" name="弧形接點 57"/>
                      <p:cNvCxnSpPr>
                        <a:stCxn id="74" idx="0"/>
                        <a:endCxn id="87" idx="2"/>
                      </p:cNvCxnSpPr>
                      <p:nvPr/>
                    </p:nvCxnSpPr>
                    <p:spPr>
                      <a:xfrm rot="5400000" flipH="1" flipV="1">
                        <a:off x="1755217" y="1388176"/>
                        <a:ext cx="802948" cy="2289142"/>
                      </a:xfrm>
                      <a:prstGeom prst="curvedConnector2">
                        <a:avLst/>
                      </a:prstGeom>
                      <a:ln w="12700">
                        <a:solidFill>
                          <a:srgbClr val="00206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9" name="弧形接點 58"/>
                      <p:cNvCxnSpPr>
                        <a:stCxn id="84" idx="0"/>
                        <a:endCxn id="87" idx="0"/>
                      </p:cNvCxnSpPr>
                      <p:nvPr/>
                    </p:nvCxnSpPr>
                    <p:spPr>
                      <a:xfrm rot="16200000" flipV="1">
                        <a:off x="6172090" y="1206413"/>
                        <a:ext cx="841069" cy="2690790"/>
                      </a:xfrm>
                      <a:prstGeom prst="curvedConnector2">
                        <a:avLst/>
                      </a:prstGeom>
                      <a:ln w="12700">
                        <a:solidFill>
                          <a:srgbClr val="002060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60" name="文字方塊 59"/>
                      <p:cNvSpPr txBox="1"/>
                      <p:nvPr/>
                    </p:nvSpPr>
                    <p:spPr>
                      <a:xfrm>
                        <a:off x="1859503" y="2052098"/>
                        <a:ext cx="1152128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altLang="zh-TW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新細明體" panose="02020500000000000000" pitchFamily="18" charset="-120"/>
                            <a:cs typeface="+mn-cs"/>
                          </a:rPr>
                          <a:t>APP</a:t>
                        </a:r>
                        <a:endPara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新細明體" panose="02020500000000000000" pitchFamily="18" charset="-120"/>
                          <a:cs typeface="+mn-cs"/>
                        </a:endParaRPr>
                      </a:p>
                    </p:txBody>
                  </p:sp>
                  <p:sp>
                    <p:nvSpPr>
                      <p:cNvPr id="61" name="文字方塊 60"/>
                      <p:cNvSpPr txBox="1"/>
                      <p:nvPr/>
                    </p:nvSpPr>
                    <p:spPr>
                      <a:xfrm>
                        <a:off x="5945810" y="2014801"/>
                        <a:ext cx="1152128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altLang="zh-TW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新細明體" panose="02020500000000000000" pitchFamily="18" charset="-120"/>
                            <a:cs typeface="+mn-cs"/>
                          </a:rPr>
                          <a:t>APP</a:t>
                        </a:r>
                        <a:endPara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新細明體" panose="02020500000000000000" pitchFamily="18" charset="-120"/>
                          <a:cs typeface="+mn-cs"/>
                        </a:endParaRPr>
                      </a:p>
                    </p:txBody>
                  </p:sp>
                  <p:sp>
                    <p:nvSpPr>
                      <p:cNvPr id="62" name="矩形 61"/>
                      <p:cNvSpPr/>
                      <p:nvPr/>
                    </p:nvSpPr>
                    <p:spPr>
                      <a:xfrm>
                        <a:off x="3470020" y="2726868"/>
                        <a:ext cx="915886" cy="287473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altLang="zh-TW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新細明體" panose="02020500000000000000" pitchFamily="18" charset="-120"/>
                            <a:cs typeface="+mn-cs"/>
                          </a:rPr>
                          <a:t>MES</a:t>
                        </a:r>
                        <a:endPara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新細明體" panose="02020500000000000000" pitchFamily="18" charset="-120"/>
                          <a:cs typeface="+mn-cs"/>
                        </a:endParaRPr>
                      </a:p>
                    </p:txBody>
                  </p:sp>
                  <p:sp>
                    <p:nvSpPr>
                      <p:cNvPr id="63" name="矩形 62"/>
                      <p:cNvSpPr/>
                      <p:nvPr/>
                    </p:nvSpPr>
                    <p:spPr>
                      <a:xfrm>
                        <a:off x="2561918" y="2726868"/>
                        <a:ext cx="656681" cy="300701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zh-TW" altLang="en-US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新細明體" panose="02020500000000000000" pitchFamily="18" charset="-120"/>
                            <a:cs typeface="+mn-cs"/>
                          </a:rPr>
                          <a:t>Ｉ</a:t>
                        </a:r>
                        <a:r>
                          <a:rPr kumimoji="0" lang="en-US" altLang="zh-TW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新細明體" panose="02020500000000000000" pitchFamily="18" charset="-120"/>
                            <a:cs typeface="+mn-cs"/>
                          </a:rPr>
                          <a:t>o</a:t>
                        </a:r>
                        <a:r>
                          <a:rPr kumimoji="0" lang="zh-TW" altLang="en-US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新細明體" panose="02020500000000000000" pitchFamily="18" charset="-120"/>
                            <a:cs typeface="+mn-cs"/>
                          </a:rPr>
                          <a:t>Ｔ</a:t>
                        </a:r>
                      </a:p>
                    </p:txBody>
                  </p:sp>
                  <p:sp>
                    <p:nvSpPr>
                      <p:cNvPr id="64" name="文字方塊 63"/>
                      <p:cNvSpPr txBox="1"/>
                      <p:nvPr/>
                    </p:nvSpPr>
                    <p:spPr>
                      <a:xfrm>
                        <a:off x="3196299" y="2686342"/>
                        <a:ext cx="675948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altLang="zh-TW" sz="18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/>
                            <a:ea typeface="新細明體" panose="02020500000000000000" pitchFamily="18" charset="-120"/>
                            <a:cs typeface="+mn-cs"/>
                          </a:rPr>
                          <a:t>+</a:t>
                        </a:r>
                        <a:endPara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新細明體" panose="02020500000000000000" pitchFamily="18" charset="-120"/>
                          <a:cs typeface="+mn-cs"/>
                        </a:endParaRPr>
                      </a:p>
                    </p:txBody>
                  </p:sp>
                </p:grpSp>
              </p:grpSp>
              <p:sp>
                <p:nvSpPr>
                  <p:cNvPr id="52" name="圓角矩形 51"/>
                  <p:cNvSpPr/>
                  <p:nvPr/>
                </p:nvSpPr>
                <p:spPr>
                  <a:xfrm>
                    <a:off x="6149512" y="3098561"/>
                    <a:ext cx="1230800" cy="2328646"/>
                  </a:xfrm>
                  <a:prstGeom prst="roundRect">
                    <a:avLst/>
                  </a:prstGeom>
                  <a:noFill/>
                  <a:ln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TW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新細明體" panose="02020500000000000000" pitchFamily="18" charset="-120"/>
                      <a:cs typeface="+mn-cs"/>
                    </a:endParaRPr>
                  </a:p>
                </p:txBody>
              </p:sp>
              <p:sp>
                <p:nvSpPr>
                  <p:cNvPr id="53" name="圓角矩形 52"/>
                  <p:cNvSpPr/>
                  <p:nvPr/>
                </p:nvSpPr>
                <p:spPr>
                  <a:xfrm>
                    <a:off x="4520803" y="3140925"/>
                    <a:ext cx="1582084" cy="1837758"/>
                  </a:xfrm>
                  <a:prstGeom prst="roundRect">
                    <a:avLst/>
                  </a:prstGeom>
                  <a:noFill/>
                  <a:ln>
                    <a:solidFill>
                      <a:srgbClr val="FF614C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TW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新細明體" panose="02020500000000000000" pitchFamily="18" charset="-120"/>
                      <a:cs typeface="+mn-cs"/>
                    </a:endParaRPr>
                  </a:p>
                </p:txBody>
              </p:sp>
              <p:sp>
                <p:nvSpPr>
                  <p:cNvPr id="54" name="圓角矩形 53"/>
                  <p:cNvSpPr/>
                  <p:nvPr/>
                </p:nvSpPr>
                <p:spPr>
                  <a:xfrm>
                    <a:off x="1509471" y="3078179"/>
                    <a:ext cx="1150660" cy="1638380"/>
                  </a:xfrm>
                  <a:prstGeom prst="roundRect">
                    <a:avLst/>
                  </a:prstGeom>
                  <a:noFill/>
                  <a:ln>
                    <a:solidFill>
                      <a:srgbClr val="00B050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TW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新細明體" panose="02020500000000000000" pitchFamily="18" charset="-120"/>
                      <a:cs typeface="+mn-cs"/>
                    </a:endParaRPr>
                  </a:p>
                </p:txBody>
              </p:sp>
            </p:grpSp>
            <p:sp>
              <p:nvSpPr>
                <p:cNvPr id="45" name="矩形 44"/>
                <p:cNvSpPr/>
                <p:nvPr/>
              </p:nvSpPr>
              <p:spPr>
                <a:xfrm>
                  <a:off x="4652493" y="2778620"/>
                  <a:ext cx="902811" cy="307777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zh-TW" altLang="en-US" sz="1400" b="0" i="0" u="none" strike="noStrike" kern="1200" cap="none" spc="0" normalizeH="0" baseline="0" noProof="0">
                      <a:ln w="0"/>
                      <a:solidFill>
                        <a:prstClr val="black"/>
                      </a:solidFill>
                      <a:effectLst/>
                      <a:uLnTx/>
                      <a:uFillTx/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+mn-cs"/>
                    </a:rPr>
                    <a:t>精實管理</a:t>
                  </a:r>
                  <a:endParaRPr kumimoji="1" lang="zh-TW" altLang="en-US" sz="1400" b="0" i="0" u="none" strike="noStrike" kern="1200" cap="none" spc="0" normalizeH="0" baseline="0" noProof="0" dirty="0">
                    <a:ln w="0"/>
                    <a:solidFill>
                      <a:prstClr val="black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endParaRPr>
                </a:p>
              </p:txBody>
            </p:sp>
            <p:sp>
              <p:nvSpPr>
                <p:cNvPr id="46" name="文字方塊 45"/>
                <p:cNvSpPr txBox="1"/>
                <p:nvPr/>
              </p:nvSpPr>
              <p:spPr>
                <a:xfrm>
                  <a:off x="5493874" y="2748407"/>
                  <a:ext cx="6759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1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 panose="02020500000000000000" pitchFamily="18" charset="-120"/>
                      <a:cs typeface="+mn-cs"/>
                    </a:rPr>
                    <a:t>+</a:t>
                  </a:r>
                  <a:endParaRPr kumimoji="0" lang="zh-TW" alt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47" name="矩形 46"/>
                <p:cNvSpPr/>
                <p:nvPr/>
              </p:nvSpPr>
              <p:spPr>
                <a:xfrm>
                  <a:off x="5763801" y="2763705"/>
                  <a:ext cx="1082348" cy="307777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zh-TW" altLang="en-US" sz="1400" b="0" i="0" u="none" strike="noStrike" kern="1200" cap="none" spc="0" normalizeH="0" baseline="0" noProof="0" dirty="0">
                      <a:ln w="0"/>
                      <a:solidFill>
                        <a:prstClr val="black"/>
                      </a:solidFill>
                      <a:effectLst/>
                      <a:uLnTx/>
                      <a:uFillTx/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+mn-cs"/>
                    </a:rPr>
                    <a:t>可視化管理</a:t>
                  </a:r>
                </a:p>
              </p:txBody>
            </p:sp>
            <p:sp>
              <p:nvSpPr>
                <p:cNvPr id="48" name="文字方塊 47"/>
                <p:cNvSpPr txBox="1"/>
                <p:nvPr/>
              </p:nvSpPr>
              <p:spPr>
                <a:xfrm>
                  <a:off x="4370648" y="2757974"/>
                  <a:ext cx="6759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1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 panose="02020500000000000000" pitchFamily="18" charset="-120"/>
                      <a:cs typeface="+mn-cs"/>
                    </a:rPr>
                    <a:t>+</a:t>
                  </a:r>
                  <a:endParaRPr kumimoji="0" lang="zh-TW" alt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新細明體" panose="02020500000000000000" pitchFamily="18" charset="-120"/>
                    <a:cs typeface="+mn-cs"/>
                  </a:endParaRPr>
                </a:p>
              </p:txBody>
            </p:sp>
          </p:grpSp>
          <p:sp>
            <p:nvSpPr>
              <p:cNvPr id="34" name="矩形 33"/>
              <p:cNvSpPr/>
              <p:nvPr/>
            </p:nvSpPr>
            <p:spPr>
              <a:xfrm>
                <a:off x="5372407" y="2372587"/>
                <a:ext cx="80021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戰情室</a:t>
                </a:r>
              </a:p>
            </p:txBody>
          </p:sp>
          <p:sp>
            <p:nvSpPr>
              <p:cNvPr id="35" name="矩形 34"/>
              <p:cNvSpPr/>
              <p:nvPr/>
            </p:nvSpPr>
            <p:spPr>
              <a:xfrm>
                <a:off x="2817001" y="2404575"/>
                <a:ext cx="97085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資訊安全</a:t>
                </a:r>
                <a:endPara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36" name="圖片 35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18516" y="4444116"/>
                <a:ext cx="512737" cy="512737"/>
              </a:xfrm>
              <a:prstGeom prst="rect">
                <a:avLst/>
              </a:prstGeom>
            </p:spPr>
          </p:pic>
          <p:pic>
            <p:nvPicPr>
              <p:cNvPr id="37" name="圖片 36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236830" y="3922898"/>
                <a:ext cx="503019" cy="485747"/>
              </a:xfrm>
              <a:prstGeom prst="rect">
                <a:avLst/>
              </a:prstGeom>
            </p:spPr>
          </p:pic>
          <p:sp>
            <p:nvSpPr>
              <p:cNvPr id="38" name="矩形 37"/>
              <p:cNvSpPr/>
              <p:nvPr/>
            </p:nvSpPr>
            <p:spPr>
              <a:xfrm>
                <a:off x="6545377" y="4018822"/>
                <a:ext cx="954107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自動組裝線</a:t>
                </a:r>
                <a:endParaRPr kumimoji="0" lang="zh-TW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endParaRPr>
              </a:p>
            </p:txBody>
          </p:sp>
          <p:sp>
            <p:nvSpPr>
              <p:cNvPr id="39" name="矩形 38"/>
              <p:cNvSpPr/>
              <p:nvPr/>
            </p:nvSpPr>
            <p:spPr>
              <a:xfrm>
                <a:off x="6622320" y="4473078"/>
                <a:ext cx="800219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自動倉儲</a:t>
                </a:r>
              </a:p>
            </p:txBody>
          </p:sp>
          <p:pic>
            <p:nvPicPr>
              <p:cNvPr id="40" name="圖片 3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2326" b="98007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53168" y="4904094"/>
                <a:ext cx="660624" cy="411693"/>
              </a:xfrm>
              <a:prstGeom prst="rect">
                <a:avLst/>
              </a:prstGeom>
            </p:spPr>
          </p:pic>
          <p:sp>
            <p:nvSpPr>
              <p:cNvPr id="41" name="矩形 40"/>
              <p:cNvSpPr/>
              <p:nvPr/>
            </p:nvSpPr>
            <p:spPr>
              <a:xfrm>
                <a:off x="6771419" y="4781369"/>
                <a:ext cx="66358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AGV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無人</a:t>
                </a:r>
                <a:endParaRPr kumimoji="0" lang="en-US" altLang="zh-TW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搬運車</a:t>
                </a:r>
              </a:p>
            </p:txBody>
          </p:sp>
          <p:pic>
            <p:nvPicPr>
              <p:cNvPr id="42" name="圖片 41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0" b="100000" l="345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2195" t="1" r="32980" b="45624"/>
              <a:stretch/>
            </p:blipFill>
            <p:spPr>
              <a:xfrm>
                <a:off x="4623882" y="4215769"/>
                <a:ext cx="295227" cy="571770"/>
              </a:xfrm>
              <a:prstGeom prst="rect">
                <a:avLst/>
              </a:prstGeom>
            </p:spPr>
          </p:pic>
          <p:pic>
            <p:nvPicPr>
              <p:cNvPr id="43" name="圖片 42"/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BEBA8EAE-BF5A-486C-A8C5-ECC9F3942E4B}">
                    <a14:imgProps xmlns:a14="http://schemas.microsoft.com/office/drawing/2010/main">
                      <a14:imgLayer r:embed="rId10">
                        <a14:imgEffect>
                          <a14:backgroundRemoval t="2094" b="89529" l="9804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819" t="20374" b="10526"/>
              <a:stretch/>
            </p:blipFill>
            <p:spPr>
              <a:xfrm rot="5592942">
                <a:off x="1476937" y="4111812"/>
                <a:ext cx="544102" cy="432049"/>
              </a:xfrm>
              <a:prstGeom prst="rect">
                <a:avLst/>
              </a:prstGeom>
            </p:spPr>
          </p:pic>
        </p:grpSp>
        <p:sp>
          <p:nvSpPr>
            <p:cNvPr id="32" name="文字方塊 31"/>
            <p:cNvSpPr txBox="1"/>
            <p:nvPr/>
          </p:nvSpPr>
          <p:spPr>
            <a:xfrm>
              <a:off x="4938386" y="4514515"/>
              <a:ext cx="9037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rPr>
                <a:t>蒐集外觀瑕疵影像</a:t>
              </a:r>
            </a:p>
          </p:txBody>
        </p:sp>
      </p:grpSp>
      <p:grpSp>
        <p:nvGrpSpPr>
          <p:cNvPr id="90" name="群組 4"/>
          <p:cNvGrpSpPr>
            <a:grpSpLocks/>
          </p:cNvGrpSpPr>
          <p:nvPr/>
        </p:nvGrpSpPr>
        <p:grpSpPr bwMode="auto">
          <a:xfrm>
            <a:off x="467544" y="6160467"/>
            <a:ext cx="3017837" cy="471111"/>
            <a:chOff x="-3598862" y="5897888"/>
            <a:chExt cx="3017838" cy="570367"/>
          </a:xfrm>
        </p:grpSpPr>
        <p:sp>
          <p:nvSpPr>
            <p:cNvPr id="91" name="圓角矩形圖說文字 90"/>
            <p:cNvSpPr/>
            <p:nvPr/>
          </p:nvSpPr>
          <p:spPr>
            <a:xfrm rot="10800000">
              <a:off x="-3592512" y="5897888"/>
              <a:ext cx="3011488" cy="555448"/>
            </a:xfrm>
            <a:prstGeom prst="wedgeRoundRectCallout">
              <a:avLst>
                <a:gd name="adj1" fmla="val -21276"/>
                <a:gd name="adj2" fmla="val 96358"/>
                <a:gd name="adj3" fmla="val 16667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92" name="文字方塊 20"/>
            <p:cNvSpPr txBox="1">
              <a:spLocks noChangeArrowheads="1"/>
            </p:cNvSpPr>
            <p:nvPr/>
          </p:nvSpPr>
          <p:spPr bwMode="auto">
            <a:xfrm>
              <a:off x="-3598862" y="5909324"/>
              <a:ext cx="3017838" cy="558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TW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請將全製程以情境流程呈現，標示各製程現有問題</a:t>
              </a:r>
            </a:p>
          </p:txBody>
        </p:sp>
      </p:grpSp>
      <p:sp>
        <p:nvSpPr>
          <p:cNvPr id="93" name="文字方塊 284"/>
          <p:cNvSpPr txBox="1">
            <a:spLocks noChangeArrowheads="1"/>
          </p:cNvSpPr>
          <p:nvPr/>
        </p:nvSpPr>
        <p:spPr bwMode="auto">
          <a:xfrm>
            <a:off x="-4437855" y="6054123"/>
            <a:ext cx="9032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Wingdings" panose="05000000000000000000" pitchFamily="2" charset="2"/>
              <a:buChar char="Ø"/>
              <a:defRPr sz="32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8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 defTabSz="912813">
              <a:spcBef>
                <a:spcPct val="20000"/>
              </a:spcBef>
              <a:buFont typeface="Arial" panose="020B0604020202020204" pitchFamily="34" charset="0"/>
              <a:buChar char="•"/>
              <a:defRPr sz="24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 defTabSz="912813">
              <a:spcBef>
                <a:spcPct val="20000"/>
              </a:spcBef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b="1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marL="0" marR="0" lvl="0" indent="0" algn="l" defTabSz="91281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POC</a:t>
            </a:r>
            <a:r>
              <a:rPr kumimoji="0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驗證</a:t>
            </a:r>
          </a:p>
        </p:txBody>
      </p:sp>
      <p:cxnSp>
        <p:nvCxnSpPr>
          <p:cNvPr id="94" name="直線單箭頭接點 93">
            <a:extLst>
              <a:ext uri="{FF2B5EF4-FFF2-40B4-BE49-F238E27FC236}">
                <a16:creationId xmlns:a16="http://schemas.microsoft.com/office/drawing/2014/main" id="{867FE452-C97D-4988-B394-02412C9C4D03}"/>
              </a:ext>
            </a:extLst>
          </p:cNvPr>
          <p:cNvCxnSpPr>
            <a:cxnSpLocks/>
          </p:cNvCxnSpPr>
          <p:nvPr/>
        </p:nvCxnSpPr>
        <p:spPr bwMode="auto">
          <a:xfrm>
            <a:off x="-3205839" y="1063593"/>
            <a:ext cx="381984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5" name="直線單箭頭接點 94">
            <a:extLst>
              <a:ext uri="{FF2B5EF4-FFF2-40B4-BE49-F238E27FC236}">
                <a16:creationId xmlns:a16="http://schemas.microsoft.com/office/drawing/2014/main" id="{85020B53-2A7F-44EB-B2B9-7090BA9A4185}"/>
              </a:ext>
            </a:extLst>
          </p:cNvPr>
          <p:cNvCxnSpPr/>
          <p:nvPr/>
        </p:nvCxnSpPr>
        <p:spPr bwMode="auto">
          <a:xfrm>
            <a:off x="-2090496" y="1070431"/>
            <a:ext cx="515986" cy="3371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6" name="直線單箭頭接點 95">
            <a:extLst>
              <a:ext uri="{FF2B5EF4-FFF2-40B4-BE49-F238E27FC236}">
                <a16:creationId xmlns:a16="http://schemas.microsoft.com/office/drawing/2014/main" id="{85020B53-2A7F-44EB-B2B9-7090BA9A4185}"/>
              </a:ext>
            </a:extLst>
          </p:cNvPr>
          <p:cNvCxnSpPr/>
          <p:nvPr/>
        </p:nvCxnSpPr>
        <p:spPr bwMode="auto">
          <a:xfrm>
            <a:off x="-7717687" y="1054947"/>
            <a:ext cx="515986" cy="3371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7" name="直線單箭頭接點 96">
            <a:extLst>
              <a:ext uri="{FF2B5EF4-FFF2-40B4-BE49-F238E27FC236}">
                <a16:creationId xmlns:a16="http://schemas.microsoft.com/office/drawing/2014/main" id="{867FE452-C97D-4988-B394-02412C9C4D03}"/>
              </a:ext>
            </a:extLst>
          </p:cNvPr>
          <p:cNvCxnSpPr>
            <a:cxnSpLocks/>
          </p:cNvCxnSpPr>
          <p:nvPr/>
        </p:nvCxnSpPr>
        <p:spPr bwMode="auto">
          <a:xfrm>
            <a:off x="-5831476" y="1051873"/>
            <a:ext cx="381984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98" name="群組 97"/>
          <p:cNvGrpSpPr/>
          <p:nvPr/>
        </p:nvGrpSpPr>
        <p:grpSpPr>
          <a:xfrm>
            <a:off x="-8567965" y="151787"/>
            <a:ext cx="7726987" cy="1520001"/>
            <a:chOff x="661437" y="1477900"/>
            <a:chExt cx="7726987" cy="1520001"/>
          </a:xfrm>
        </p:grpSpPr>
        <p:grpSp>
          <p:nvGrpSpPr>
            <p:cNvPr id="99" name="群組 98"/>
            <p:cNvGrpSpPr/>
            <p:nvPr/>
          </p:nvGrpSpPr>
          <p:grpSpPr>
            <a:xfrm>
              <a:off x="1769433" y="1477900"/>
              <a:ext cx="6618991" cy="1520001"/>
              <a:chOff x="2347491" y="1478174"/>
              <a:chExt cx="9051107" cy="1641265"/>
            </a:xfrm>
          </p:grpSpPr>
          <p:sp>
            <p:nvSpPr>
              <p:cNvPr id="101" name="圓角矩形 4">
                <a:extLst>
                  <a:ext uri="{FF2B5EF4-FFF2-40B4-BE49-F238E27FC236}">
                    <a16:creationId xmlns:a16="http://schemas.microsoft.com/office/drawing/2014/main" id="{AE65078E-2D1C-44EB-A402-37B187271B33}"/>
                  </a:ext>
                </a:extLst>
              </p:cNvPr>
              <p:cNvSpPr/>
              <p:nvPr/>
            </p:nvSpPr>
            <p:spPr>
              <a:xfrm>
                <a:off x="2347491" y="1478174"/>
                <a:ext cx="7581958" cy="1476455"/>
              </a:xfrm>
              <a:prstGeom prst="roundRect">
                <a:avLst>
                  <a:gd name="adj" fmla="val 9333"/>
                </a:avLst>
              </a:prstGeom>
              <a:noFill/>
              <a:ln w="25400" cap="flat" cmpd="sng" algn="ctr">
                <a:solidFill>
                  <a:srgbClr val="FF8119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34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endParaRPr>
              </a:p>
            </p:txBody>
          </p:sp>
          <p:cxnSp>
            <p:nvCxnSpPr>
              <p:cNvPr id="102" name="直線單箭頭接點 101">
                <a:extLst>
                  <a:ext uri="{FF2B5EF4-FFF2-40B4-BE49-F238E27FC236}">
                    <a16:creationId xmlns:a16="http://schemas.microsoft.com/office/drawing/2014/main" id="{867FE452-C97D-4988-B394-02412C9C4D0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650079" y="2446431"/>
                <a:ext cx="522342" cy="0"/>
              </a:xfrm>
              <a:prstGeom prst="straightConnector1">
                <a:avLst/>
              </a:prstGeom>
              <a:solidFill>
                <a:srgbClr val="BBE0E3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3" name="直線單箭頭接點 102">
                <a:extLst>
                  <a:ext uri="{FF2B5EF4-FFF2-40B4-BE49-F238E27FC236}">
                    <a16:creationId xmlns:a16="http://schemas.microsoft.com/office/drawing/2014/main" id="{85020B53-2A7F-44EB-B2B9-7090BA9A4185}"/>
                  </a:ext>
                </a:extLst>
              </p:cNvPr>
              <p:cNvCxnSpPr/>
              <p:nvPr/>
            </p:nvCxnSpPr>
            <p:spPr bwMode="auto">
              <a:xfrm>
                <a:off x="3225838" y="2442789"/>
                <a:ext cx="498934" cy="7280"/>
              </a:xfrm>
              <a:prstGeom prst="straightConnector1">
                <a:avLst/>
              </a:prstGeom>
              <a:solidFill>
                <a:srgbClr val="BBE0E3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4" name="直線單箭頭接點 103">
                <a:extLst>
                  <a:ext uri="{FF2B5EF4-FFF2-40B4-BE49-F238E27FC236}">
                    <a16:creationId xmlns:a16="http://schemas.microsoft.com/office/drawing/2014/main" id="{36694103-638C-4056-8D5A-FD8E6CFE6654}"/>
                  </a:ext>
                </a:extLst>
              </p:cNvPr>
              <p:cNvCxnSpPr/>
              <p:nvPr/>
            </p:nvCxnSpPr>
            <p:spPr bwMode="auto">
              <a:xfrm>
                <a:off x="6777439" y="2446431"/>
                <a:ext cx="590669" cy="0"/>
              </a:xfrm>
              <a:prstGeom prst="straightConnector1">
                <a:avLst/>
              </a:prstGeom>
              <a:solidFill>
                <a:srgbClr val="BBE0E3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05" name="矩形 104">
                <a:extLst>
                  <a:ext uri="{FF2B5EF4-FFF2-40B4-BE49-F238E27FC236}">
                    <a16:creationId xmlns:a16="http://schemas.microsoft.com/office/drawing/2014/main" id="{CC27E450-B180-4B7E-9696-1442324CAE5B}"/>
                  </a:ext>
                </a:extLst>
              </p:cNvPr>
              <p:cNvSpPr/>
              <p:nvPr/>
            </p:nvSpPr>
            <p:spPr>
              <a:xfrm>
                <a:off x="2714285" y="2193036"/>
                <a:ext cx="511553" cy="63142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0" marR="0" lvl="0" indent="0" algn="ctr" defTabSz="91434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TW" altLang="zh-TW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anose="020B0604020202020204" pitchFamily="34" charset="0"/>
                  </a:rPr>
                  <a:t>捲料</a:t>
                </a:r>
                <a:endParaRPr kumimoji="1" lang="zh-TW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endParaRPr>
              </a:p>
            </p:txBody>
          </p:sp>
          <p:sp>
            <p:nvSpPr>
              <p:cNvPr id="106" name="矩形 105">
                <a:extLst>
                  <a:ext uri="{FF2B5EF4-FFF2-40B4-BE49-F238E27FC236}">
                    <a16:creationId xmlns:a16="http://schemas.microsoft.com/office/drawing/2014/main" id="{54C3302E-62C4-4035-BBF8-62A5A0F26190}"/>
                  </a:ext>
                </a:extLst>
              </p:cNvPr>
              <p:cNvSpPr/>
              <p:nvPr/>
            </p:nvSpPr>
            <p:spPr>
              <a:xfrm>
                <a:off x="3718173" y="2193036"/>
                <a:ext cx="821177" cy="631428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>
                <a:spAutoFit/>
              </a:bodyPr>
              <a:lstStyle/>
              <a:p>
                <a:pPr marL="0" marR="0" lvl="0" indent="0" algn="ctr" defTabSz="91434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TW" alt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anose="020B0604020202020204" pitchFamily="34" charset="0"/>
                  </a:rPr>
                  <a:t>沖壓裁切</a:t>
                </a:r>
              </a:p>
            </p:txBody>
          </p:sp>
          <p:sp>
            <p:nvSpPr>
              <p:cNvPr id="107" name="矩形 106">
                <a:extLst>
                  <a:ext uri="{FF2B5EF4-FFF2-40B4-BE49-F238E27FC236}">
                    <a16:creationId xmlns:a16="http://schemas.microsoft.com/office/drawing/2014/main" id="{466E27F5-7BBD-4BFE-959E-C6DA65E03548}"/>
                  </a:ext>
                </a:extLst>
              </p:cNvPr>
              <p:cNvSpPr/>
              <p:nvPr/>
            </p:nvSpPr>
            <p:spPr>
              <a:xfrm>
                <a:off x="5096708" y="2193036"/>
                <a:ext cx="539643" cy="631428"/>
              </a:xfrm>
              <a:prstGeom prst="rect">
                <a:avLst/>
              </a:prstGeom>
              <a:solidFill>
                <a:srgbClr val="FF8119"/>
              </a:solidFill>
            </p:spPr>
            <p:txBody>
              <a:bodyPr wrap="square">
                <a:spAutoFit/>
              </a:bodyPr>
              <a:lstStyle/>
              <a:p>
                <a:pPr marL="0" marR="0" lvl="0" indent="0" algn="ctr" defTabSz="91434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TW" alt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anose="020B0604020202020204" pitchFamily="34" charset="0"/>
                  </a:rPr>
                  <a:t>折床</a:t>
                </a:r>
              </a:p>
            </p:txBody>
          </p:sp>
          <p:sp>
            <p:nvSpPr>
              <p:cNvPr id="108" name="矩形 107">
                <a:extLst>
                  <a:ext uri="{FF2B5EF4-FFF2-40B4-BE49-F238E27FC236}">
                    <a16:creationId xmlns:a16="http://schemas.microsoft.com/office/drawing/2014/main" id="{EFE256C3-75F5-4D13-86E6-033BDF63A811}"/>
                  </a:ext>
                </a:extLst>
              </p:cNvPr>
              <p:cNvSpPr/>
              <p:nvPr/>
            </p:nvSpPr>
            <p:spPr>
              <a:xfrm>
                <a:off x="7444484" y="2193036"/>
                <a:ext cx="836705" cy="631428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0" marR="0" lvl="0" indent="0" algn="ctr" defTabSz="91434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TW" alt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anose="020B0604020202020204" pitchFamily="34" charset="0"/>
                  </a:rPr>
                  <a:t>塗裝烤漆</a:t>
                </a:r>
              </a:p>
            </p:txBody>
          </p:sp>
          <p:sp>
            <p:nvSpPr>
              <p:cNvPr id="109" name="矩形 108">
                <a:extLst>
                  <a:ext uri="{FF2B5EF4-FFF2-40B4-BE49-F238E27FC236}">
                    <a16:creationId xmlns:a16="http://schemas.microsoft.com/office/drawing/2014/main" id="{F284DB91-D81B-4DBE-A69B-C525E11C91CB}"/>
                  </a:ext>
                </a:extLst>
              </p:cNvPr>
              <p:cNvSpPr/>
              <p:nvPr/>
            </p:nvSpPr>
            <p:spPr>
              <a:xfrm>
                <a:off x="6240878" y="2193036"/>
                <a:ext cx="522833" cy="631428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>
                <a:spAutoFit/>
              </a:bodyPr>
              <a:lstStyle/>
              <a:p>
                <a:pPr marL="0" marR="0" lvl="0" indent="0" algn="ctr" defTabSz="91434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TW" alt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anose="020B0604020202020204" pitchFamily="34" charset="0"/>
                  </a:rPr>
                  <a:t>點焊</a:t>
                </a:r>
              </a:p>
            </p:txBody>
          </p:sp>
          <p:sp>
            <p:nvSpPr>
              <p:cNvPr id="110" name="矩形 109"/>
              <p:cNvSpPr/>
              <p:nvPr/>
            </p:nvSpPr>
            <p:spPr>
              <a:xfrm>
                <a:off x="10344675" y="2022748"/>
                <a:ext cx="1053923" cy="1096691"/>
              </a:xfrm>
              <a:prstGeom prst="rect">
                <a:avLst/>
              </a:prstGeom>
              <a:solidFill>
                <a:srgbClr val="EBF5F9"/>
              </a:solidFill>
              <a:ln>
                <a:solidFill>
                  <a:srgbClr val="333300"/>
                </a:solidFill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客戶</a:t>
                </a:r>
                <a:endParaRPr kumimoji="0" lang="en-US" altLang="zh-TW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C1C1C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YY</a:t>
                </a:r>
                <a:r>
                  <a:rPr kumimoji="0" lang="zh-TW" alt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C1C1C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科技、</a:t>
                </a:r>
                <a:r>
                  <a:rPr kumimoji="0" lang="en-US" altLang="zh-TW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C1C1C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SS</a:t>
                </a:r>
                <a:r>
                  <a:rPr kumimoji="0" lang="zh-TW" alt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C1C1C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興業、</a:t>
                </a:r>
                <a:r>
                  <a:rPr kumimoji="0" lang="en-US" altLang="zh-TW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C1C1C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WW</a:t>
                </a:r>
                <a:r>
                  <a:rPr kumimoji="0" lang="zh-TW" alt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C1C1C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工業</a:t>
                </a:r>
                <a:endParaRPr kumimoji="0" lang="en-US" altLang="zh-TW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endParaRPr>
              </a:p>
            </p:txBody>
          </p:sp>
          <p:sp>
            <p:nvSpPr>
              <p:cNvPr id="111" name="矩形 110">
                <a:extLst>
                  <a:ext uri="{FF2B5EF4-FFF2-40B4-BE49-F238E27FC236}">
                    <a16:creationId xmlns:a16="http://schemas.microsoft.com/office/drawing/2014/main" id="{EFE256C3-75F5-4D13-86E6-033BDF63A811}"/>
                  </a:ext>
                </a:extLst>
              </p:cNvPr>
              <p:cNvSpPr/>
              <p:nvPr/>
            </p:nvSpPr>
            <p:spPr>
              <a:xfrm>
                <a:off x="8798740" y="2193036"/>
                <a:ext cx="827452" cy="631428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0" marR="0" lvl="0" indent="0" algn="ctr" defTabSz="914342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TW" alt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Arial" panose="020B0604020202020204" pitchFamily="34" charset="0"/>
                  </a:rPr>
                  <a:t>包裝出貨</a:t>
                </a:r>
              </a:p>
            </p:txBody>
          </p:sp>
        </p:grpSp>
        <p:sp>
          <p:nvSpPr>
            <p:cNvPr id="100" name="文字方塊 99"/>
            <p:cNvSpPr txBox="1"/>
            <p:nvPr/>
          </p:nvSpPr>
          <p:spPr>
            <a:xfrm>
              <a:off x="661437" y="1944117"/>
              <a:ext cx="831452" cy="830997"/>
            </a:xfrm>
            <a:prstGeom prst="rect">
              <a:avLst/>
            </a:prstGeom>
            <a:solidFill>
              <a:srgbClr val="EBF5F9"/>
            </a:solidFill>
            <a:ln>
              <a:solidFill>
                <a:srgbClr val="3333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3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微軟正黑體"/>
                  <a:ea typeface="微軟正黑體"/>
                  <a:cs typeface="+mn-cs"/>
                </a:rPr>
                <a:t>供應商</a:t>
              </a:r>
              <a:endParaRPr kumimoji="0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endParaRPr>
            </a:p>
            <a:p>
              <a:pPr marL="0" marR="0" lvl="0" indent="0" algn="l" defTabSz="9143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/>
                  <a:ea typeface="微軟正黑體"/>
                  <a:cs typeface="+mn-cs"/>
                </a:rPr>
                <a:t>XX</a:t>
              </a:r>
              <a:r>
                <a:rPr kumimoji="0" lang="zh-TW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/>
                  <a:ea typeface="微軟正黑體"/>
                  <a:cs typeface="+mn-cs"/>
                </a:rPr>
                <a:t>金屬、</a:t>
              </a:r>
              <a:r>
                <a:rPr kumimoji="0" lang="en-US" altLang="zh-TW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/>
                  <a:ea typeface="微軟正黑體"/>
                  <a:cs typeface="+mn-cs"/>
                </a:rPr>
                <a:t>OO</a:t>
              </a:r>
              <a:r>
                <a:rPr kumimoji="0" lang="zh-TW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/>
                  <a:ea typeface="微軟正黑體"/>
                  <a:cs typeface="+mn-cs"/>
                </a:rPr>
                <a:t>企業、</a:t>
              </a:r>
              <a:r>
                <a:rPr kumimoji="0" lang="en-US" altLang="zh-TW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/>
                  <a:ea typeface="微軟正黑體"/>
                  <a:cs typeface="+mn-cs"/>
                </a:rPr>
                <a:t>TT</a:t>
              </a:r>
              <a:r>
                <a:rPr kumimoji="0" lang="zh-TW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/>
                  <a:ea typeface="微軟正黑體"/>
                  <a:cs typeface="+mn-cs"/>
                </a:rPr>
                <a:t>實業</a:t>
              </a:r>
            </a:p>
          </p:txBody>
        </p:sp>
      </p:grpSp>
      <p:sp>
        <p:nvSpPr>
          <p:cNvPr id="112" name="矩形 111"/>
          <p:cNvSpPr/>
          <p:nvPr/>
        </p:nvSpPr>
        <p:spPr>
          <a:xfrm>
            <a:off x="-7355431" y="400593"/>
            <a:ext cx="656681" cy="3007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t>人工排程</a:t>
            </a:r>
            <a:endParaRPr kumimoji="0" lang="en-US" altLang="zh-TW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/>
              <a:ea typeface="微軟正黑體"/>
              <a:cs typeface="+mn-cs"/>
            </a:endParaRPr>
          </a:p>
        </p:txBody>
      </p:sp>
      <p:sp>
        <p:nvSpPr>
          <p:cNvPr id="113" name="爆炸 2 112"/>
          <p:cNvSpPr/>
          <p:nvPr/>
        </p:nvSpPr>
        <p:spPr>
          <a:xfrm>
            <a:off x="-7962320" y="1224034"/>
            <a:ext cx="871216" cy="655613"/>
          </a:xfrm>
          <a:prstGeom prst="irregularSeal2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14" name="矩形 113"/>
          <p:cNvSpPr/>
          <p:nvPr/>
        </p:nvSpPr>
        <p:spPr>
          <a:xfrm>
            <a:off x="-7864957" y="1348623"/>
            <a:ext cx="724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以電話或傳真連繫</a:t>
            </a:r>
          </a:p>
        </p:txBody>
      </p:sp>
      <p:sp>
        <p:nvSpPr>
          <p:cNvPr id="115" name="矩形 114"/>
          <p:cNvSpPr/>
          <p:nvPr/>
        </p:nvSpPr>
        <p:spPr>
          <a:xfrm>
            <a:off x="-6434113" y="-125213"/>
            <a:ext cx="3313403" cy="35028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t>1.</a:t>
            </a:r>
            <a:r>
              <a: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t>機台不聯網，資料不串接</a:t>
            </a:r>
            <a:endParaRPr kumimoji="0" lang="en-US" altLang="zh-TW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/>
              <a:ea typeface="微軟正黑體"/>
              <a:cs typeface="+mn-cs"/>
            </a:endParaRPr>
          </a:p>
          <a:p>
            <a:pPr marL="0" marR="0" lvl="0" indent="0" algn="ctr" defTabSz="9143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t>2.</a:t>
            </a:r>
            <a:r>
              <a: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t>製程動線不佳</a:t>
            </a:r>
            <a:endParaRPr kumimoji="0" lang="en-US" altLang="zh-TW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/>
              <a:ea typeface="微軟正黑體"/>
              <a:cs typeface="+mn-cs"/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-4783887" y="395854"/>
            <a:ext cx="656681" cy="3007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t>人工檢測</a:t>
            </a:r>
            <a:endParaRPr kumimoji="0" lang="en-US" altLang="zh-TW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/>
              <a:ea typeface="微軟正黑體"/>
              <a:cs typeface="+mn-cs"/>
            </a:endParaRPr>
          </a:p>
        </p:txBody>
      </p:sp>
      <p:grpSp>
        <p:nvGrpSpPr>
          <p:cNvPr id="118" name="群組 4"/>
          <p:cNvGrpSpPr>
            <a:grpSpLocks/>
          </p:cNvGrpSpPr>
          <p:nvPr/>
        </p:nvGrpSpPr>
        <p:grpSpPr bwMode="auto">
          <a:xfrm>
            <a:off x="5482477" y="6271891"/>
            <a:ext cx="3017837" cy="469900"/>
            <a:chOff x="-3598862" y="5897888"/>
            <a:chExt cx="3017838" cy="568901"/>
          </a:xfrm>
        </p:grpSpPr>
        <p:sp>
          <p:nvSpPr>
            <p:cNvPr id="119" name="圓角矩形圖說文字 118"/>
            <p:cNvSpPr/>
            <p:nvPr/>
          </p:nvSpPr>
          <p:spPr>
            <a:xfrm rot="10800000">
              <a:off x="-3592512" y="5897888"/>
              <a:ext cx="3011488" cy="555448"/>
            </a:xfrm>
            <a:prstGeom prst="wedgeRoundRectCallout">
              <a:avLst>
                <a:gd name="adj1" fmla="val -21276"/>
                <a:gd name="adj2" fmla="val 96358"/>
                <a:gd name="adj3" fmla="val 16667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120" name="文字方塊 20"/>
            <p:cNvSpPr txBox="1">
              <a:spLocks noChangeArrowheads="1"/>
            </p:cNvSpPr>
            <p:nvPr/>
          </p:nvSpPr>
          <p:spPr bwMode="auto">
            <a:xfrm>
              <a:off x="-3598862" y="5909324"/>
              <a:ext cx="3017838" cy="557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TW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請將全製程以情境流程呈現，並匡列出本</a:t>
              </a:r>
              <a:r>
                <a:rPr kumimoji="1" lang="zh-TW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計畫執行範疇</a:t>
              </a:r>
              <a:r>
                <a:rPr kumimoji="1" lang="zh-TW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含</a:t>
              </a:r>
              <a:r>
                <a:rPr kumimoji="1" lang="en-US" altLang="zh-TW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POC</a:t>
              </a:r>
              <a:r>
                <a:rPr kumimoji="1" lang="zh-TW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驗證範圍</a:t>
              </a:r>
            </a:p>
          </p:txBody>
        </p:sp>
      </p:grpSp>
      <p:sp>
        <p:nvSpPr>
          <p:cNvPr id="121" name="矩形 120"/>
          <p:cNvSpPr/>
          <p:nvPr/>
        </p:nvSpPr>
        <p:spPr>
          <a:xfrm>
            <a:off x="4518635" y="1989759"/>
            <a:ext cx="4500300" cy="2195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marR="0" lvl="0" indent="-180000" algn="just" defTabSz="832287" rtl="0" eaLnBrk="1" fontAlgn="auto" latinLnBrk="0" hangingPunct="1">
              <a:lnSpc>
                <a:spcPts val="1400"/>
              </a:lnSpc>
              <a:spcBef>
                <a:spcPts val="546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altLang="zh-TW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AI</a:t>
            </a:r>
            <a:r>
              <a:rPr kumimoji="0" lang="zh-TW" altLang="en-US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品質瑕疵檢測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：蒐集外觀框之長、寬、高、亮度、顏色等訊息，以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AOI+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機器學習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判斷瑕疵，解決人工判讀不準問題，平均耗時降至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0.5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天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/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件，良率提高到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90%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、客訴率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2%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60000" marR="0" lvl="0" indent="-180000" algn="just" defTabSz="832287" rtl="0" eaLnBrk="1" fontAlgn="auto" latinLnBrk="0" hangingPunct="1">
              <a:lnSpc>
                <a:spcPts val="1400"/>
              </a:lnSpc>
              <a:spcBef>
                <a:spcPts val="546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zh-TW" altLang="en-US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供應鏈雲端整合平台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：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透過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APP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與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雲平台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與供應商進行資料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介接</a:t>
            </a:r>
            <a:r>
              <a:rPr kumimoji="0" lang="zh-TW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，並以</a:t>
            </a:r>
            <a:r>
              <a:rPr kumimoji="0" lang="en-US" altLang="zh-TW" sz="14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QRcode</a:t>
            </a:r>
            <a:r>
              <a:rPr kumimoji="0" lang="zh-TW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進行</a:t>
            </a:r>
            <a:r>
              <a:rPr kumimoji="0" lang="zh-TW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進料管理</a:t>
            </a:r>
            <a:r>
              <a:rPr kumimoji="0" lang="zh-TW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，可</a:t>
            </a:r>
            <a:r>
              <a:rPr kumimoji="0" lang="zh-TW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降低進料不良率</a:t>
            </a:r>
            <a:r>
              <a:rPr kumimoji="0" lang="zh-TW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與即時</a:t>
            </a:r>
            <a:r>
              <a:rPr kumimoji="0" lang="zh-TW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追溯物料進度</a:t>
            </a:r>
            <a:r>
              <a:rPr kumimoji="0" lang="zh-TW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，</a:t>
            </a:r>
            <a:r>
              <a:rPr kumimoji="0" lang="zh-TW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達交率</a:t>
            </a:r>
            <a:r>
              <a:rPr kumimoji="0" lang="zh-TW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升為</a:t>
            </a:r>
            <a:r>
              <a:rPr kumimoji="0" lang="en-US" altLang="zh-TW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75%</a:t>
            </a:r>
            <a:r>
              <a:rPr kumimoji="0" lang="zh-TW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。</a:t>
            </a:r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60000" marR="0" lvl="0" indent="-180000" algn="just" defTabSz="832287" rtl="0" eaLnBrk="1" fontAlgn="auto" latinLnBrk="0" hangingPunct="1">
              <a:lnSpc>
                <a:spcPts val="1400"/>
              </a:lnSpc>
              <a:spcBef>
                <a:spcPts val="546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zh-TW" altLang="en-US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自動化與智慧排程系統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：以</a:t>
            </a:r>
            <a:r>
              <a:rPr kumimoji="0" lang="zh-TW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精實管理與網實整合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，透過條碼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自動辨識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系統結合</a:t>
            </a:r>
            <a:r>
              <a:rPr kumimoji="0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AGV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無人搬運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與</a:t>
            </a:r>
            <a:r>
              <a:rPr kumimoji="0" lang="zh-TW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機械手臂</a:t>
            </a:r>
            <a:r>
              <a:rPr kumimoji="0" lang="zh-TW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，促使</a:t>
            </a:r>
            <a:r>
              <a:rPr kumimoji="0" lang="zh-TW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人機協作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優化排程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管理，並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縮短交</a:t>
            </a: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期，</a:t>
            </a:r>
            <a:r>
              <a:rPr kumimoji="0" lang="zh-TW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解決追溯異常品</a:t>
            </a:r>
            <a:r>
              <a:rPr kumimoji="0" lang="zh-TW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  <a:sym typeface="Arial"/>
              </a:rPr>
              <a:t>問題</a:t>
            </a:r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n-cs"/>
            </a:endParaRPr>
          </a:p>
        </p:txBody>
      </p:sp>
      <p:grpSp>
        <p:nvGrpSpPr>
          <p:cNvPr id="24" name="群組 23"/>
          <p:cNvGrpSpPr/>
          <p:nvPr/>
        </p:nvGrpSpPr>
        <p:grpSpPr>
          <a:xfrm>
            <a:off x="2556757" y="3063405"/>
            <a:ext cx="4065187" cy="562708"/>
            <a:chOff x="2555103" y="3566214"/>
            <a:chExt cx="4065187" cy="562708"/>
          </a:xfrm>
        </p:grpSpPr>
        <p:sp>
          <p:nvSpPr>
            <p:cNvPr id="22" name="圓角矩形 21"/>
            <p:cNvSpPr/>
            <p:nvPr/>
          </p:nvSpPr>
          <p:spPr>
            <a:xfrm>
              <a:off x="2555103" y="3566214"/>
              <a:ext cx="4048050" cy="562708"/>
            </a:xfrm>
            <a:prstGeom prst="roundRect">
              <a:avLst/>
            </a:prstGeom>
            <a:solidFill>
              <a:srgbClr val="F3BD1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endParaRPr>
            </a:p>
          </p:txBody>
        </p:sp>
        <p:sp>
          <p:nvSpPr>
            <p:cNvPr id="23" name="文字方塊 22"/>
            <p:cNvSpPr txBox="1"/>
            <p:nvPr/>
          </p:nvSpPr>
          <p:spPr>
            <a:xfrm>
              <a:off x="2677324" y="3584448"/>
              <a:ext cx="39429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此為範例，請依個案情況填寫，欲解決問題前後以對比呈現，並依實際規劃狀況修改內容</a:t>
              </a:r>
            </a:p>
          </p:txBody>
        </p:sp>
      </p:grpSp>
      <p:sp>
        <p:nvSpPr>
          <p:cNvPr id="16" name="矩形 15"/>
          <p:cNvSpPr/>
          <p:nvPr/>
        </p:nvSpPr>
        <p:spPr>
          <a:xfrm>
            <a:off x="-5739795" y="4791797"/>
            <a:ext cx="64953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OO</a:t>
            </a:r>
            <a:r>
              <a:rPr kumimoji="1" lang="zh-TW" altLang="en-US" sz="1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機台</a:t>
            </a:r>
          </a:p>
        </p:txBody>
      </p:sp>
      <p:sp>
        <p:nvSpPr>
          <p:cNvPr id="122" name="矩形 121"/>
          <p:cNvSpPr/>
          <p:nvPr/>
        </p:nvSpPr>
        <p:spPr>
          <a:xfrm>
            <a:off x="-5566205" y="1396986"/>
            <a:ext cx="64953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OO</a:t>
            </a:r>
            <a:r>
              <a:rPr kumimoji="1" lang="zh-TW" altLang="en-US" sz="1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機台</a:t>
            </a:r>
          </a:p>
        </p:txBody>
      </p:sp>
      <p:cxnSp>
        <p:nvCxnSpPr>
          <p:cNvPr id="123" name="直線單箭頭接點 122">
            <a:extLst>
              <a:ext uri="{FF2B5EF4-FFF2-40B4-BE49-F238E27FC236}">
                <a16:creationId xmlns:a16="http://schemas.microsoft.com/office/drawing/2014/main" id="{867FE452-C97D-4988-B394-02412C9C4D03}"/>
              </a:ext>
            </a:extLst>
          </p:cNvPr>
          <p:cNvCxnSpPr>
            <a:cxnSpLocks/>
          </p:cNvCxnSpPr>
          <p:nvPr/>
        </p:nvCxnSpPr>
        <p:spPr bwMode="auto">
          <a:xfrm>
            <a:off x="-5653496" y="1177804"/>
            <a:ext cx="0" cy="414447"/>
          </a:xfrm>
          <a:prstGeom prst="straightConnector1">
            <a:avLst/>
          </a:prstGeom>
          <a:solidFill>
            <a:srgbClr val="BBE0E3"/>
          </a:solidFill>
          <a:ln w="1905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4" name="矩形 123"/>
          <p:cNvSpPr/>
          <p:nvPr/>
        </p:nvSpPr>
        <p:spPr>
          <a:xfrm>
            <a:off x="-6145499" y="1642190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資訊傳遞方式</a:t>
            </a:r>
            <a:endParaRPr kumimoji="1" lang="en-US" altLang="zh-TW" sz="1000" b="0" i="0" u="none" strike="noStrike" kern="1200" cap="none" spc="0" normalizeH="0" baseline="0" noProof="0" dirty="0">
              <a:ln w="0"/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如</a:t>
            </a:r>
            <a:r>
              <a:rPr kumimoji="1" lang="en-US" altLang="zh-TW" sz="1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:</a:t>
            </a:r>
            <a:r>
              <a:rPr kumimoji="1" lang="zh-TW" altLang="en-US" sz="1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表單</a:t>
            </a:r>
            <a:endParaRPr kumimoji="1" lang="en-US" altLang="zh-TW" sz="1000" b="0" i="0" u="none" strike="noStrike" kern="1200" cap="none" spc="0" normalizeH="0" baseline="0" noProof="0" dirty="0">
              <a:ln w="0"/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27" name="矩形 126"/>
          <p:cNvSpPr/>
          <p:nvPr/>
        </p:nvSpPr>
        <p:spPr>
          <a:xfrm>
            <a:off x="-6496671" y="1400514"/>
            <a:ext cx="64953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OO</a:t>
            </a:r>
            <a:r>
              <a:rPr kumimoji="1" lang="zh-TW" altLang="en-US" sz="1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機台</a:t>
            </a:r>
          </a:p>
        </p:txBody>
      </p:sp>
      <p:sp>
        <p:nvSpPr>
          <p:cNvPr id="128" name="矩形 127"/>
          <p:cNvSpPr/>
          <p:nvPr/>
        </p:nvSpPr>
        <p:spPr>
          <a:xfrm>
            <a:off x="-6662390" y="4805440"/>
            <a:ext cx="64953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OO</a:t>
            </a:r>
            <a:r>
              <a:rPr kumimoji="1" lang="zh-TW" altLang="en-US" sz="1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機台</a:t>
            </a:r>
          </a:p>
        </p:txBody>
      </p:sp>
      <p:cxnSp>
        <p:nvCxnSpPr>
          <p:cNvPr id="129" name="直線單箭頭接點 128">
            <a:extLst>
              <a:ext uri="{FF2B5EF4-FFF2-40B4-BE49-F238E27FC236}">
                <a16:creationId xmlns:a16="http://schemas.microsoft.com/office/drawing/2014/main" id="{867FE452-C97D-4988-B394-02412C9C4D03}"/>
              </a:ext>
            </a:extLst>
          </p:cNvPr>
          <p:cNvCxnSpPr>
            <a:cxnSpLocks/>
          </p:cNvCxnSpPr>
          <p:nvPr/>
        </p:nvCxnSpPr>
        <p:spPr bwMode="auto">
          <a:xfrm>
            <a:off x="-5849401" y="4551813"/>
            <a:ext cx="0" cy="414447"/>
          </a:xfrm>
          <a:prstGeom prst="straightConnector1">
            <a:avLst/>
          </a:prstGeom>
          <a:solidFill>
            <a:srgbClr val="BBE0E3"/>
          </a:solidFill>
          <a:ln w="1905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0" name="矩形 129"/>
          <p:cNvSpPr/>
          <p:nvPr/>
        </p:nvSpPr>
        <p:spPr>
          <a:xfrm>
            <a:off x="-6341404" y="5016199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資訊傳遞方式</a:t>
            </a:r>
            <a:endParaRPr kumimoji="1" lang="en-US" altLang="zh-TW" sz="1000" b="0" i="0" u="none" strike="noStrike" kern="1200" cap="none" spc="0" normalizeH="0" baseline="0" noProof="0" dirty="0">
              <a:ln w="0"/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如</a:t>
            </a:r>
            <a:r>
              <a:rPr kumimoji="1" lang="en-US" altLang="zh-TW" sz="1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:</a:t>
            </a:r>
            <a:r>
              <a:rPr kumimoji="1" lang="zh-TW" altLang="en-US" sz="1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機聯網</a:t>
            </a:r>
            <a:endParaRPr kumimoji="1" lang="en-US" altLang="zh-TW" sz="1000" b="0" i="0" u="none" strike="noStrike" kern="1200" cap="none" spc="0" normalizeH="0" baseline="0" noProof="0" dirty="0">
              <a:ln w="0"/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pic>
        <p:nvPicPr>
          <p:cNvPr id="26" name="圖片 2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2162" y="4872124"/>
            <a:ext cx="4432512" cy="125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326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2402208" y="259490"/>
            <a:ext cx="4825947" cy="620600"/>
          </a:xfrm>
        </p:spPr>
        <p:txBody>
          <a:bodyPr>
            <a:noAutofit/>
          </a:bodyPr>
          <a:lstStyle/>
          <a:p>
            <a:pPr defTabSz="912813" eaLnBrk="0" fontAlgn="base" hangingPunct="0">
              <a:spcAft>
                <a:spcPct val="0"/>
              </a:spcAft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一頁簡報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計畫效益</a:t>
            </a:r>
            <a:endParaRPr lang="zh-TW" altLang="en-US" sz="4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Text Box 28"/>
          <p:cNvSpPr txBox="1">
            <a:spLocks noChangeArrowheads="1"/>
          </p:cNvSpPr>
          <p:nvPr/>
        </p:nvSpPr>
        <p:spPr bwMode="auto">
          <a:xfrm>
            <a:off x="1404639" y="5758683"/>
            <a:ext cx="7487841" cy="91307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ECD882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>
            <a:lvl1pPr marL="342900" indent="-342900">
              <a:spcBef>
                <a:spcPct val="30000"/>
              </a:spcBef>
              <a:buSzPct val="60000"/>
              <a:buFont typeface="Wingdings" pitchFamily="2" charset="2"/>
              <a:defRPr kumimoji="1" sz="1600" b="1">
                <a:solidFill>
                  <a:srgbClr val="000000"/>
                </a:solidFill>
                <a:latin typeface="Tahoma" pitchFamily="34" charset="0"/>
                <a:ea typeface="標楷體" pitchFamily="65" charset="-120"/>
              </a:defRPr>
            </a:lvl1pPr>
            <a:lvl2pPr marL="692150" indent="-234950">
              <a:spcBef>
                <a:spcPct val="30000"/>
              </a:spcBef>
              <a:buSzPct val="60000"/>
              <a:buFont typeface="Wingdings" pitchFamily="2" charset="2"/>
              <a:defRPr kumimoji="1" sz="1600" b="1">
                <a:solidFill>
                  <a:srgbClr val="000000"/>
                </a:solidFill>
                <a:latin typeface="Tahoma" pitchFamily="34" charset="0"/>
                <a:ea typeface="標楷體" pitchFamily="65" charset="-120"/>
              </a:defRPr>
            </a:lvl2pPr>
            <a:lvl3pPr marL="1143000" indent="-228600">
              <a:spcBef>
                <a:spcPct val="30000"/>
              </a:spcBef>
              <a:buSzPct val="60000"/>
              <a:buFont typeface="Wingdings" pitchFamily="2" charset="2"/>
              <a:defRPr kumimoji="1" sz="1600" b="1">
                <a:solidFill>
                  <a:srgbClr val="000000"/>
                </a:solidFill>
                <a:latin typeface="Tahoma" pitchFamily="34" charset="0"/>
                <a:ea typeface="標楷體" pitchFamily="65" charset="-120"/>
              </a:defRPr>
            </a:lvl3pPr>
            <a:lvl4pPr marL="1600200" indent="-228600">
              <a:spcBef>
                <a:spcPct val="30000"/>
              </a:spcBef>
              <a:buSzPct val="60000"/>
              <a:buFont typeface="Wingdings" pitchFamily="2" charset="2"/>
              <a:defRPr kumimoji="1" sz="1600" b="1">
                <a:solidFill>
                  <a:srgbClr val="000000"/>
                </a:solidFill>
                <a:latin typeface="Tahoma" pitchFamily="34" charset="0"/>
                <a:ea typeface="標楷體" pitchFamily="65" charset="-120"/>
              </a:defRPr>
            </a:lvl4pPr>
            <a:lvl5pPr marL="2057400" indent="-228600">
              <a:spcBef>
                <a:spcPct val="30000"/>
              </a:spcBef>
              <a:buSzPct val="60000"/>
              <a:buFont typeface="Wingdings" pitchFamily="2" charset="2"/>
              <a:defRPr kumimoji="1" sz="1600" b="1">
                <a:solidFill>
                  <a:srgbClr val="000000"/>
                </a:solidFill>
                <a:latin typeface="Tahoma" pitchFamily="34" charset="0"/>
                <a:ea typeface="標楷體" pitchFamily="65" charset="-120"/>
              </a:defRPr>
            </a:lvl5pPr>
            <a:lvl6pPr marL="2514600" indent="-228600" fontAlgn="base">
              <a:spcBef>
                <a:spcPct val="30000"/>
              </a:spcBef>
              <a:spcAft>
                <a:spcPct val="0"/>
              </a:spcAft>
              <a:buSzPct val="60000"/>
              <a:buFont typeface="Wingdings" pitchFamily="2" charset="2"/>
              <a:defRPr kumimoji="1" sz="1600" b="1">
                <a:solidFill>
                  <a:srgbClr val="000000"/>
                </a:solidFill>
                <a:latin typeface="Tahoma" pitchFamily="34" charset="0"/>
                <a:ea typeface="標楷體" pitchFamily="65" charset="-120"/>
              </a:defRPr>
            </a:lvl6pPr>
            <a:lvl7pPr marL="2971800" indent="-228600" fontAlgn="base">
              <a:spcBef>
                <a:spcPct val="30000"/>
              </a:spcBef>
              <a:spcAft>
                <a:spcPct val="0"/>
              </a:spcAft>
              <a:buSzPct val="60000"/>
              <a:buFont typeface="Wingdings" pitchFamily="2" charset="2"/>
              <a:defRPr kumimoji="1" sz="1600" b="1">
                <a:solidFill>
                  <a:srgbClr val="000000"/>
                </a:solidFill>
                <a:latin typeface="Tahoma" pitchFamily="34" charset="0"/>
                <a:ea typeface="標楷體" pitchFamily="65" charset="-120"/>
              </a:defRPr>
            </a:lvl7pPr>
            <a:lvl8pPr marL="3429000" indent="-228600" fontAlgn="base">
              <a:spcBef>
                <a:spcPct val="30000"/>
              </a:spcBef>
              <a:spcAft>
                <a:spcPct val="0"/>
              </a:spcAft>
              <a:buSzPct val="60000"/>
              <a:buFont typeface="Wingdings" pitchFamily="2" charset="2"/>
              <a:defRPr kumimoji="1" sz="1600" b="1">
                <a:solidFill>
                  <a:srgbClr val="000000"/>
                </a:solidFill>
                <a:latin typeface="Tahoma" pitchFamily="34" charset="0"/>
                <a:ea typeface="標楷體" pitchFamily="65" charset="-120"/>
              </a:defRPr>
            </a:lvl8pPr>
            <a:lvl9pPr marL="3886200" indent="-228600" fontAlgn="base">
              <a:spcBef>
                <a:spcPct val="30000"/>
              </a:spcBef>
              <a:spcAft>
                <a:spcPct val="0"/>
              </a:spcAft>
              <a:buSzPct val="60000"/>
              <a:buFont typeface="Wingdings" pitchFamily="2" charset="2"/>
              <a:defRPr kumimoji="1" sz="1600" b="1">
                <a:solidFill>
                  <a:srgbClr val="000000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marL="171450" lvl="0" indent="-171450" eaLnBrk="0" fontAlgn="base" hangingPunct="0">
              <a:lnSpc>
                <a:spcPts val="1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TW" altLang="en-US" sz="1200" kern="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快速生成生產用圖</a:t>
            </a:r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</a:rPr>
              <a:t>，</a:t>
            </a:r>
            <a:r>
              <a:rPr lang="zh-TW" altLang="en-US" sz="1200" kern="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透過雲</a:t>
            </a:r>
            <a:r>
              <a:rPr lang="zh-TW" altLang="en-US" sz="1200" dirty="0">
                <a:solidFill>
                  <a:schemeClr val="tx1"/>
                </a:solidFill>
                <a:latin typeface="標楷體" panose="03000509000000000000" pitchFamily="65" charset="-120"/>
              </a:rPr>
              <a:t>對接資訊給生產設備或供應商，</a:t>
            </a:r>
            <a:r>
              <a:rPr lang="zh-TW" altLang="en-US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預計串接</a:t>
            </a:r>
            <a:r>
              <a:rPr lang="en-US" altLang="zh-TW" sz="1200" spc="-137" dirty="0">
                <a:solidFill>
                  <a:srgbClr val="FF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7</a:t>
            </a:r>
            <a:r>
              <a:rPr lang="zh-TW" altLang="en-US" sz="1200" spc="-137" dirty="0">
                <a:solidFill>
                  <a:srgbClr val="FF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家</a:t>
            </a:r>
            <a:r>
              <a:rPr lang="zh-TW" altLang="en-US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主力供應商包含</a:t>
            </a:r>
            <a:r>
              <a:rPr lang="en-US" altLang="zh-TW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xx</a:t>
            </a:r>
            <a:r>
              <a:rPr lang="zh-TW" altLang="en-US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公司、</a:t>
            </a:r>
            <a:r>
              <a:rPr lang="en-US" altLang="zh-TW" sz="1200" spc="-137" dirty="0" err="1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oo</a:t>
            </a:r>
            <a:r>
              <a:rPr lang="zh-TW" altLang="en-US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實業等，帶動約</a:t>
            </a:r>
            <a:r>
              <a:rPr lang="en-US" altLang="zh-TW" sz="1200" spc="-137" dirty="0">
                <a:solidFill>
                  <a:srgbClr val="FF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30</a:t>
            </a:r>
            <a:r>
              <a:rPr lang="zh-TW" altLang="en-US" sz="1200" spc="-137" dirty="0">
                <a:solidFill>
                  <a:srgbClr val="FF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家</a:t>
            </a:r>
            <a:r>
              <a:rPr lang="zh-TW" altLang="en-US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上下游供應鏈業者</a:t>
            </a:r>
            <a:r>
              <a:rPr lang="en-US" altLang="zh-TW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(xx</a:t>
            </a:r>
            <a:r>
              <a:rPr lang="zh-TW" altLang="en-US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公司、</a:t>
            </a:r>
            <a:r>
              <a:rPr lang="en-US" altLang="zh-TW" sz="1200" spc="-137" dirty="0" err="1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oo</a:t>
            </a:r>
            <a:r>
              <a:rPr lang="zh-TW" altLang="en-US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企業</a:t>
            </a:r>
            <a:r>
              <a:rPr lang="en-US" altLang="zh-TW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…)</a:t>
            </a:r>
            <a:r>
              <a:rPr lang="zh-TW" altLang="en-US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，強化供應鏈業者間</a:t>
            </a:r>
            <a:r>
              <a:rPr lang="zh-TW" altLang="en-US" sz="1200" spc="-137" dirty="0">
                <a:solidFill>
                  <a:srgbClr val="FF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生產資訊之數位連結能力</a:t>
            </a:r>
            <a:r>
              <a:rPr lang="zh-TW" altLang="en-US" sz="120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1200" b="0" kern="0" dirty="0">
              <a:solidFill>
                <a:srgbClr val="FF0000"/>
              </a:solidFill>
              <a:latin typeface="標楷體" panose="03000509000000000000" pitchFamily="65" charset="-120"/>
            </a:endParaRPr>
          </a:p>
          <a:p>
            <a:pPr marL="171450" lvl="0" indent="-171450" eaLnBrk="0" fontAlgn="base" hangingPunct="0">
              <a:lnSpc>
                <a:spcPts val="1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TW" altLang="en-US" sz="1200" kern="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將開放廠房提供同業觀摩參訪。</a:t>
            </a:r>
            <a:endParaRPr lang="en-US" altLang="zh-TW" sz="1200" kern="0" spc="-137" dirty="0">
              <a:solidFill>
                <a:schemeClr val="tx1"/>
              </a:solidFill>
              <a:latin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171450" indent="-171450" eaLnBrk="0" fontAlgn="base" hangingPunct="0">
              <a:lnSpc>
                <a:spcPts val="1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•"/>
            </a:pPr>
            <a:r>
              <a:rPr lang="zh-TW" altLang="en-US" sz="1200" kern="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補助供應商建置系統經費</a:t>
            </a:r>
            <a:r>
              <a:rPr lang="en-US" altLang="zh-TW" sz="1200" kern="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1200" kern="0" spc="-137" dirty="0">
                <a:solidFill>
                  <a:schemeClr val="tx1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將解決方案技轉給供應商。</a:t>
            </a:r>
            <a:endParaRPr lang="en-US" altLang="zh-TW" sz="1200" kern="0" dirty="0">
              <a:solidFill>
                <a:srgbClr val="FF0000"/>
              </a:solidFill>
              <a:latin typeface="標楷體" panose="03000509000000000000" pitchFamily="65" charset="-12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97193" y="5691182"/>
            <a:ext cx="8735661" cy="980570"/>
            <a:chOff x="83820" y="5968964"/>
            <a:chExt cx="8735661" cy="980570"/>
          </a:xfrm>
        </p:grpSpPr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1331640" y="6017563"/>
              <a:ext cx="7487841" cy="931971"/>
            </a:xfrm>
            <a:prstGeom prst="roundRect">
              <a:avLst>
                <a:gd name="adj" fmla="val 19449"/>
              </a:avLst>
            </a:prstGeom>
            <a:noFill/>
            <a:ln w="9525">
              <a:solidFill>
                <a:srgbClr val="FFC000"/>
              </a:solidFill>
              <a:round/>
              <a:headEnd/>
              <a:tailEnd/>
            </a:ln>
            <a:effectLst>
              <a:prstShdw prst="shdw17" dist="17961" dir="2700000">
                <a:srgbClr val="CFDBFD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pPr marL="522288" lvl="1" indent="1588" defTabSz="969963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 typeface="Wingdings" pitchFamily="2" charset="2"/>
                <a:buNone/>
                <a:defRPr/>
              </a:pPr>
              <a:endParaRPr kumimoji="1" lang="zh-TW" altLang="en-US" sz="1600" kern="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endParaRPr>
            </a:p>
          </p:txBody>
        </p:sp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83820" y="5968964"/>
              <a:ext cx="1247820" cy="916420"/>
            </a:xfrm>
            <a:custGeom>
              <a:avLst/>
              <a:gdLst>
                <a:gd name="G0" fmla="+- 6042 0 0"/>
                <a:gd name="G1" fmla="+- 3538 0 0"/>
                <a:gd name="G2" fmla="+- 21600 0 3538"/>
                <a:gd name="G3" fmla="+- 10800 0 3538"/>
                <a:gd name="G4" fmla="+- 21600 0 6042"/>
                <a:gd name="G5" fmla="*/ G4 G3 10800"/>
                <a:gd name="G6" fmla="+- 21600 0 G5"/>
                <a:gd name="T0" fmla="*/ 6042 w 21600"/>
                <a:gd name="T1" fmla="*/ 0 h 21600"/>
                <a:gd name="T2" fmla="*/ 0 w 21600"/>
                <a:gd name="T3" fmla="*/ 10800 h 21600"/>
                <a:gd name="T4" fmla="*/ 6042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6042" y="0"/>
                  </a:moveTo>
                  <a:lnTo>
                    <a:pt x="6042" y="3538"/>
                  </a:lnTo>
                  <a:lnTo>
                    <a:pt x="3375" y="3538"/>
                  </a:lnTo>
                  <a:lnTo>
                    <a:pt x="3375" y="18062"/>
                  </a:lnTo>
                  <a:lnTo>
                    <a:pt x="6042" y="18062"/>
                  </a:lnTo>
                  <a:lnTo>
                    <a:pt x="6042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3538"/>
                  </a:moveTo>
                  <a:lnTo>
                    <a:pt x="1350" y="18062"/>
                  </a:lnTo>
                  <a:lnTo>
                    <a:pt x="2700" y="18062"/>
                  </a:lnTo>
                  <a:lnTo>
                    <a:pt x="2700" y="3538"/>
                  </a:lnTo>
                  <a:close/>
                </a:path>
                <a:path w="21600" h="21600">
                  <a:moveTo>
                    <a:pt x="0" y="3538"/>
                  </a:moveTo>
                  <a:lnTo>
                    <a:pt x="0" y="18062"/>
                  </a:lnTo>
                  <a:lnTo>
                    <a:pt x="675" y="18062"/>
                  </a:lnTo>
                  <a:lnTo>
                    <a:pt x="675" y="3538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CFDBFD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 typeface="Wingdings" pitchFamily="2" charset="2"/>
                <a:buNone/>
                <a:defRPr/>
              </a:pPr>
              <a:r>
                <a:rPr kumimoji="1" lang="zh-TW" altLang="en-US" sz="2000" b="1" kern="0" dirty="0">
                  <a:solidFill>
                    <a:sysClr val="windowText" lastClr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Arial" pitchFamily="34" charset="0"/>
                </a:rPr>
                <a:t>複製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SzPct val="60000"/>
                <a:buFont typeface="Wingdings" pitchFamily="2" charset="2"/>
                <a:buNone/>
                <a:defRPr/>
              </a:pPr>
              <a:r>
                <a:rPr kumimoji="1" lang="zh-TW" altLang="en-US" sz="2000" b="1" kern="0" dirty="0">
                  <a:solidFill>
                    <a:sysClr val="windowText" lastClr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Arial" pitchFamily="34" charset="0"/>
                </a:rPr>
                <a:t>擴散</a:t>
              </a: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45321" y="1072373"/>
            <a:ext cx="9112052" cy="3220723"/>
            <a:chOff x="31948" y="1641081"/>
            <a:chExt cx="9112052" cy="3220723"/>
          </a:xfrm>
        </p:grpSpPr>
        <p:grpSp>
          <p:nvGrpSpPr>
            <p:cNvPr id="12" name="群組 11"/>
            <p:cNvGrpSpPr/>
            <p:nvPr/>
          </p:nvGrpSpPr>
          <p:grpSpPr>
            <a:xfrm>
              <a:off x="31948" y="1641081"/>
              <a:ext cx="9112052" cy="3151609"/>
              <a:chOff x="80426" y="3108178"/>
              <a:chExt cx="9112052" cy="2913110"/>
            </a:xfrm>
          </p:grpSpPr>
          <p:sp>
            <p:nvSpPr>
              <p:cNvPr id="14" name="圓角矩形 13"/>
              <p:cNvSpPr/>
              <p:nvPr/>
            </p:nvSpPr>
            <p:spPr>
              <a:xfrm>
                <a:off x="80426" y="3108178"/>
                <a:ext cx="9112052" cy="2913109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638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186759" y="3430381"/>
                <a:ext cx="4294177" cy="2590905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638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6" name="流程圖: 替代處理程序 74"/>
              <p:cNvSpPr/>
              <p:nvPr/>
            </p:nvSpPr>
            <p:spPr>
              <a:xfrm>
                <a:off x="400716" y="3172062"/>
                <a:ext cx="3571690" cy="435480"/>
              </a:xfrm>
              <a:prstGeom prst="flowChartAlternateProcess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820" b="1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本案計畫範疇</a:t>
                </a: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4493277" y="3430382"/>
                <a:ext cx="4686860" cy="2590906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638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18" name="流程圖: 替代處理程序 75"/>
              <p:cNvSpPr/>
              <p:nvPr/>
            </p:nvSpPr>
            <p:spPr>
              <a:xfrm>
                <a:off x="5153074" y="3172062"/>
                <a:ext cx="3427844" cy="435480"/>
              </a:xfrm>
              <a:prstGeom prst="flowChartAlternateProcess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820" b="1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本計畫資安架構圖</a:t>
                </a:r>
              </a:p>
            </p:txBody>
          </p:sp>
        </p:grpSp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1659" y="2141038"/>
              <a:ext cx="4220038" cy="2720766"/>
            </a:xfrm>
            <a:prstGeom prst="rect">
              <a:avLst/>
            </a:prstGeom>
            <a:solidFill>
              <a:schemeClr val="bg1"/>
            </a:solidFill>
          </p:spPr>
        </p:pic>
      </p:grpSp>
      <p:graphicFrame>
        <p:nvGraphicFramePr>
          <p:cNvPr id="19" name="Group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303578"/>
              </p:ext>
            </p:extLst>
          </p:nvPr>
        </p:nvGraphicFramePr>
        <p:xfrm>
          <a:off x="114577" y="4365104"/>
          <a:ext cx="8932230" cy="1317238"/>
        </p:xfrm>
        <a:graphic>
          <a:graphicData uri="http://schemas.openxmlformats.org/drawingml/2006/table">
            <a:tbl>
              <a:tblPr/>
              <a:tblGrid>
                <a:gridCol w="724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97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0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284">
                  <a:extLst>
                    <a:ext uri="{9D8B030D-6E8A-4147-A177-3AD203B41FA5}">
                      <a16:colId xmlns:a16="http://schemas.microsoft.com/office/drawing/2014/main" val="176857724"/>
                    </a:ext>
                  </a:extLst>
                </a:gridCol>
                <a:gridCol w="889724">
                  <a:extLst>
                    <a:ext uri="{9D8B030D-6E8A-4147-A177-3AD203B41FA5}">
                      <a16:colId xmlns:a16="http://schemas.microsoft.com/office/drawing/2014/main" val="182922887"/>
                    </a:ext>
                  </a:extLst>
                </a:gridCol>
                <a:gridCol w="889724">
                  <a:extLst>
                    <a:ext uri="{9D8B030D-6E8A-4147-A177-3AD203B41FA5}">
                      <a16:colId xmlns:a16="http://schemas.microsoft.com/office/drawing/2014/main" val="2910225982"/>
                    </a:ext>
                  </a:extLst>
                </a:gridCol>
                <a:gridCol w="639189">
                  <a:extLst>
                    <a:ext uri="{9D8B030D-6E8A-4147-A177-3AD203B41FA5}">
                      <a16:colId xmlns:a16="http://schemas.microsoft.com/office/drawing/2014/main" val="1990483386"/>
                    </a:ext>
                  </a:extLst>
                </a:gridCol>
                <a:gridCol w="6188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8851">
                  <a:extLst>
                    <a:ext uri="{9D8B030D-6E8A-4147-A177-3AD203B41FA5}">
                      <a16:colId xmlns:a16="http://schemas.microsoft.com/office/drawing/2014/main" val="863122731"/>
                    </a:ext>
                  </a:extLst>
                </a:gridCol>
              </a:tblGrid>
              <a:tr h="4650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1" lang="zh-TW" altLang="en-US" sz="1200" b="1" i="0" u="sng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itchFamily="34" charset="0"/>
                      </a:endParaRP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生產時間</a:t>
                      </a: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下單採購</a:t>
                      </a: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組裝時間</a:t>
                      </a: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上下料時間</a:t>
                      </a:r>
                      <a:endParaRPr kumimoji="1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(</a:t>
                      </a: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包含等待</a:t>
                      </a:r>
                      <a:r>
                        <a:rPr kumimoji="1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)</a:t>
                      </a:r>
                      <a:endParaRPr kumimoji="1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93131" marR="93131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品質良率</a:t>
                      </a:r>
                      <a:endParaRPr kumimoji="1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生產成本</a:t>
                      </a:r>
                      <a:endParaRPr lang="zh-TW" altLang="en-US" sz="12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Lead Time</a:t>
                      </a:r>
                      <a:endParaRPr kumimoji="1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整體設備效率</a:t>
                      </a: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供應鏈串家數</a:t>
                      </a: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結案後一年</a:t>
                      </a:r>
                      <a:r>
                        <a:rPr kumimoji="1" lang="en-US" altLang="zh-TW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ROI</a:t>
                      </a:r>
                      <a:endParaRPr kumimoji="1" lang="zh-TW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導入前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kumimoji="1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kumimoji="1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kumimoji="1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秒</a:t>
                      </a: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/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人</a:t>
                      </a:r>
                    </a:p>
                  </a:txBody>
                  <a:tcPr marL="93131" marR="93131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oo%</a:t>
                      </a:r>
                      <a:endParaRPr kumimoji="1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千元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oo</a:t>
                      </a:r>
                      <a:r>
                        <a:rPr lang="en-US" altLang="zh-TW" sz="1200" b="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%</a:t>
                      </a:r>
                      <a:endParaRPr lang="zh-TW" altLang="en-US" sz="1200" b="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Ｏ家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30%</a:t>
                      </a:r>
                      <a:endParaRPr lang="zh-TW" altLang="en-US" sz="12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9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導入後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40</a:t>
                      </a:r>
                      <a:r>
                        <a:rPr lang="zh-TW" altLang="en-US" sz="1200" b="0" dirty="0">
                          <a:solidFill>
                            <a:srgbClr val="FF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30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15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60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秒</a:t>
                      </a: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/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人</a:t>
                      </a:r>
                    </a:p>
                  </a:txBody>
                  <a:tcPr marL="93131" marR="93131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99%</a:t>
                      </a:r>
                      <a:endParaRPr kumimoji="1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150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千元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15</a:t>
                      </a:r>
                      <a:r>
                        <a:rPr kumimoji="1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天</a:t>
                      </a: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標楷體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 pitchFamily="34" charset="0"/>
                        </a:rPr>
                        <a:t>76.7%</a:t>
                      </a:r>
                      <a:endParaRPr kumimoji="1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Arial" pitchFamily="34" charset="0"/>
                      </a:endParaRPr>
                    </a:p>
                  </a:txBody>
                  <a:tcPr marL="93131" marR="93131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93131" marR="93131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93131" marR="93131" marT="45716" marB="45716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" name="流程圖: 替代處理程序 75"/>
          <p:cNvSpPr/>
          <p:nvPr/>
        </p:nvSpPr>
        <p:spPr>
          <a:xfrm>
            <a:off x="49417" y="4293096"/>
            <a:ext cx="886048" cy="604437"/>
          </a:xfrm>
          <a:prstGeom prst="flowChartAlternateProcess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82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預期效益</a:t>
            </a:r>
          </a:p>
        </p:txBody>
      </p:sp>
      <p:sp>
        <p:nvSpPr>
          <p:cNvPr id="21" name="文字方塊 20"/>
          <p:cNvSpPr txBox="1"/>
          <p:nvPr/>
        </p:nvSpPr>
        <p:spPr>
          <a:xfrm>
            <a:off x="2724099" y="1787404"/>
            <a:ext cx="1638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此為範例，請依個案內容以圖示說明</a:t>
            </a:r>
          </a:p>
        </p:txBody>
      </p:sp>
      <p:sp>
        <p:nvSpPr>
          <p:cNvPr id="35" name="向右箭號 34"/>
          <p:cNvSpPr/>
          <p:nvPr/>
        </p:nvSpPr>
        <p:spPr>
          <a:xfrm rot="10800000">
            <a:off x="6660232" y="5792837"/>
            <a:ext cx="2378991" cy="1092546"/>
          </a:xfrm>
          <a:prstGeom prst="rightArrow">
            <a:avLst/>
          </a:prstGeom>
          <a:solidFill>
            <a:srgbClr val="F3BD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6909429" y="6024561"/>
            <a:ext cx="2184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kern="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請自行依照公司狀況修正，並請明確述明此計畫合作之供應鏈業者</a:t>
            </a:r>
            <a:endParaRPr lang="zh-TW" altLang="en-US" sz="12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38" name="表格 37"/>
          <p:cNvGraphicFramePr>
            <a:graphicFrameLocks noGrp="1"/>
          </p:cNvGraphicFramePr>
          <p:nvPr/>
        </p:nvGraphicFramePr>
        <p:xfrm>
          <a:off x="6995010" y="242673"/>
          <a:ext cx="1954749" cy="52209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077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70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75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計畫</a:t>
                      </a:r>
                      <a:r>
                        <a:rPr lang="zh-TW" sz="1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總經費</a:t>
                      </a:r>
                      <a:endParaRPr lang="zh-TW" sz="10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申請</a:t>
                      </a:r>
                      <a:r>
                        <a:rPr lang="zh-TW" altLang="zh-TW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補助經費</a:t>
                      </a:r>
                      <a:endParaRPr lang="zh-TW" altLang="zh-TW" sz="10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551">
                <a:tc>
                  <a:txBody>
                    <a:bodyPr/>
                    <a:lstStyle/>
                    <a:p>
                      <a:pPr algn="r"/>
                      <a:r>
                        <a:rPr lang="en-US" altLang="zh-TW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XXXXX</a:t>
                      </a:r>
                      <a:r>
                        <a:rPr lang="zh-TW" altLang="en-US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千元</a:t>
                      </a:r>
                      <a:endParaRPr lang="zh-TW" sz="10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OOOOO</a:t>
                      </a:r>
                      <a:r>
                        <a:rPr lang="zh-TW" altLang="en-US" sz="1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千元</a:t>
                      </a:r>
                      <a:endParaRPr lang="zh-TW" sz="10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0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160" y="2287807"/>
            <a:ext cx="3827462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3" name="群組 4"/>
          <p:cNvGrpSpPr>
            <a:grpSpLocks/>
          </p:cNvGrpSpPr>
          <p:nvPr/>
        </p:nvGrpSpPr>
        <p:grpSpPr bwMode="auto">
          <a:xfrm>
            <a:off x="1187624" y="4039220"/>
            <a:ext cx="5572125" cy="469900"/>
            <a:chOff x="7136903" y="4824413"/>
            <a:chExt cx="5572001" cy="469073"/>
          </a:xfrm>
        </p:grpSpPr>
        <p:sp>
          <p:nvSpPr>
            <p:cNvPr id="54" name="圓角矩形圖說文字 53"/>
            <p:cNvSpPr/>
            <p:nvPr/>
          </p:nvSpPr>
          <p:spPr>
            <a:xfrm>
              <a:off x="7163890" y="4824413"/>
              <a:ext cx="5545014" cy="451642"/>
            </a:xfrm>
            <a:prstGeom prst="wedgeRoundRectCallout">
              <a:avLst>
                <a:gd name="adj1" fmla="val -21276"/>
                <a:gd name="adj2" fmla="val 96358"/>
                <a:gd name="adj3" fmla="val 16667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55" name="文字方塊 54"/>
            <p:cNvSpPr txBox="1">
              <a:spLocks noChangeArrowheads="1"/>
            </p:cNvSpPr>
            <p:nvPr/>
          </p:nvSpPr>
          <p:spPr bwMode="auto">
            <a:xfrm>
              <a:off x="7136903" y="4832337"/>
              <a:ext cx="5572001" cy="461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 sz="1200" dirty="0"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預期效益除</a:t>
              </a:r>
              <a:r>
                <a:rPr lang="en-US" altLang="zh-TW" sz="12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LT</a:t>
              </a:r>
              <a:r>
                <a:rPr lang="zh-TW" altLang="en-US" sz="12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、</a:t>
              </a:r>
              <a:r>
                <a:rPr lang="en-US" altLang="zh-TW" sz="12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OEE</a:t>
              </a:r>
              <a:r>
                <a:rPr lang="zh-TW" altLang="en-US" sz="12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、供應鏈串流家數、</a:t>
              </a:r>
              <a:r>
                <a:rPr lang="en-US" altLang="zh-TW" sz="1200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ROI</a:t>
              </a:r>
              <a:r>
                <a:rPr lang="zh-TW" altLang="en-US" sz="1200" dirty="0">
                  <a:latin typeface="標楷體" panose="03000509000000000000" pitchFamily="65" charset="-120"/>
                  <a:ea typeface="標楷體" panose="03000509000000000000" pitchFamily="65" charset="-120"/>
                  <a:cs typeface="全字庫正楷體" pitchFamily="66" charset="-120"/>
                </a:rPr>
                <a:t>為必要項目外，須包含前頁面臨問題之前後數據比對，如欲改善良率，則請加入良率改善前後之數值</a:t>
              </a:r>
            </a:p>
          </p:txBody>
        </p:sp>
      </p:grpSp>
      <p:sp>
        <p:nvSpPr>
          <p:cNvPr id="56" name="流程圖: 替代處理程序 78"/>
          <p:cNvSpPr/>
          <p:nvPr/>
        </p:nvSpPr>
        <p:spPr>
          <a:xfrm>
            <a:off x="4886344" y="1917517"/>
            <a:ext cx="1692275" cy="347663"/>
          </a:xfrm>
          <a:prstGeom prst="flowChartAlternateProcess">
            <a:avLst/>
          </a:prstGeom>
          <a:solidFill>
            <a:srgbClr val="FFFFFF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defTabSz="912813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Pct val="70000"/>
              <a:buFontTx/>
              <a:buNone/>
              <a:tabLst/>
              <a:defRPr/>
            </a:pPr>
            <a:r>
              <a:rPr kumimoji="0" lang="zh-TW" altLang="en-U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資安</a:t>
            </a:r>
            <a:r>
              <a:rPr kumimoji="0" lang="en-US" altLang="zh-TW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SI:OO</a:t>
            </a:r>
            <a:r>
              <a:rPr kumimoji="0" lang="zh-TW" altLang="en-U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科技</a:t>
            </a:r>
            <a:endParaRPr kumimoji="0" lang="en-US" altLang="zh-TW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57" name="矩形: 圓角 24">
            <a:extLst>
              <a:ext uri="{FF2B5EF4-FFF2-40B4-BE49-F238E27FC236}">
                <a16:creationId xmlns:a16="http://schemas.microsoft.com/office/drawing/2014/main" id="{F5C13559-5A53-4E2A-AABC-F14D37CF795C}"/>
              </a:ext>
            </a:extLst>
          </p:cNvPr>
          <p:cNvSpPr/>
          <p:nvPr/>
        </p:nvSpPr>
        <p:spPr>
          <a:xfrm>
            <a:off x="10529888" y="1754188"/>
            <a:ext cx="539750" cy="1439862"/>
          </a:xfrm>
          <a:prstGeom prst="round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弱點掃描機制</a:t>
            </a:r>
          </a:p>
        </p:txBody>
      </p:sp>
      <p:sp>
        <p:nvSpPr>
          <p:cNvPr id="58" name="矩形: 圓角 8">
            <a:extLst>
              <a:ext uri="{FF2B5EF4-FFF2-40B4-BE49-F238E27FC236}">
                <a16:creationId xmlns:a16="http://schemas.microsoft.com/office/drawing/2014/main" id="{38B8D823-297F-4A7E-80D9-99A9E5F6C441}"/>
              </a:ext>
            </a:extLst>
          </p:cNvPr>
          <p:cNvSpPr/>
          <p:nvPr/>
        </p:nvSpPr>
        <p:spPr>
          <a:xfrm>
            <a:off x="9871075" y="3656013"/>
            <a:ext cx="5502275" cy="285750"/>
          </a:xfrm>
          <a:prstGeom prst="roundRect">
            <a:avLst/>
          </a:prstGeom>
          <a:solidFill>
            <a:srgbClr val="C0504D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16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教育訓練與宣導</a:t>
            </a:r>
          </a:p>
        </p:txBody>
      </p:sp>
      <p:sp>
        <p:nvSpPr>
          <p:cNvPr id="59" name="矩形: 圓角 9">
            <a:extLst>
              <a:ext uri="{FF2B5EF4-FFF2-40B4-BE49-F238E27FC236}">
                <a16:creationId xmlns:a16="http://schemas.microsoft.com/office/drawing/2014/main" id="{3EBCE4D1-305B-4923-B9CF-3B8A233BD67B}"/>
              </a:ext>
            </a:extLst>
          </p:cNvPr>
          <p:cNvSpPr/>
          <p:nvPr/>
        </p:nvSpPr>
        <p:spPr>
          <a:xfrm>
            <a:off x="9871075" y="3330575"/>
            <a:ext cx="5502275" cy="285750"/>
          </a:xfrm>
          <a:prstGeom prst="roundRect">
            <a:avLst/>
          </a:prstGeom>
          <a:solidFill>
            <a:srgbClr val="9BBB59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16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資訊安全監控</a:t>
            </a:r>
          </a:p>
        </p:txBody>
      </p:sp>
      <p:sp>
        <p:nvSpPr>
          <p:cNvPr id="60" name="矩形: 圓角 15">
            <a:extLst>
              <a:ext uri="{FF2B5EF4-FFF2-40B4-BE49-F238E27FC236}">
                <a16:creationId xmlns:a16="http://schemas.microsoft.com/office/drawing/2014/main" id="{727F305B-C24B-466D-9DFE-4E56B4159A6D}"/>
              </a:ext>
            </a:extLst>
          </p:cNvPr>
          <p:cNvSpPr/>
          <p:nvPr/>
        </p:nvSpPr>
        <p:spPr>
          <a:xfrm>
            <a:off x="9829800" y="1162050"/>
            <a:ext cx="1982788" cy="463550"/>
          </a:xfrm>
          <a:prstGeom prst="round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16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企業網路層</a:t>
            </a:r>
          </a:p>
        </p:txBody>
      </p:sp>
      <p:sp>
        <p:nvSpPr>
          <p:cNvPr id="61" name="矩形: 圓角 16">
            <a:extLst>
              <a:ext uri="{FF2B5EF4-FFF2-40B4-BE49-F238E27FC236}">
                <a16:creationId xmlns:a16="http://schemas.microsoft.com/office/drawing/2014/main" id="{A3243E83-E09A-4C89-B534-0262AC51E827}"/>
              </a:ext>
            </a:extLst>
          </p:cNvPr>
          <p:cNvSpPr/>
          <p:nvPr/>
        </p:nvSpPr>
        <p:spPr>
          <a:xfrm>
            <a:off x="11917363" y="1158875"/>
            <a:ext cx="1982787" cy="476250"/>
          </a:xfrm>
          <a:prstGeom prst="roundRect">
            <a:avLst/>
          </a:prstGeom>
          <a:solidFill>
            <a:srgbClr val="4BACC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16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監控與管理層</a:t>
            </a:r>
          </a:p>
        </p:txBody>
      </p:sp>
      <p:sp>
        <p:nvSpPr>
          <p:cNvPr id="62" name="矩形: 圓角 17">
            <a:extLst>
              <a:ext uri="{FF2B5EF4-FFF2-40B4-BE49-F238E27FC236}">
                <a16:creationId xmlns:a16="http://schemas.microsoft.com/office/drawing/2014/main" id="{71D5BE18-3C2A-4DD4-A863-C28546C3F113}"/>
              </a:ext>
            </a:extLst>
          </p:cNvPr>
          <p:cNvSpPr/>
          <p:nvPr/>
        </p:nvSpPr>
        <p:spPr>
          <a:xfrm>
            <a:off x="14077950" y="1158875"/>
            <a:ext cx="1150938" cy="476250"/>
          </a:xfrm>
          <a:prstGeom prst="round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16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其他資安要求</a:t>
            </a:r>
          </a:p>
        </p:txBody>
      </p:sp>
      <p:sp>
        <p:nvSpPr>
          <p:cNvPr id="63" name="矩形: 圓角 19">
            <a:extLst>
              <a:ext uri="{FF2B5EF4-FFF2-40B4-BE49-F238E27FC236}">
                <a16:creationId xmlns:a16="http://schemas.microsoft.com/office/drawing/2014/main" id="{4F4F7F61-F695-427E-A4DC-404A5336394A}"/>
              </a:ext>
            </a:extLst>
          </p:cNvPr>
          <p:cNvSpPr/>
          <p:nvPr/>
        </p:nvSpPr>
        <p:spPr>
          <a:xfrm>
            <a:off x="9871075" y="1739900"/>
            <a:ext cx="539750" cy="1439863"/>
          </a:xfrm>
          <a:prstGeom prst="round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altLang="zh-TW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USB </a:t>
            </a:r>
            <a:r>
              <a:rPr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裝置管理掃描</a:t>
            </a:r>
          </a:p>
        </p:txBody>
      </p:sp>
      <p:sp>
        <p:nvSpPr>
          <p:cNvPr id="64" name="矩形: 圓角 22">
            <a:extLst>
              <a:ext uri="{FF2B5EF4-FFF2-40B4-BE49-F238E27FC236}">
                <a16:creationId xmlns:a16="http://schemas.microsoft.com/office/drawing/2014/main" id="{EF41FEE5-9504-4568-9B0F-2545DACA0E00}"/>
              </a:ext>
            </a:extLst>
          </p:cNvPr>
          <p:cNvSpPr/>
          <p:nvPr/>
        </p:nvSpPr>
        <p:spPr>
          <a:xfrm>
            <a:off x="11199813" y="1739900"/>
            <a:ext cx="606425" cy="1439863"/>
          </a:xfrm>
          <a:prstGeom prst="roundRect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建立日誌</a:t>
            </a:r>
            <a:endParaRPr lang="en-US" altLang="zh-TW" sz="1200" b="1" kern="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defRPr/>
            </a:pPr>
            <a:r>
              <a:rPr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endParaRPr lang="en-US" altLang="zh-TW" sz="1200" b="1" kern="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defRPr/>
            </a:pPr>
            <a:r>
              <a:rPr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稽核機制</a:t>
            </a:r>
          </a:p>
        </p:txBody>
      </p:sp>
      <p:sp>
        <p:nvSpPr>
          <p:cNvPr id="65" name="矩形: 圓角 23">
            <a:extLst>
              <a:ext uri="{FF2B5EF4-FFF2-40B4-BE49-F238E27FC236}">
                <a16:creationId xmlns:a16="http://schemas.microsoft.com/office/drawing/2014/main" id="{0DA311B7-429F-432E-A486-2B78B8CB6525}"/>
              </a:ext>
            </a:extLst>
          </p:cNvPr>
          <p:cNvSpPr/>
          <p:nvPr/>
        </p:nvSpPr>
        <p:spPr>
          <a:xfrm>
            <a:off x="14011275" y="1739900"/>
            <a:ext cx="619125" cy="1439863"/>
          </a:xfrm>
          <a:prstGeom prst="roundRect">
            <a:avLst/>
          </a:prstGeom>
          <a:solidFill>
            <a:srgbClr val="8064A2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資料分級管理</a:t>
            </a:r>
          </a:p>
        </p:txBody>
      </p:sp>
      <p:sp>
        <p:nvSpPr>
          <p:cNvPr id="66" name="矩形: 圓角 25">
            <a:extLst>
              <a:ext uri="{FF2B5EF4-FFF2-40B4-BE49-F238E27FC236}">
                <a16:creationId xmlns:a16="http://schemas.microsoft.com/office/drawing/2014/main" id="{3F09BC18-C129-4333-8E4C-A638EF538C23}"/>
              </a:ext>
            </a:extLst>
          </p:cNvPr>
          <p:cNvSpPr/>
          <p:nvPr/>
        </p:nvSpPr>
        <p:spPr>
          <a:xfrm>
            <a:off x="11917363" y="1766888"/>
            <a:ext cx="588962" cy="1441450"/>
          </a:xfrm>
          <a:prstGeom prst="roundRect">
            <a:avLst/>
          </a:prstGeom>
          <a:solidFill>
            <a:srgbClr val="4BACC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主機安裝資訊安全防護軟體</a:t>
            </a:r>
          </a:p>
        </p:txBody>
      </p:sp>
      <p:sp>
        <p:nvSpPr>
          <p:cNvPr id="67" name="矩形: 圓角 26">
            <a:extLst>
              <a:ext uri="{FF2B5EF4-FFF2-40B4-BE49-F238E27FC236}">
                <a16:creationId xmlns:a16="http://schemas.microsoft.com/office/drawing/2014/main" id="{8D70BFA2-54A0-4CF1-8220-0109D7D33A18}"/>
              </a:ext>
            </a:extLst>
          </p:cNvPr>
          <p:cNvSpPr/>
          <p:nvPr/>
        </p:nvSpPr>
        <p:spPr>
          <a:xfrm>
            <a:off x="13241338" y="1739900"/>
            <a:ext cx="588962" cy="1439863"/>
          </a:xfrm>
          <a:prstGeom prst="roundRect">
            <a:avLst/>
          </a:prstGeom>
          <a:solidFill>
            <a:srgbClr val="4BACC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作業系統控管</a:t>
            </a:r>
            <a:endParaRPr lang="en-US" altLang="zh-TW" sz="1200" b="1" kern="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defRPr/>
            </a:pPr>
            <a:r>
              <a:rPr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執行程式白名單</a:t>
            </a:r>
          </a:p>
        </p:txBody>
      </p:sp>
      <p:sp>
        <p:nvSpPr>
          <p:cNvPr id="68" name="矩形: 圓角 27">
            <a:extLst>
              <a:ext uri="{FF2B5EF4-FFF2-40B4-BE49-F238E27FC236}">
                <a16:creationId xmlns:a16="http://schemas.microsoft.com/office/drawing/2014/main" id="{8123F29B-C600-477C-B7F3-04C6ED7C6F04}"/>
              </a:ext>
            </a:extLst>
          </p:cNvPr>
          <p:cNvSpPr/>
          <p:nvPr/>
        </p:nvSpPr>
        <p:spPr>
          <a:xfrm>
            <a:off x="12552363" y="1771650"/>
            <a:ext cx="615950" cy="1439863"/>
          </a:xfrm>
          <a:prstGeom prst="roundRect">
            <a:avLst/>
          </a:prstGeom>
          <a:solidFill>
            <a:srgbClr val="4BACC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軟</a:t>
            </a:r>
            <a:r>
              <a:rPr lang="en-US" altLang="zh-TW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韌體安全更新機制</a:t>
            </a:r>
          </a:p>
        </p:txBody>
      </p:sp>
      <p:sp>
        <p:nvSpPr>
          <p:cNvPr id="69" name="矩形: 圓角 28">
            <a:extLst>
              <a:ext uri="{FF2B5EF4-FFF2-40B4-BE49-F238E27FC236}">
                <a16:creationId xmlns:a16="http://schemas.microsoft.com/office/drawing/2014/main" id="{975D65CD-C418-4865-BC3E-5072EF340630}"/>
              </a:ext>
            </a:extLst>
          </p:cNvPr>
          <p:cNvSpPr/>
          <p:nvPr/>
        </p:nvSpPr>
        <p:spPr>
          <a:xfrm>
            <a:off x="14727238" y="1754188"/>
            <a:ext cx="646112" cy="1439862"/>
          </a:xfrm>
          <a:prstGeom prst="roundRect">
            <a:avLst/>
          </a:prstGeom>
          <a:solidFill>
            <a:srgbClr val="8064A2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1200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建立密碼管理機制</a:t>
            </a:r>
          </a:p>
        </p:txBody>
      </p:sp>
    </p:spTree>
    <p:extLst>
      <p:ext uri="{BB962C8B-B14F-4D97-AF65-F5344CB8AC3E}">
        <p14:creationId xmlns:p14="http://schemas.microsoft.com/office/powerpoint/2010/main" val="1750186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925</Words>
  <Application>Microsoft Office PowerPoint</Application>
  <PresentationFormat>如螢幕大小 (4:3)</PresentationFormat>
  <Paragraphs>140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微軟正黑體</vt:lpstr>
      <vt:lpstr>標楷體</vt:lpstr>
      <vt:lpstr>Arial</vt:lpstr>
      <vt:lpstr>Calibri</vt:lpstr>
      <vt:lpstr>Times New Roman</vt:lpstr>
      <vt:lpstr>Wingdings</vt:lpstr>
      <vt:lpstr>Office 佈景主題</vt:lpstr>
      <vt:lpstr>一頁簡報-計畫簡介</vt:lpstr>
      <vt:lpstr>一頁簡報-計畫效益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陳昱欣</dc:creator>
  <cp:lastModifiedBy>03462古宛倫</cp:lastModifiedBy>
  <cp:revision>135</cp:revision>
  <cp:lastPrinted>2017-03-30T07:03:13Z</cp:lastPrinted>
  <dcterms:created xsi:type="dcterms:W3CDTF">2015-04-14T05:34:27Z</dcterms:created>
  <dcterms:modified xsi:type="dcterms:W3CDTF">2025-03-27T07:52:26Z</dcterms:modified>
</cp:coreProperties>
</file>