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1" r:id="rId4"/>
    <p:sldId id="323" r:id="rId5"/>
    <p:sldId id="272" r:id="rId6"/>
    <p:sldId id="306" r:id="rId7"/>
    <p:sldId id="308" r:id="rId8"/>
    <p:sldId id="314" r:id="rId9"/>
    <p:sldId id="321" r:id="rId10"/>
    <p:sldId id="316" r:id="rId11"/>
    <p:sldId id="322" r:id="rId12"/>
    <p:sldId id="295" r:id="rId13"/>
    <p:sldId id="288" r:id="rId14"/>
    <p:sldId id="320" r:id="rId15"/>
    <p:sldId id="297" r:id="rId16"/>
    <p:sldId id="286" r:id="rId17"/>
    <p:sldId id="315" r:id="rId18"/>
    <p:sldId id="319" r:id="rId19"/>
    <p:sldId id="260" r:id="rId20"/>
    <p:sldId id="276" r:id="rId21"/>
    <p:sldId id="262" r:id="rId22"/>
    <p:sldId id="271" r:id="rId23"/>
    <p:sldId id="275" r:id="rId24"/>
    <p:sldId id="266" r:id="rId25"/>
    <p:sldId id="317" r:id="rId26"/>
    <p:sldId id="318" r:id="rId27"/>
    <p:sldId id="267" r:id="rId28"/>
    <p:sldId id="313" r:id="rId29"/>
  </p:sldIdLst>
  <p:sldSz cx="12192000" cy="6858000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1D2E081-7BB1-4003-B96A-E7D37BA40920}">
          <p14:sldIdLst>
            <p14:sldId id="256"/>
            <p14:sldId id="257"/>
            <p14:sldId id="311"/>
            <p14:sldId id="323"/>
            <p14:sldId id="272"/>
            <p14:sldId id="306"/>
            <p14:sldId id="308"/>
            <p14:sldId id="314"/>
            <p14:sldId id="321"/>
            <p14:sldId id="316"/>
            <p14:sldId id="322"/>
            <p14:sldId id="295"/>
            <p14:sldId id="288"/>
            <p14:sldId id="320"/>
            <p14:sldId id="297"/>
            <p14:sldId id="286"/>
            <p14:sldId id="315"/>
            <p14:sldId id="319"/>
            <p14:sldId id="260"/>
            <p14:sldId id="276"/>
            <p14:sldId id="262"/>
            <p14:sldId id="271"/>
            <p14:sldId id="275"/>
            <p14:sldId id="266"/>
            <p14:sldId id="317"/>
            <p14:sldId id="318"/>
            <p14:sldId id="267"/>
            <p14:sldId id="313"/>
          </p14:sldIdLst>
        </p14:section>
        <p14:section name="結案填寫" id="{3F148259-EE4C-49EA-A32F-DFE03BDF1E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29A"/>
    <a:srgbClr val="F2F2F2"/>
    <a:srgbClr val="D9D9D9"/>
    <a:srgbClr val="F79646"/>
    <a:srgbClr val="99D6EC"/>
    <a:srgbClr val="F6BB00"/>
    <a:srgbClr val="C0504D"/>
    <a:srgbClr val="984807"/>
    <a:srgbClr val="7E7E7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003" autoAdjust="0"/>
  </p:normalViewPr>
  <p:slideViewPr>
    <p:cSldViewPr>
      <p:cViewPr varScale="1">
        <p:scale>
          <a:sx n="59" d="100"/>
          <a:sy n="59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896" y="-103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4311"/>
          </a:xfrm>
          <a:prstGeom prst="rect">
            <a:avLst/>
          </a:prstGeom>
        </p:spPr>
        <p:txBody>
          <a:bodyPr vert="horz" lIns="90751" tIns="45376" rIns="90751" bIns="453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227" y="0"/>
            <a:ext cx="2919031" cy="494311"/>
          </a:xfrm>
          <a:prstGeom prst="rect">
            <a:avLst/>
          </a:prstGeom>
        </p:spPr>
        <p:txBody>
          <a:bodyPr vert="horz" lIns="90751" tIns="45376" rIns="90751" bIns="4537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34D0E8E5-EFF1-4E53-BF4A-E4F907A3A05C}" type="datetimeFigureOut">
              <a:rPr lang="zh-TW" altLang="en-US"/>
              <a:pPr>
                <a:defRPr/>
              </a:pPr>
              <a:t>2022/5/20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1" tIns="45376" rIns="90751" bIns="4537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76" y="4687532"/>
            <a:ext cx="5389213" cy="4439611"/>
          </a:xfrm>
          <a:prstGeom prst="rect">
            <a:avLst/>
          </a:prstGeom>
        </p:spPr>
        <p:txBody>
          <a:bodyPr vert="horz" lIns="90751" tIns="45376" rIns="90751" bIns="45376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0472"/>
            <a:ext cx="2919031" cy="494310"/>
          </a:xfrm>
          <a:prstGeom prst="rect">
            <a:avLst/>
          </a:prstGeom>
        </p:spPr>
        <p:txBody>
          <a:bodyPr vert="horz" lIns="90751" tIns="45376" rIns="90751" bIns="453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227" y="9370472"/>
            <a:ext cx="2919031" cy="494310"/>
          </a:xfrm>
          <a:prstGeom prst="rect">
            <a:avLst/>
          </a:prstGeom>
        </p:spPr>
        <p:txBody>
          <a:bodyPr vert="horz" wrap="square" lIns="90751" tIns="45376" rIns="90751" bIns="453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9E79B8-4A80-42BC-A564-DC93A7F6E3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411136D-57CD-461C-A352-BB847CE0977D}" type="slidenum">
              <a:rPr lang="zh-TW" altLang="en-US" smtClean="0"/>
              <a:pPr>
                <a:spcBef>
                  <a:spcPct val="0"/>
                </a:spcBef>
              </a:pPr>
              <a:t>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4097C68-2A6E-41B1-8FB0-D19368EC807A}" type="slidenum">
              <a:rPr lang="zh-TW" altLang="en-US" smtClean="0"/>
              <a:pPr>
                <a:spcBef>
                  <a:spcPct val="0"/>
                </a:spcBef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393DCCE-6091-43D1-83F4-D556B9376CB2}" type="slidenum">
              <a:rPr kumimoji="0" lang="zh-TW" altLang="en-US" smtClean="0">
                <a:latin typeface="Calibri" panose="020F0502020204030204" pitchFamily="34" charset="0"/>
              </a:rPr>
              <a:pPr/>
              <a:t>19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F536D33-50A3-4165-AED0-BA92A915A5A2}" type="slidenum">
              <a:rPr lang="zh-TW" altLang="en-US" smtClean="0"/>
              <a:pPr>
                <a:spcBef>
                  <a:spcPct val="0"/>
                </a:spcBef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C30A984-0122-4A8E-AE1A-0A271F3A116F}" type="slidenum">
              <a:rPr lang="zh-TW" altLang="en-US" smtClean="0"/>
              <a:pPr>
                <a:spcBef>
                  <a:spcPct val="0"/>
                </a:spcBef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32AAE3-7E52-4CE8-BD1F-919F3E69A73D}" type="slidenum">
              <a:rPr lang="zh-TW" altLang="en-US" smtClean="0"/>
              <a:pPr>
                <a:spcBef>
                  <a:spcPct val="0"/>
                </a:spcBef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C670BE1-1FBC-4FB8-83F1-A1CC7AA85E87}" type="slidenum">
              <a:rPr lang="zh-TW" altLang="en-US" smtClean="0"/>
              <a:pPr>
                <a:spcBef>
                  <a:spcPct val="0"/>
                </a:spcBef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73C14A-24DF-44D8-8211-35DE5165893F}" type="slidenum">
              <a:rPr lang="zh-TW" altLang="en-US" smtClean="0"/>
              <a:pPr>
                <a:spcBef>
                  <a:spcPct val="0"/>
                </a:spcBef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FB021-9337-4D8E-AB83-C41DD766E47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243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FB021-9337-4D8E-AB83-C41DD766E47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952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FB021-9337-4D8E-AB83-C41DD766E4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264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FB021-9337-4D8E-AB83-C41DD766E47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207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1116" indent="-2615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47521" indent="-20828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467137" indent="-20828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886753" indent="-20828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324614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762474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00335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638195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01528B-952F-43BB-B008-E0F5A81B4FDF}" type="slidenum">
              <a:rPr lang="zh-TW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8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523" indent="-2736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4651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251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372" indent="-2189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08232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4609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83953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21814" indent="-2189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64E7B8C-3343-45AF-99A0-55FA4231BDF0}" type="slidenum">
              <a:rPr lang="zh-TW" altLang="en-US" smtClean="0"/>
              <a:pPr>
                <a:spcBef>
                  <a:spcPct val="0"/>
                </a:spcBef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54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1116" indent="-2615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47521" indent="-20828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467137" indent="-20828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886753" indent="-20828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324614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762474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200335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638195" indent="-2082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8DF5F1-4BB2-48D9-9676-BA73EB01579A}" type="slidenum">
              <a:rPr lang="zh-TW" altLang="en-US"/>
              <a:pPr>
                <a:spcBef>
                  <a:spcPct val="0"/>
                </a:spcBef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6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285861"/>
            <a:ext cx="10363200" cy="231459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0558-DED2-4883-893A-4AD3B21BC023}" type="datetime1">
              <a:rPr lang="zh-TW" altLang="en-US" smtClean="0"/>
              <a:t>2022/5/20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62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928670"/>
            <a:ext cx="10972800" cy="5500726"/>
          </a:xfrm>
        </p:spPr>
        <p:txBody>
          <a:bodyPr>
            <a:normAutofit/>
          </a:bodyPr>
          <a:lstStyle>
            <a:lvl1pPr marL="514350" indent="-514350">
              <a:buFont typeface="Wingdings" pitchFamily="2" charset="2"/>
              <a:buChar char="p"/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A73A-36C9-493A-8B8E-906DDFA504CF}" type="datetime1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4783-FE6C-4AEA-B1DE-6F91A3B5E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10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8427086-CB8E-4333-ACFD-D9B50CF6CDCC}" type="datetime1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2022/5/20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1891D65-17B4-4C4B-865B-282D95EFB1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82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142875"/>
            <a:ext cx="10972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000125"/>
            <a:ext cx="109728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54F741F9-FB3F-4E5C-9707-D737C9D50693}" type="datetime1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5F569C7-F3E9-4C3F-B5C9-BA4811A126D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154" descr="p10-a-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6513"/>
            <a:ext cx="2192868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66"/>
          </a:solidFill>
          <a:latin typeface="Times New Roman" pitchFamily="18" charset="0"/>
          <a:ea typeface="微軟正黑體" panose="020B0604030504040204" pitchFamily="34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微軟正黑體" panose="020B0604030504040204" pitchFamily="34" charset="-12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微軟正黑體" panose="020B0604030504040204" pitchFamily="34" charset="-12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微軟正黑體" panose="020B0604030504040204" pitchFamily="34" charset="-12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微軟正黑體" panose="020B0604030504040204" pitchFamily="34" charset="-12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微軟正黑體" panose="020B0604030504040204" pitchFamily="34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63552" y="106367"/>
            <a:ext cx="8208912" cy="2671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dirty="0">
                <a:sym typeface="Times New Roman" panose="02020603050405020304" pitchFamily="18" charset="0"/>
              </a:rPr>
              <a:t>經濟部工業局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200" dirty="0">
                <a:sym typeface="Times New Roman" panose="02020603050405020304" pitchFamily="18" charset="0"/>
              </a:rPr>
              <a:t>中小製造業接班傳承數位轉型計畫</a:t>
            </a:r>
            <a:r>
              <a:rPr lang="en-US" altLang="zh-TW" sz="3200" dirty="0">
                <a:sym typeface="Times New Roman" panose="02020603050405020304" pitchFamily="18" charset="0"/>
              </a:rPr>
              <a:t/>
            </a:r>
            <a:br>
              <a:rPr lang="en-US" altLang="zh-TW" sz="3200" dirty="0">
                <a:sym typeface="Times New Roman" panose="02020603050405020304" pitchFamily="18" charset="0"/>
              </a:rPr>
            </a:br>
            <a:r>
              <a:rPr lang="zh-TW" altLang="en-US" sz="3200" dirty="0" smtClean="0"/>
              <a:t>期中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結案查證簡報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18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(※</a:t>
            </a:r>
            <a:r>
              <a:rPr lang="zh-TW" altLang="en-US" sz="18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請選擇期中或結案，</a:t>
            </a:r>
            <a:r>
              <a:rPr lang="zh-TW" altLang="en-US" sz="18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此行請於列印時刪除</a:t>
            </a:r>
            <a:r>
              <a:rPr lang="en-US" altLang="zh-TW" sz="18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zh-TW" alt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9750" y="3284984"/>
            <a:ext cx="8572500" cy="324036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/>
              <a:t>計畫名稱</a:t>
            </a:r>
            <a:endParaRPr lang="en-US" altLang="zh-TW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(※</a:t>
            </a:r>
            <a:r>
              <a:rPr lang="zh-TW" alt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請輸入計畫名稱，此行請於列印時刪除</a:t>
            </a: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altLang="zh-TW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/>
              <a:t>執行企業</a:t>
            </a:r>
            <a:r>
              <a:rPr lang="en-US" altLang="zh-TW" b="1" dirty="0"/>
              <a:t>(</a:t>
            </a:r>
            <a:r>
              <a:rPr lang="zh-TW" altLang="en-US" b="1" dirty="0"/>
              <a:t>公司</a:t>
            </a:r>
            <a:r>
              <a:rPr lang="en-US" altLang="zh-TW" b="1" dirty="0"/>
              <a:t>)</a:t>
            </a:r>
            <a:r>
              <a:rPr lang="zh-TW" altLang="en-US" b="1" dirty="0"/>
              <a:t>名稱</a:t>
            </a:r>
            <a:endParaRPr lang="zh-TW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(※</a:t>
            </a:r>
            <a:r>
              <a:rPr lang="zh-TW" alt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請輸入執行廠商名稱，此行請於列印時刪除</a:t>
            </a: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/>
              <a:t>報告人：○○○</a:t>
            </a:r>
            <a:r>
              <a:rPr lang="en-US" altLang="zh-TW" b="1" dirty="0"/>
              <a:t>/</a:t>
            </a:r>
            <a:r>
              <a:rPr lang="zh-TW" altLang="en-US" b="1" dirty="0" smtClean="0"/>
              <a:t>職稱</a:t>
            </a:r>
            <a:endParaRPr lang="en-US" altLang="zh-TW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b="1" dirty="0"/>
              <a:t>民國</a:t>
            </a:r>
            <a:r>
              <a:rPr lang="en-US" altLang="zh-TW" sz="2600" b="1" dirty="0"/>
              <a:t>000</a:t>
            </a:r>
            <a:r>
              <a:rPr lang="zh-TW" altLang="en-US" sz="2600" b="1" dirty="0"/>
              <a:t>年</a:t>
            </a:r>
            <a:r>
              <a:rPr lang="en-US" altLang="zh-TW" sz="2600" b="1" dirty="0"/>
              <a:t>00</a:t>
            </a:r>
            <a:r>
              <a:rPr lang="zh-TW" altLang="en-US" sz="2600" b="1" dirty="0"/>
              <a:t>月</a:t>
            </a:r>
            <a:r>
              <a:rPr lang="en-US" altLang="zh-TW" sz="2600" b="1" dirty="0"/>
              <a:t>00</a:t>
            </a:r>
            <a:r>
              <a:rPr lang="zh-TW" altLang="en-US" sz="2600" b="1" dirty="0"/>
              <a:t>日至</a:t>
            </a:r>
            <a:r>
              <a:rPr lang="en-US" altLang="zh-TW" sz="2600" b="1" dirty="0"/>
              <a:t>000</a:t>
            </a:r>
            <a:r>
              <a:rPr lang="zh-TW" altLang="en-US" sz="2600" b="1" dirty="0"/>
              <a:t>年</a:t>
            </a:r>
            <a:r>
              <a:rPr lang="en-US" altLang="zh-TW" sz="2600" b="1" dirty="0"/>
              <a:t>00</a:t>
            </a:r>
            <a:r>
              <a:rPr lang="zh-TW" altLang="en-US" sz="2600" b="1" dirty="0"/>
              <a:t>月</a:t>
            </a:r>
            <a:r>
              <a:rPr lang="en-US" altLang="zh-TW" sz="2600" b="1" dirty="0"/>
              <a:t>00</a:t>
            </a:r>
            <a:r>
              <a:rPr lang="zh-TW" altLang="en-US" sz="2600" b="1" dirty="0"/>
              <a:t>日</a:t>
            </a:r>
            <a:endParaRPr lang="en-US" altLang="zh-TW" sz="26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(※</a:t>
            </a:r>
            <a:r>
              <a:rPr lang="zh-TW" alt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請輸入查證起訖期間，若</a:t>
            </a:r>
            <a:r>
              <a:rPr lang="zh-TW" alt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為結案查證</a:t>
            </a:r>
            <a:r>
              <a:rPr lang="zh-TW" alt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則為計畫起訖期間，此行請於列印時刪除</a:t>
            </a: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zh-TW" alt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49755" y="251653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0066"/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  <a:sym typeface="Times New Roman"/>
              </a:rPr>
              <a:t>轉型實踐案</a:t>
            </a:r>
            <a:endParaRPr lang="en-US" altLang="zh-TW" sz="3200" b="1" dirty="0">
              <a:solidFill>
                <a:srgbClr val="000066"/>
              </a:solidFill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9E8E7D-EAD5-413E-A5B2-993537F6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023" y="8615202"/>
            <a:ext cx="2228850" cy="365125"/>
          </a:xfrm>
        </p:spPr>
        <p:txBody>
          <a:bodyPr/>
          <a:lstStyle/>
          <a:p>
            <a:pPr>
              <a:defRPr/>
            </a:pPr>
            <a:fld id="{41891D65-17B4-4C4B-865B-282D95EFB1B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D46AC7-6E7E-44B6-98C5-8AEF2E7546CA}"/>
              </a:ext>
            </a:extLst>
          </p:cNvPr>
          <p:cNvSpPr txBox="1">
            <a:spLocks noChangeArrowheads="1"/>
          </p:cNvSpPr>
          <p:nvPr/>
        </p:nvSpPr>
        <p:spPr>
          <a:xfrm>
            <a:off x="2331032" y="188640"/>
            <a:ext cx="7703557" cy="831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/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轉型創新商模</a:t>
            </a:r>
            <a:endParaRPr kumimoji="0" lang="zh-TW" altLang="en-US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9567544" y="8068095"/>
            <a:ext cx="1673304" cy="812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新商模營收目標</a:t>
            </a:r>
            <a:endParaRPr lang="zh-TW" altLang="en-US" sz="2000">
              <a:solidFill>
                <a:schemeClr val="tx1"/>
              </a:solidFill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1705585-57C5-7C4C-B84E-35622C91B98C}"/>
              </a:ext>
            </a:extLst>
          </p:cNvPr>
          <p:cNvGrpSpPr/>
          <p:nvPr/>
        </p:nvGrpSpPr>
        <p:grpSpPr>
          <a:xfrm>
            <a:off x="2082759" y="1762317"/>
            <a:ext cx="8026483" cy="4582132"/>
            <a:chOff x="490843" y="1421387"/>
            <a:chExt cx="9100832" cy="5446963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2BD9E7D-E69F-BA4A-AB6F-E844BB4C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843" y="1421389"/>
              <a:ext cx="9100832" cy="5446961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BC4AAB-9F76-B34E-BBE6-43CF6A18AEA9}"/>
                </a:ext>
              </a:extLst>
            </p:cNvPr>
            <p:cNvSpPr/>
            <p:nvPr/>
          </p:nvSpPr>
          <p:spPr>
            <a:xfrm>
              <a:off x="4068135" y="1421387"/>
              <a:ext cx="1799266" cy="404596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2DDA722-B85A-DD41-B734-FCA5425534BC}"/>
                </a:ext>
              </a:extLst>
            </p:cNvPr>
            <p:cNvSpPr/>
            <p:nvPr/>
          </p:nvSpPr>
          <p:spPr>
            <a:xfrm>
              <a:off x="7690366" y="1421387"/>
              <a:ext cx="1832676" cy="404596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4BED0F7-ED19-844E-B346-3AE9E8AB2DB8}"/>
                </a:ext>
              </a:extLst>
            </p:cNvPr>
            <p:cNvSpPr/>
            <p:nvPr/>
          </p:nvSpPr>
          <p:spPr>
            <a:xfrm>
              <a:off x="2249819" y="1438410"/>
              <a:ext cx="1764000" cy="198106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BD48637C-6012-471D-A95F-8CF66BDA5AE1}"/>
              </a:ext>
            </a:extLst>
          </p:cNvPr>
          <p:cNvSpPr/>
          <p:nvPr/>
        </p:nvSpPr>
        <p:spPr>
          <a:xfrm>
            <a:off x="7262206" y="303554"/>
            <a:ext cx="2498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40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範例圖片僅供參考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984439" y="1079323"/>
            <a:ext cx="8223123" cy="370611"/>
            <a:chOff x="1905325" y="1008985"/>
            <a:chExt cx="8223123" cy="370612"/>
          </a:xfrm>
        </p:grpSpPr>
        <p:sp>
          <p:nvSpPr>
            <p:cNvPr id="16" name="矩形 15"/>
            <p:cNvSpPr/>
            <p:nvPr/>
          </p:nvSpPr>
          <p:spPr>
            <a:xfrm>
              <a:off x="3359696" y="1010265"/>
              <a:ext cx="6768752" cy="369332"/>
            </a:xfrm>
            <a:prstGeom prst="rect">
              <a:avLst/>
            </a:prstGeom>
            <a:solidFill>
              <a:srgbClr val="02287C"/>
            </a:solidFill>
          </p:spPr>
          <p:txBody>
            <a:bodyPr wrap="square">
              <a:spAutoFit/>
            </a:bodyPr>
            <a:lstStyle/>
            <a:p>
              <a:pPr marL="630238" indent="-630238" algn="ctr" fontAlgn="auto">
                <a:spcBef>
                  <a:spcPts val="200"/>
                </a:spcBef>
                <a:spcAft>
                  <a:spcPts val="0"/>
                </a:spcAft>
              </a:pPr>
              <a:r>
                <a:rPr kumimoji="0" lang="zh-TW" alt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選定</a:t>
              </a:r>
              <a:r>
                <a:rPr kumimoji="0" lang="zh-TW" alt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關鍵目標客戶，以新市場或新通路或新服務來說明新商</a:t>
              </a:r>
              <a:r>
                <a:rPr kumimoji="0" lang="zh-TW" alt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</a:t>
              </a:r>
              <a:endParaRPr kumimoji="0"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05325" y="1008985"/>
              <a:ext cx="1338828" cy="369332"/>
            </a:xfrm>
            <a:prstGeom prst="rect">
              <a:avLst/>
            </a:prstGeom>
            <a:solidFill>
              <a:srgbClr val="02329A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商業模式圖</a:t>
              </a:r>
              <a:endParaRPr lang="zh-TW" altLang="en-US" dirty="0"/>
            </a:p>
          </p:txBody>
        </p:sp>
      </p:grpSp>
      <p:sp>
        <p:nvSpPr>
          <p:cNvPr id="18" name="投影片編號版面配置區 2"/>
          <p:cNvSpPr txBox="1">
            <a:spLocks/>
          </p:cNvSpPr>
          <p:nvPr/>
        </p:nvSpPr>
        <p:spPr bwMode="auto">
          <a:xfrm>
            <a:off x="9347200" y="6492876"/>
            <a:ext cx="284480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ym typeface="Times New Roman" panose="02020603050405020304" pitchFamily="18" charset="0"/>
              </a:rPr>
              <a:t>9</a:t>
            </a:r>
            <a:endParaRPr lang="zh-TW" altLang="en-US" dirty="0"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89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9E8E7D-EAD5-413E-A5B2-993537F6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023" y="8615202"/>
            <a:ext cx="2228850" cy="365125"/>
          </a:xfrm>
        </p:spPr>
        <p:txBody>
          <a:bodyPr/>
          <a:lstStyle/>
          <a:p>
            <a:pPr>
              <a:defRPr/>
            </a:pPr>
            <a:fld id="{41891D65-17B4-4C4B-865B-282D95EFB1B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D46AC7-6E7E-44B6-98C5-8AEF2E7546CA}"/>
              </a:ext>
            </a:extLst>
          </p:cNvPr>
          <p:cNvSpPr txBox="1">
            <a:spLocks noChangeArrowheads="1"/>
          </p:cNvSpPr>
          <p:nvPr/>
        </p:nvSpPr>
        <p:spPr>
          <a:xfrm>
            <a:off x="2331032" y="188640"/>
            <a:ext cx="7703557" cy="8318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/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接班</a:t>
            </a:r>
            <a:r>
              <a:rPr kumimoji="0" lang="zh-TW" altLang="en-US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傳承情形及計畫團隊組成</a:t>
            </a:r>
          </a:p>
        </p:txBody>
      </p:sp>
      <p:sp>
        <p:nvSpPr>
          <p:cNvPr id="55" name="圓角矩形 54"/>
          <p:cNvSpPr/>
          <p:nvPr/>
        </p:nvSpPr>
        <p:spPr>
          <a:xfrm>
            <a:off x="9567544" y="8068095"/>
            <a:ext cx="1673304" cy="812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新商模營收目標</a:t>
            </a:r>
            <a:endParaRPr lang="zh-TW" altLang="en-US" sz="200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53740"/>
              </p:ext>
            </p:extLst>
          </p:nvPr>
        </p:nvGraphicFramePr>
        <p:xfrm>
          <a:off x="443372" y="3205547"/>
          <a:ext cx="11305256" cy="2540244"/>
        </p:xfrm>
        <a:graphic>
          <a:graphicData uri="http://schemas.openxmlformats.org/drawingml/2006/table">
            <a:tbl>
              <a:tblPr firstRow="1" bandRow="1"/>
              <a:tblGrid>
                <a:gridCol w="1944215">
                  <a:extLst>
                    <a:ext uri="{9D8B030D-6E8A-4147-A177-3AD203B41FA5}">
                      <a16:colId xmlns:a16="http://schemas.microsoft.com/office/drawing/2014/main" val="1556337584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9237892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53627057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3948635977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3538526522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1780599071"/>
                    </a:ext>
                  </a:extLst>
                </a:gridCol>
              </a:tblGrid>
              <a:tr h="590824">
                <a:tc>
                  <a:txBody>
                    <a:bodyPr/>
                    <a:lstStyle/>
                    <a:p>
                      <a:pPr marR="152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900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團隊</a:t>
                      </a: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組成人</a:t>
                      </a:r>
                      <a:r>
                        <a:rPr lang="zh-TW" sz="1900" kern="1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員</a:t>
                      </a:r>
                      <a:endParaRPr lang="zh-TW" sz="1900" kern="1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52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52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sz="1900" kern="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52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主要專長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52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學經歷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52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參與分項計畫及工作項目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8073"/>
                  </a:ext>
                </a:extLst>
              </a:tr>
              <a:tr h="389884">
                <a:tc>
                  <a:txBody>
                    <a:bodyPr/>
                    <a:lstStyle/>
                    <a:p>
                      <a:pPr marL="26670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計畫主持人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72052"/>
                  </a:ext>
                </a:extLst>
              </a:tr>
              <a:tr h="389884">
                <a:tc>
                  <a:txBody>
                    <a:bodyPr/>
                    <a:lstStyle/>
                    <a:p>
                      <a:pPr marL="26670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數據治理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08754"/>
                  </a:ext>
                </a:extLst>
              </a:tr>
              <a:tr h="389884">
                <a:tc>
                  <a:txBody>
                    <a:bodyPr/>
                    <a:lstStyle/>
                    <a:p>
                      <a:pPr marL="26670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技術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80603"/>
                  </a:ext>
                </a:extLst>
              </a:tr>
              <a:tr h="389884">
                <a:tc>
                  <a:txBody>
                    <a:bodyPr/>
                    <a:lstStyle/>
                    <a:p>
                      <a:pPr marL="26670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</a:t>
                      </a: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技術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7125"/>
                  </a:ext>
                </a:extLst>
              </a:tr>
              <a:tr h="389884">
                <a:tc>
                  <a:txBody>
                    <a:bodyPr/>
                    <a:lstStyle/>
                    <a:p>
                      <a:pPr marL="26670"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19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2" marR="27992" marT="14996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964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51384" y="1498676"/>
            <a:ext cx="113052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lvl="0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zh-TW" altLang="en-US" sz="2400" kern="1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一、</a:t>
            </a:r>
            <a:r>
              <a:rPr lang="zh-TW" altLang="zh-TW" sz="2400" kern="1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接班</a:t>
            </a:r>
            <a:r>
              <a:rPr lang="zh-TW" altLang="zh-TW" sz="2400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傳承</a:t>
            </a:r>
            <a:r>
              <a:rPr lang="zh-TW" altLang="zh-TW" sz="2400" kern="1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情形</a:t>
            </a:r>
            <a:endParaRPr lang="en-US" altLang="zh-TW" sz="2400" kern="100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+mj-ea"/>
              <a:ea typeface="+mj-ea"/>
            </a:endParaRPr>
          </a:p>
          <a:p>
            <a:pPr marR="3810" lvl="0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TW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Times New Roman" panose="02020603050405020304" pitchFamily="18" charset="0"/>
              </a:rPr>
              <a:t>       </a:t>
            </a:r>
            <a:r>
              <a:rPr lang="zh-TW" altLang="zh-TW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組織</a:t>
            </a:r>
            <a:r>
              <a:rPr lang="zh-TW" altLang="zh-TW" sz="2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企業文化的改變、接班人參與決策流程的改變、公司治理的改變或人才培育的改變</a:t>
            </a:r>
            <a:r>
              <a:rPr lang="zh-TW" altLang="zh-TW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等</a:t>
            </a:r>
            <a:r>
              <a:rPr lang="zh-TW" altLang="en-US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。</a:t>
            </a:r>
            <a:endParaRPr lang="en-US" altLang="zh-TW" sz="2000" kern="1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j-ea"/>
              <a:ea typeface="+mj-ea"/>
            </a:endParaRPr>
          </a:p>
          <a:p>
            <a:pPr marR="3810" lvl="0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TW" sz="2000" kern="100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+mj-ea"/>
              <a:ea typeface="+mj-ea"/>
            </a:endParaRPr>
          </a:p>
          <a:p>
            <a:pPr marR="3810" lv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zh-TW" altLang="en-US" sz="2400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二、</a:t>
            </a:r>
            <a:r>
              <a:rPr lang="zh-TW" altLang="zh-TW" sz="2400" kern="1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計畫</a:t>
            </a:r>
            <a:r>
              <a:rPr lang="zh-TW" altLang="zh-TW" sz="2400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團隊</a:t>
            </a:r>
            <a:r>
              <a:rPr lang="zh-TW" altLang="zh-TW" sz="2400" kern="1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組成</a:t>
            </a:r>
            <a:endParaRPr lang="zh-TW" altLang="zh-TW" sz="2400" kern="10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+mj-ea"/>
              <a:ea typeface="+mj-ea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 bwMode="auto">
          <a:xfrm>
            <a:off x="9347200" y="6492876"/>
            <a:ext cx="284480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ym typeface="Times New Roman" panose="02020603050405020304" pitchFamily="18" charset="0"/>
              </a:rPr>
              <a:t>10</a:t>
            </a:r>
            <a:endParaRPr lang="zh-TW" altLang="en-US" dirty="0"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40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ym typeface="Times New Roman" panose="02020603050405020304" pitchFamily="18" charset="0"/>
              </a:rPr>
              <a:t>本次執行進度說明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61662" y="762224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en-US" smtClean="0">
                <a:sym typeface="Times New Roman" panose="02020603050405020304" pitchFamily="18" charset="0"/>
              </a:rPr>
              <a:t>執行時程架構</a:t>
            </a:r>
          </a:p>
        </p:txBody>
      </p:sp>
      <p:sp>
        <p:nvSpPr>
          <p:cNvPr id="1741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21E735B3-4A80-40DD-946B-D66B7FE004E6}" type="slidenum">
              <a:rPr lang="zh-TW" altLang="en-US">
                <a:sym typeface="Times New Roman" panose="02020603050405020304" pitchFamily="18" charset="0"/>
              </a:rPr>
              <a:pPr/>
              <a:t>11</a:t>
            </a:fld>
            <a:endParaRPr lang="zh-TW" altLang="en-US">
              <a:sym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24180"/>
              </p:ext>
            </p:extLst>
          </p:nvPr>
        </p:nvGraphicFramePr>
        <p:xfrm>
          <a:off x="609601" y="1355836"/>
          <a:ext cx="10972798" cy="4938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1526">
                  <a:extLst>
                    <a:ext uri="{9D8B030D-6E8A-4147-A177-3AD203B41FA5}">
                      <a16:colId xmlns:a16="http://schemas.microsoft.com/office/drawing/2014/main" val="3707601136"/>
                    </a:ext>
                  </a:extLst>
                </a:gridCol>
                <a:gridCol w="678119">
                  <a:extLst>
                    <a:ext uri="{9D8B030D-6E8A-4147-A177-3AD203B41FA5}">
                      <a16:colId xmlns:a16="http://schemas.microsoft.com/office/drawing/2014/main" val="3247917934"/>
                    </a:ext>
                  </a:extLst>
                </a:gridCol>
                <a:gridCol w="621060">
                  <a:extLst>
                    <a:ext uri="{9D8B030D-6E8A-4147-A177-3AD203B41FA5}">
                      <a16:colId xmlns:a16="http://schemas.microsoft.com/office/drawing/2014/main" val="1034078838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173179536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264030021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4257508200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4006550841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2408858196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2613607266"/>
                    </a:ext>
                  </a:extLst>
                </a:gridCol>
                <a:gridCol w="43180">
                  <a:extLst>
                    <a:ext uri="{9D8B030D-6E8A-4147-A177-3AD203B41FA5}">
                      <a16:colId xmlns:a16="http://schemas.microsoft.com/office/drawing/2014/main" val="2548387154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3966582339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2746470585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789931524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3528986255"/>
                    </a:ext>
                  </a:extLst>
                </a:gridCol>
                <a:gridCol w="588142">
                  <a:extLst>
                    <a:ext uri="{9D8B030D-6E8A-4147-A177-3AD203B41FA5}">
                      <a16:colId xmlns:a16="http://schemas.microsoft.com/office/drawing/2014/main" val="1486261218"/>
                    </a:ext>
                  </a:extLst>
                </a:gridCol>
                <a:gridCol w="549351">
                  <a:extLst>
                    <a:ext uri="{9D8B030D-6E8A-4147-A177-3AD203B41FA5}">
                      <a16:colId xmlns:a16="http://schemas.microsoft.com/office/drawing/2014/main" val="1167929085"/>
                    </a:ext>
                  </a:extLst>
                </a:gridCol>
              </a:tblGrid>
              <a:tr h="241485">
                <a:tc rowSpan="3">
                  <a:txBody>
                    <a:bodyPr/>
                    <a:lstStyle/>
                    <a:p>
                      <a:pPr indent="14605"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zh-TW" sz="16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月份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14605" algn="ctr" defTabSz="914400" rtl="0" eaLnBrk="0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進度</a:t>
                      </a:r>
                      <a:endParaRPr lang="en-US" altLang="zh-TW" sz="1600" dirty="0" smtClean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14605" algn="l" defTabSz="914400" rtl="0" eaLnBrk="0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zh-TW" altLang="en-US" sz="16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zh-TW" sz="1600" dirty="0" smtClean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4605"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計畫</a:t>
                      </a:r>
                    </a:p>
                    <a:p>
                      <a:pPr indent="14605"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權重％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4605"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預定投入人月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111</a:t>
                      </a:r>
                      <a:r>
                        <a:rPr lang="zh-TW" sz="12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年度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94580"/>
                  </a:ext>
                </a:extLst>
              </a:tr>
              <a:tr h="2415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第一季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第二季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第三季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第四季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46498"/>
                  </a:ext>
                </a:extLst>
              </a:tr>
              <a:tr h="2890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88469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A.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分項計畫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X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992571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A1.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*A11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*A12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*A13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93587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A2.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*A21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*A22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*A23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584824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B.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分項計畫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X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502774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B1.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*B11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*B12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*B13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343143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B2.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*B2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831842"/>
                  </a:ext>
                </a:extLst>
              </a:tr>
              <a:tr h="210829">
                <a:tc>
                  <a:txBody>
                    <a:bodyPr/>
                    <a:lstStyle/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C.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分項計畫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X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249985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C1.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*C1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350405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C2.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*C2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424072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D.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分項計畫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710595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D1.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*D11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*D12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+mn-ea"/>
                          <a:ea typeface="+mn-ea"/>
                        </a:rPr>
                        <a:t>*D13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840819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indent="139700"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D2.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工作項目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XXXXX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*D21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107934"/>
                  </a:ext>
                </a:extLst>
              </a:tr>
              <a:tr h="510656">
                <a:tc>
                  <a:txBody>
                    <a:bodyPr/>
                    <a:lstStyle/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計畫權重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投入人月 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小計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100%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X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817132"/>
                  </a:ext>
                </a:extLst>
              </a:tr>
              <a:tr h="245298">
                <a:tc gridSpan="3">
                  <a:txBody>
                    <a:bodyPr/>
                    <a:lstStyle/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工作進度百分比</a:t>
                      </a: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528043"/>
                  </a:ext>
                </a:extLst>
              </a:tr>
              <a:tr h="245380">
                <a:tc gridSpan="3">
                  <a:txBody>
                    <a:bodyPr/>
                    <a:lstStyle/>
                    <a:p>
                      <a:pPr algn="just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+mn-ea"/>
                          <a:ea typeface="+mn-ea"/>
                        </a:rPr>
                        <a:t>經費進度百分比％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14078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95536" y="6350142"/>
            <a:ext cx="4314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400" kern="1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註：預定進度請以虛線表達，實際進度請以實線表達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17542" y="1355835"/>
            <a:ext cx="2614389" cy="772510"/>
            <a:chOff x="617543" y="1355836"/>
            <a:chExt cx="1574800" cy="696977"/>
          </a:xfrm>
        </p:grpSpPr>
        <p:cxnSp>
          <p:nvCxnSpPr>
            <p:cNvPr id="14" name="Line 626"/>
            <p:cNvCxnSpPr>
              <a:cxnSpLocks/>
            </p:cNvCxnSpPr>
            <p:nvPr/>
          </p:nvCxnSpPr>
          <p:spPr bwMode="auto">
            <a:xfrm>
              <a:off x="642943" y="1360916"/>
              <a:ext cx="998603" cy="69189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5" name="Line 627"/>
            <p:cNvCxnSpPr>
              <a:cxnSpLocks/>
            </p:cNvCxnSpPr>
            <p:nvPr/>
          </p:nvCxnSpPr>
          <p:spPr bwMode="auto">
            <a:xfrm>
              <a:off x="617543" y="1355836"/>
              <a:ext cx="1574800" cy="32385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0233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本次執行進度說明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1876426" y="1494128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en-US"/>
              <a:t>查核點達成情形</a:t>
            </a:r>
            <a:r>
              <a:rPr lang="en-US" altLang="zh-TW"/>
              <a:t>(</a:t>
            </a:r>
            <a:r>
              <a:rPr lang="zh-TW" altLang="en-US"/>
              <a:t>本次查證期程</a:t>
            </a:r>
            <a:r>
              <a:rPr lang="en-US" altLang="zh-TW"/>
              <a:t>)</a:t>
            </a:r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846808"/>
              </p:ext>
            </p:extLst>
          </p:nvPr>
        </p:nvGraphicFramePr>
        <p:xfrm>
          <a:off x="1939030" y="2357150"/>
          <a:ext cx="8388379" cy="152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486">
                  <a:extLst>
                    <a:ext uri="{9D8B030D-6E8A-4147-A177-3AD203B41FA5}">
                      <a16:colId xmlns:a16="http://schemas.microsoft.com/office/drawing/2014/main" val="280401136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5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查核點編號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預定完成時間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查核點內容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達成進度</a:t>
                      </a:r>
                      <a:r>
                        <a:rPr lang="en-US" alt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4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A1.XX</a:t>
                      </a:r>
                      <a:r>
                        <a:rPr lang="en-US" altLang="zh-TW" sz="16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執行單位</a:t>
                      </a:r>
                      <a:r>
                        <a:rPr lang="en-US" altLang="zh-TW" sz="16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)</a:t>
                      </a:r>
                      <a:endParaRPr lang="zh-TW" alt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年</a:t>
                      </a:r>
                      <a:r>
                        <a:rPr lang="en-US" altLang="zh-TW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/</a:t>
                      </a:r>
                      <a:r>
                        <a:rPr lang="zh-TW" altLang="en-US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月</a:t>
                      </a:r>
                      <a:endParaRPr lang="zh-TW" altLang="en-US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A1.XX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3405877" y="4391042"/>
            <a:ext cx="2546107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請將各查核點分頁</a:t>
            </a:r>
            <a:r>
              <a:rPr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389654" y="4946378"/>
            <a:ext cx="9505055" cy="576967"/>
            <a:chOff x="1415480" y="4346014"/>
            <a:chExt cx="9505055" cy="576967"/>
          </a:xfrm>
        </p:grpSpPr>
        <p:sp>
          <p:nvSpPr>
            <p:cNvPr id="4" name="矩形 3"/>
            <p:cNvSpPr/>
            <p:nvPr/>
          </p:nvSpPr>
          <p:spPr>
            <a:xfrm>
              <a:off x="1483595" y="4378035"/>
              <a:ext cx="9237940" cy="544946"/>
            </a:xfrm>
            <a:prstGeom prst="rect">
              <a:avLst/>
            </a:prstGeom>
            <a:solidFill>
              <a:srgbClr val="023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415480" y="4346014"/>
              <a:ext cx="9505055" cy="515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ctr" hangingPunct="1">
                <a:lnSpc>
                  <a:spcPts val="3300"/>
                </a:lnSpc>
              </a:pPr>
              <a:r>
                <a:rPr lang="zh-TW" altLang="en-US" sz="2200" smtClean="0">
                  <a:solidFill>
                    <a:schemeClr val="bg1"/>
                  </a:solidFill>
                  <a:latin typeface="Times New Roman" pitchFamily="18" charset="0"/>
                  <a:ea typeface="微軟正黑體" panose="020B0604030504040204" pitchFamily="34" charset="-120"/>
                  <a:cs typeface="Times New Roman" pitchFamily="18" charset="0"/>
                </a:rPr>
                <a:t>請</a:t>
              </a:r>
              <a:r>
                <a:rPr lang="zh-TW" altLang="en-US" sz="2200">
                  <a:solidFill>
                    <a:schemeClr val="bg1"/>
                  </a:solidFill>
                  <a:latin typeface="Times New Roman" pitchFamily="18" charset="0"/>
                  <a:ea typeface="微軟正黑體" panose="020B0604030504040204" pitchFamily="34" charset="-120"/>
                  <a:cs typeface="Times New Roman" pitchFamily="18" charset="0"/>
                </a:rPr>
                <a:t>針對每項查核點實際達成情形說明，若有相關佐證資料應提供備查</a:t>
              </a:r>
              <a:r>
                <a:rPr lang="zh-TW" altLang="en-US" sz="2200" smtClean="0">
                  <a:solidFill>
                    <a:schemeClr val="bg1"/>
                  </a:solidFill>
                  <a:latin typeface="Times New Roman" pitchFamily="18" charset="0"/>
                  <a:ea typeface="微軟正黑體" panose="020B0604030504040204" pitchFamily="34" charset="-120"/>
                  <a:cs typeface="Times New Roman" pitchFamily="18" charset="0"/>
                </a:rPr>
                <a:t>。</a:t>
              </a:r>
              <a:endParaRPr lang="zh-TW" altLang="en-US" sz="2200">
                <a:solidFill>
                  <a:schemeClr val="bg1"/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3111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>
              <a:solidFill>
                <a:srgbClr val="02329A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7768" y="4391042"/>
            <a:ext cx="1804093" cy="369332"/>
          </a:xfrm>
          <a:prstGeom prst="rect">
            <a:avLst/>
          </a:prstGeom>
          <a:solidFill>
            <a:srgbClr val="02329A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實際達成情形</a:t>
            </a:r>
          </a:p>
        </p:txBody>
      </p:sp>
    </p:spTree>
    <p:extLst>
      <p:ext uri="{BB962C8B-B14F-4D97-AF65-F5344CB8AC3E}">
        <p14:creationId xmlns:p14="http://schemas.microsoft.com/office/powerpoint/2010/main" val="12527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1891D65-17B4-4C4B-865B-282D95EFB1B0}" type="slidenum">
              <a:rPr lang="zh-TW" altLang="en-US">
                <a:solidFill>
                  <a:srgbClr val="898989"/>
                </a:solidFill>
              </a:rPr>
              <a:pPr/>
              <a:t>13</a:t>
            </a:fld>
            <a:endParaRPr lang="zh-TW" altLang="en-US">
              <a:solidFill>
                <a:srgbClr val="898989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9600" y="142875"/>
            <a:ext cx="10972800" cy="725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r>
              <a:rPr kumimoji="0" lang="zh-TW" altLang="en-US" dirty="0" smtClean="0">
                <a:ea typeface="微軟正黑體" panose="020B0604030504040204" pitchFamily="34" charset="-120"/>
              </a:rPr>
              <a:t>數位準備度達成情形說明</a:t>
            </a:r>
            <a:endParaRPr kumimoji="0" lang="zh-TW" altLang="en-US" dirty="0"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C1062AF-6BB4-40B2-BE18-2B7A82518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7904"/>
              </p:ext>
            </p:extLst>
          </p:nvPr>
        </p:nvGraphicFramePr>
        <p:xfrm>
          <a:off x="1140840" y="1216210"/>
          <a:ext cx="10571783" cy="506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5208">
                  <a:extLst>
                    <a:ext uri="{9D8B030D-6E8A-4147-A177-3AD203B41FA5}">
                      <a16:colId xmlns:a16="http://schemas.microsoft.com/office/drawing/2014/main" val="1748566104"/>
                    </a:ext>
                  </a:extLst>
                </a:gridCol>
                <a:gridCol w="1278942">
                  <a:extLst>
                    <a:ext uri="{9D8B030D-6E8A-4147-A177-3AD203B41FA5}">
                      <a16:colId xmlns:a16="http://schemas.microsoft.com/office/drawing/2014/main" val="221758943"/>
                    </a:ext>
                  </a:extLst>
                </a:gridCol>
                <a:gridCol w="1977456">
                  <a:extLst>
                    <a:ext uri="{9D8B030D-6E8A-4147-A177-3AD203B41FA5}">
                      <a16:colId xmlns:a16="http://schemas.microsoft.com/office/drawing/2014/main" val="227637293"/>
                    </a:ext>
                  </a:extLst>
                </a:gridCol>
                <a:gridCol w="3372235">
                  <a:extLst>
                    <a:ext uri="{9D8B030D-6E8A-4147-A177-3AD203B41FA5}">
                      <a16:colId xmlns:a16="http://schemas.microsoft.com/office/drawing/2014/main" val="4267454527"/>
                    </a:ext>
                  </a:extLst>
                </a:gridCol>
                <a:gridCol w="2117942">
                  <a:extLst>
                    <a:ext uri="{9D8B030D-6E8A-4147-A177-3AD203B41FA5}">
                      <a16:colId xmlns:a16="http://schemas.microsoft.com/office/drawing/2014/main" val="356038581"/>
                    </a:ext>
                  </a:extLst>
                </a:gridCol>
              </a:tblGrid>
              <a:tr h="55657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數位準備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r>
                        <a:rPr kumimoji="0" lang="zh-TW" altLang="en-US" sz="2400" dirty="0" smtClean="0">
                          <a:ea typeface="+mn-ea"/>
                        </a:rPr>
                        <a:t>達成情形說明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請說明數位化程度與採用之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89849"/>
                  </a:ext>
                </a:extLst>
              </a:tr>
              <a:tr h="451446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運作流程</a:t>
                      </a:r>
                      <a:endParaRPr lang="en-US" altLang="zh-TW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</a:t>
                      </a:r>
                      <a:endParaRPr lang="zh-TW" altLang="en-US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提案時採用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之技術</a:t>
                      </a:r>
                      <a:endParaRPr lang="zh-TW" altLang="en-US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期中更新狀況</a:t>
                      </a:r>
                      <a:r>
                        <a:rPr lang="en-US" altLang="zh-TW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結案時達成情形</a:t>
                      </a:r>
                      <a:endParaRPr lang="zh-TW" altLang="en-US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595510"/>
                  </a:ext>
                </a:extLst>
              </a:tr>
              <a:tr h="1122352">
                <a:tc rowSpan="2"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內部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運作流程</a:t>
                      </a:r>
                      <a:endParaRPr lang="en-US" altLang="zh-TW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需說明管理流程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ERP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、雲端人資系統、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RPA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參考建議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529607"/>
                  </a:ext>
                </a:extLst>
              </a:tr>
              <a:tr h="845148"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生產製造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需說明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生產流程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AOI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MES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AI(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參考建議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933259"/>
                  </a:ext>
                </a:extLst>
              </a:tr>
              <a:tr h="1122352">
                <a:tc rowSpan="2"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外部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運作流程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</a:t>
                      </a:r>
                      <a:endParaRPr lang="en-US" altLang="zh-TW" dirty="0" smtClean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CRM)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需說明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內涵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如智能客服、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 bot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、區塊鏈等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參考建議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811267"/>
                  </a:ext>
                </a:extLst>
              </a:tr>
              <a:tr h="779210"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</a:t>
                      </a:r>
                      <a:endParaRPr lang="en-US" altLang="zh-TW" dirty="0" smtClean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SCM)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需說明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內涵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如通訊用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、串流平台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740975"/>
                  </a:ext>
                </a:extLst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9120677" y="2812958"/>
            <a:ext cx="2771596" cy="644515"/>
            <a:chOff x="7464152" y="297594"/>
            <a:chExt cx="2880320" cy="669798"/>
          </a:xfrm>
          <a:solidFill>
            <a:schemeClr val="bg1">
              <a:lumMod val="85000"/>
            </a:schemeClr>
          </a:solidFill>
        </p:grpSpPr>
        <p:sp>
          <p:nvSpPr>
            <p:cNvPr id="7" name="矩形圖說文字 6"/>
            <p:cNvSpPr/>
            <p:nvPr/>
          </p:nvSpPr>
          <p:spPr>
            <a:xfrm>
              <a:off x="7464152" y="297594"/>
              <a:ext cx="2880320" cy="669798"/>
            </a:xfrm>
            <a:prstGeom prst="wedgeRectCallout">
              <a:avLst>
                <a:gd name="adj1" fmla="val -57491"/>
                <a:gd name="adj2" fmla="val 17766"/>
              </a:avLst>
            </a:prstGeom>
            <a:solidFill>
              <a:srgbClr val="F2F2F2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560175" y="340260"/>
              <a:ext cx="2736304" cy="60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請填寫貴公司產業別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請依照貴公司實際狀況填寫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57047" y="3554807"/>
            <a:ext cx="2047875" cy="1224087"/>
            <a:chOff x="283157" y="3284984"/>
            <a:chExt cx="2047875" cy="1224087"/>
          </a:xfrm>
        </p:grpSpPr>
        <p:sp>
          <p:nvSpPr>
            <p:cNvPr id="10" name="向右箭號 9"/>
            <p:cNvSpPr/>
            <p:nvPr/>
          </p:nvSpPr>
          <p:spPr>
            <a:xfrm>
              <a:off x="333223" y="3284984"/>
              <a:ext cx="1800455" cy="1224087"/>
            </a:xfrm>
            <a:prstGeom prst="rightArrow">
              <a:avLst>
                <a:gd name="adj1" fmla="val 50000"/>
                <a:gd name="adj2" fmla="val 424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283157" y="3629388"/>
              <a:ext cx="20478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請依此項目</a:t>
              </a:r>
              <a:r>
                <a:rPr lang="zh-TW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</a:t>
              </a:r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，不可刪減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9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0D4FD275-6492-4154-9300-AC6DA9FB63F7}" type="slidenum">
              <a:rPr lang="zh-TW" altLang="en-US">
                <a:sym typeface="Times New Roman" panose="02020603050405020304" pitchFamily="18" charset="0"/>
              </a:rPr>
              <a:pPr/>
              <a:t>14</a:t>
            </a:fld>
            <a:endParaRPr lang="zh-TW" altLang="en-US">
              <a:sym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D46AC7-6E7E-44B6-98C5-8AEF2E7546CA}"/>
              </a:ext>
            </a:extLst>
          </p:cNvPr>
          <p:cNvSpPr txBox="1">
            <a:spLocks noChangeArrowheads="1"/>
          </p:cNvSpPr>
          <p:nvPr/>
        </p:nvSpPr>
        <p:spPr>
          <a:xfrm>
            <a:off x="2331032" y="188640"/>
            <a:ext cx="7703557" cy="831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/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雲端與數位科技</a:t>
            </a:r>
            <a:endParaRPr kumimoji="0" lang="zh-TW" altLang="en-US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0606972" y="1983684"/>
            <a:ext cx="928536" cy="1558222"/>
            <a:chOff x="10794541" y="2112366"/>
            <a:chExt cx="726247" cy="1218751"/>
          </a:xfrm>
        </p:grpSpPr>
        <p:sp>
          <p:nvSpPr>
            <p:cNvPr id="88" name="object 50">
              <a:extLst>
                <a:ext uri="{FF2B5EF4-FFF2-40B4-BE49-F238E27FC236}">
                  <a16:creationId xmlns:a16="http://schemas.microsoft.com/office/drawing/2014/main" id="{5577F6CD-52E0-450D-88E5-40E5F3F903F9}"/>
                </a:ext>
              </a:extLst>
            </p:cNvPr>
            <p:cNvSpPr/>
            <p:nvPr/>
          </p:nvSpPr>
          <p:spPr>
            <a:xfrm>
              <a:off x="10794541" y="2112366"/>
              <a:ext cx="726247" cy="1218751"/>
            </a:xfrm>
            <a:custGeom>
              <a:avLst/>
              <a:gdLst/>
              <a:ahLst/>
              <a:cxnLst/>
              <a:rect l="l" t="t" r="r" b="b"/>
              <a:pathLst>
                <a:path w="792479" h="466725">
                  <a:moveTo>
                    <a:pt x="714755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3"/>
                  </a:lnTo>
                  <a:lnTo>
                    <a:pt x="0" y="388619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3"/>
                  </a:lnTo>
                  <a:lnTo>
                    <a:pt x="714755" y="466343"/>
                  </a:lnTo>
                  <a:lnTo>
                    <a:pt x="745009" y="460236"/>
                  </a:lnTo>
                  <a:lnTo>
                    <a:pt x="769715" y="443579"/>
                  </a:lnTo>
                  <a:lnTo>
                    <a:pt x="786372" y="418873"/>
                  </a:lnTo>
                  <a:lnTo>
                    <a:pt x="792479" y="388619"/>
                  </a:lnTo>
                  <a:lnTo>
                    <a:pt x="792479" y="77723"/>
                  </a:lnTo>
                  <a:lnTo>
                    <a:pt x="786372" y="47470"/>
                  </a:lnTo>
                  <a:lnTo>
                    <a:pt x="769715" y="22764"/>
                  </a:lnTo>
                  <a:lnTo>
                    <a:pt x="745009" y="6107"/>
                  </a:lnTo>
                  <a:lnTo>
                    <a:pt x="71475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2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object 14">
              <a:extLst>
                <a:ext uri="{FF2B5EF4-FFF2-40B4-BE49-F238E27FC236}">
                  <a16:creationId xmlns:a16="http://schemas.microsoft.com/office/drawing/2014/main" id="{8FA3D9A3-EA60-4AF4-B53D-E33159755FB0}"/>
                </a:ext>
              </a:extLst>
            </p:cNvPr>
            <p:cNvSpPr txBox="1"/>
            <p:nvPr/>
          </p:nvSpPr>
          <p:spPr>
            <a:xfrm>
              <a:off x="10817118" y="2498037"/>
              <a:ext cx="689703" cy="1785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zh-TW" altLang="en-US" sz="1400" b="1" spc="-5">
                  <a:solidFill>
                    <a:srgbClr val="F6BB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rbel"/>
                </a:rPr>
                <a:t>銷售管理</a:t>
              </a:r>
              <a:endParaRPr lang="en-US" altLang="zh-TW" sz="1400" b="1" spc="-5">
                <a:solidFill>
                  <a:srgbClr val="F6BB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rbel"/>
              </a:endParaRPr>
            </a:p>
          </p:txBody>
        </p:sp>
        <p:sp>
          <p:nvSpPr>
            <p:cNvPr id="90" name="object 14">
              <a:extLst>
                <a:ext uri="{FF2B5EF4-FFF2-40B4-BE49-F238E27FC236}">
                  <a16:creationId xmlns:a16="http://schemas.microsoft.com/office/drawing/2014/main" id="{CCE671FB-9654-4614-B415-635975D540EE}"/>
                </a:ext>
              </a:extLst>
            </p:cNvPr>
            <p:cNvSpPr txBox="1"/>
            <p:nvPr/>
          </p:nvSpPr>
          <p:spPr>
            <a:xfrm>
              <a:off x="10828183" y="2788817"/>
              <a:ext cx="650664" cy="1785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zh-TW" altLang="en-US" sz="1400" b="1" spc="-5">
                  <a:solidFill>
                    <a:srgbClr val="C050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rbel"/>
                </a:rPr>
                <a:t>服務管理</a:t>
              </a:r>
              <a:endParaRPr lang="en-US" altLang="zh-TW" sz="1400" b="1" spc="-5">
                <a:solidFill>
                  <a:srgbClr val="C050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rbel"/>
              </a:endParaRPr>
            </a:p>
          </p:txBody>
        </p:sp>
        <p:sp>
          <p:nvSpPr>
            <p:cNvPr id="87" name="object 14">
              <a:extLst>
                <a:ext uri="{FF2B5EF4-FFF2-40B4-BE49-F238E27FC236}">
                  <a16:creationId xmlns:a16="http://schemas.microsoft.com/office/drawing/2014/main" id="{CD4CE20B-D52C-43DA-B7DE-A390A79E87E3}"/>
                </a:ext>
              </a:extLst>
            </p:cNvPr>
            <p:cNvSpPr txBox="1"/>
            <p:nvPr/>
          </p:nvSpPr>
          <p:spPr>
            <a:xfrm>
              <a:off x="10875012" y="2202390"/>
              <a:ext cx="555229" cy="2026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en-US" altLang="zh-TW" sz="1600" b="1" spc="-5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rbel"/>
                </a:rPr>
                <a:t>CRM</a:t>
              </a:r>
            </a:p>
          </p:txBody>
        </p:sp>
        <p:sp>
          <p:nvSpPr>
            <p:cNvPr id="78" name="object 14">
              <a:extLst>
                <a:ext uri="{FF2B5EF4-FFF2-40B4-BE49-F238E27FC236}">
                  <a16:creationId xmlns:a16="http://schemas.microsoft.com/office/drawing/2014/main" id="{7CDD2582-F6D1-4E8A-8008-563683A54B0C}"/>
                </a:ext>
              </a:extLst>
            </p:cNvPr>
            <p:cNvSpPr txBox="1"/>
            <p:nvPr/>
          </p:nvSpPr>
          <p:spPr>
            <a:xfrm>
              <a:off x="10836167" y="3045138"/>
              <a:ext cx="650664" cy="1785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zh-TW" altLang="en-US" sz="1400" b="1" spc="-5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rbel"/>
                </a:rPr>
                <a:t>行銷管理</a:t>
              </a:r>
              <a:endParaRPr lang="en-US" altLang="zh-TW" sz="1400" b="1" spc="-5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rbel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CC7797FD-C17C-483E-8001-134B0D6B73E3}"/>
              </a:ext>
            </a:extLst>
          </p:cNvPr>
          <p:cNvSpPr/>
          <p:nvPr/>
        </p:nvSpPr>
        <p:spPr>
          <a:xfrm>
            <a:off x="10530156" y="1912198"/>
            <a:ext cx="1016404" cy="16902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40E892DB-61C9-473A-AF1D-8DBFB7887CD1}"/>
              </a:ext>
            </a:extLst>
          </p:cNvPr>
          <p:cNvSpPr txBox="1"/>
          <p:nvPr/>
        </p:nvSpPr>
        <p:spPr>
          <a:xfrm>
            <a:off x="2106177" y="5907405"/>
            <a:ext cx="2297658" cy="408623"/>
          </a:xfrm>
          <a:prstGeom prst="round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</a:t>
            </a:r>
            <a:r>
              <a:rPr lang="zh-CN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96484" y="1775882"/>
            <a:ext cx="9620741" cy="3842477"/>
            <a:chOff x="913714" y="1682325"/>
            <a:chExt cx="9620741" cy="3842477"/>
          </a:xfrm>
        </p:grpSpPr>
        <p:sp>
          <p:nvSpPr>
            <p:cNvPr id="104" name="object 9">
              <a:extLst>
                <a:ext uri="{FF2B5EF4-FFF2-40B4-BE49-F238E27FC236}">
                  <a16:creationId xmlns:a16="http://schemas.microsoft.com/office/drawing/2014/main" id="{38E64E7E-7353-4C14-AB01-B0C870B11C1F}"/>
                </a:ext>
              </a:extLst>
            </p:cNvPr>
            <p:cNvSpPr/>
            <p:nvPr/>
          </p:nvSpPr>
          <p:spPr>
            <a:xfrm>
              <a:off x="913714" y="1831174"/>
              <a:ext cx="9620741" cy="3693628"/>
            </a:xfrm>
            <a:custGeom>
              <a:avLst/>
              <a:gdLst/>
              <a:ahLst/>
              <a:cxnLst/>
              <a:rect l="l" t="t" r="r" b="b"/>
              <a:pathLst>
                <a:path w="1129664" h="3520440">
                  <a:moveTo>
                    <a:pt x="941070" y="0"/>
                  </a:moveTo>
                  <a:lnTo>
                    <a:pt x="188213" y="0"/>
                  </a:lnTo>
                  <a:lnTo>
                    <a:pt x="138200" y="6727"/>
                  </a:lnTo>
                  <a:lnTo>
                    <a:pt x="93246" y="25710"/>
                  </a:lnTo>
                  <a:lnTo>
                    <a:pt x="55149" y="55149"/>
                  </a:lnTo>
                  <a:lnTo>
                    <a:pt x="25710" y="93246"/>
                  </a:lnTo>
                  <a:lnTo>
                    <a:pt x="6727" y="138200"/>
                  </a:lnTo>
                  <a:lnTo>
                    <a:pt x="0" y="188213"/>
                  </a:lnTo>
                  <a:lnTo>
                    <a:pt x="0" y="3332226"/>
                  </a:lnTo>
                  <a:lnTo>
                    <a:pt x="6727" y="3382261"/>
                  </a:lnTo>
                  <a:lnTo>
                    <a:pt x="25710" y="3427221"/>
                  </a:lnTo>
                  <a:lnTo>
                    <a:pt x="55149" y="3465314"/>
                  </a:lnTo>
                  <a:lnTo>
                    <a:pt x="93246" y="3494743"/>
                  </a:lnTo>
                  <a:lnTo>
                    <a:pt x="138200" y="3513716"/>
                  </a:lnTo>
                  <a:lnTo>
                    <a:pt x="188213" y="3520440"/>
                  </a:lnTo>
                  <a:lnTo>
                    <a:pt x="941070" y="3520440"/>
                  </a:lnTo>
                  <a:lnTo>
                    <a:pt x="991083" y="3513716"/>
                  </a:lnTo>
                  <a:lnTo>
                    <a:pt x="1036037" y="3494743"/>
                  </a:lnTo>
                  <a:lnTo>
                    <a:pt x="1074134" y="3465314"/>
                  </a:lnTo>
                  <a:lnTo>
                    <a:pt x="1103573" y="3427221"/>
                  </a:lnTo>
                  <a:lnTo>
                    <a:pt x="1122556" y="3382261"/>
                  </a:lnTo>
                  <a:lnTo>
                    <a:pt x="1129284" y="3332226"/>
                  </a:lnTo>
                  <a:lnTo>
                    <a:pt x="1129284" y="188213"/>
                  </a:lnTo>
                  <a:lnTo>
                    <a:pt x="1122556" y="138200"/>
                  </a:lnTo>
                  <a:lnTo>
                    <a:pt x="1103573" y="93246"/>
                  </a:lnTo>
                  <a:lnTo>
                    <a:pt x="1074134" y="55149"/>
                  </a:lnTo>
                  <a:lnTo>
                    <a:pt x="1036037" y="25710"/>
                  </a:lnTo>
                  <a:lnTo>
                    <a:pt x="991083" y="672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object 8">
              <a:extLst>
                <a:ext uri="{FF2B5EF4-FFF2-40B4-BE49-F238E27FC236}">
                  <a16:creationId xmlns:a16="http://schemas.microsoft.com/office/drawing/2014/main" id="{C077095F-4901-41E3-A809-E9955AB58081}"/>
                </a:ext>
              </a:extLst>
            </p:cNvPr>
            <p:cNvSpPr/>
            <p:nvPr/>
          </p:nvSpPr>
          <p:spPr>
            <a:xfrm>
              <a:off x="2170559" y="1964216"/>
              <a:ext cx="8313004" cy="3440461"/>
            </a:xfrm>
            <a:custGeom>
              <a:avLst/>
              <a:gdLst/>
              <a:ahLst/>
              <a:cxnLst/>
              <a:rect l="l" t="t" r="r" b="b"/>
              <a:pathLst>
                <a:path w="7025640" h="1096010">
                  <a:moveTo>
                    <a:pt x="0" y="120268"/>
                  </a:moveTo>
                  <a:lnTo>
                    <a:pt x="9451" y="73455"/>
                  </a:lnTo>
                  <a:lnTo>
                    <a:pt x="35226" y="35226"/>
                  </a:lnTo>
                  <a:lnTo>
                    <a:pt x="73455" y="9451"/>
                  </a:lnTo>
                  <a:lnTo>
                    <a:pt x="120268" y="0"/>
                  </a:lnTo>
                  <a:lnTo>
                    <a:pt x="6905371" y="0"/>
                  </a:lnTo>
                  <a:lnTo>
                    <a:pt x="6952184" y="9451"/>
                  </a:lnTo>
                  <a:lnTo>
                    <a:pt x="6990413" y="35226"/>
                  </a:lnTo>
                  <a:lnTo>
                    <a:pt x="7016188" y="73455"/>
                  </a:lnTo>
                  <a:lnTo>
                    <a:pt x="7025640" y="120268"/>
                  </a:lnTo>
                  <a:lnTo>
                    <a:pt x="7025640" y="975487"/>
                  </a:lnTo>
                  <a:lnTo>
                    <a:pt x="7016188" y="1022300"/>
                  </a:lnTo>
                  <a:lnTo>
                    <a:pt x="6990413" y="1060529"/>
                  </a:lnTo>
                  <a:lnTo>
                    <a:pt x="6952184" y="1086304"/>
                  </a:lnTo>
                  <a:lnTo>
                    <a:pt x="6905371" y="1095755"/>
                  </a:lnTo>
                  <a:lnTo>
                    <a:pt x="120268" y="1095755"/>
                  </a:lnTo>
                  <a:lnTo>
                    <a:pt x="73455" y="1086304"/>
                  </a:lnTo>
                  <a:lnTo>
                    <a:pt x="35226" y="1060529"/>
                  </a:lnTo>
                  <a:lnTo>
                    <a:pt x="9451" y="1022300"/>
                  </a:lnTo>
                  <a:lnTo>
                    <a:pt x="0" y="975487"/>
                  </a:lnTo>
                  <a:lnTo>
                    <a:pt x="0" y="1202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6" name="群組 105">
              <a:extLst>
                <a:ext uri="{FF2B5EF4-FFF2-40B4-BE49-F238E27FC236}">
                  <a16:creationId xmlns:a16="http://schemas.microsoft.com/office/drawing/2014/main" id="{B8D22C0D-535C-4B9C-8818-7F8CC0E84CE3}"/>
                </a:ext>
              </a:extLst>
            </p:cNvPr>
            <p:cNvGrpSpPr/>
            <p:nvPr/>
          </p:nvGrpSpPr>
          <p:grpSpPr>
            <a:xfrm>
              <a:off x="9654615" y="2087726"/>
              <a:ext cx="696183" cy="337668"/>
              <a:chOff x="7835812" y="1307916"/>
              <a:chExt cx="587194" cy="274320"/>
            </a:xfrm>
          </p:grpSpPr>
          <p:sp>
            <p:nvSpPr>
              <p:cNvPr id="181" name="object 13">
                <a:extLst>
                  <a:ext uri="{FF2B5EF4-FFF2-40B4-BE49-F238E27FC236}">
                    <a16:creationId xmlns:a16="http://schemas.microsoft.com/office/drawing/2014/main" id="{D3F27FF5-6C8D-4F5C-A12D-5CB2CBFF1E92}"/>
                  </a:ext>
                </a:extLst>
              </p:cNvPr>
              <p:cNvSpPr/>
              <p:nvPr/>
            </p:nvSpPr>
            <p:spPr>
              <a:xfrm>
                <a:off x="7835812" y="1307916"/>
                <a:ext cx="574836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274319">
                    <a:moveTo>
                      <a:pt x="944879" y="0"/>
                    </a:moveTo>
                    <a:lnTo>
                      <a:pt x="45720" y="0"/>
                    </a:lnTo>
                    <a:lnTo>
                      <a:pt x="27914" y="3589"/>
                    </a:lnTo>
                    <a:lnTo>
                      <a:pt x="13382" y="13382"/>
                    </a:lnTo>
                    <a:lnTo>
                      <a:pt x="3589" y="27914"/>
                    </a:lnTo>
                    <a:lnTo>
                      <a:pt x="0" y="45720"/>
                    </a:lnTo>
                    <a:lnTo>
                      <a:pt x="0" y="228600"/>
                    </a:lnTo>
                    <a:lnTo>
                      <a:pt x="3589" y="246405"/>
                    </a:lnTo>
                    <a:lnTo>
                      <a:pt x="13382" y="260937"/>
                    </a:lnTo>
                    <a:lnTo>
                      <a:pt x="27914" y="270730"/>
                    </a:lnTo>
                    <a:lnTo>
                      <a:pt x="45720" y="274320"/>
                    </a:lnTo>
                    <a:lnTo>
                      <a:pt x="944879" y="274320"/>
                    </a:lnTo>
                    <a:lnTo>
                      <a:pt x="962685" y="270730"/>
                    </a:lnTo>
                    <a:lnTo>
                      <a:pt x="977217" y="260937"/>
                    </a:lnTo>
                    <a:lnTo>
                      <a:pt x="987010" y="246405"/>
                    </a:lnTo>
                    <a:lnTo>
                      <a:pt x="990600" y="228600"/>
                    </a:lnTo>
                    <a:lnTo>
                      <a:pt x="990600" y="45720"/>
                    </a:lnTo>
                    <a:lnTo>
                      <a:pt x="987010" y="27914"/>
                    </a:lnTo>
                    <a:lnTo>
                      <a:pt x="977217" y="13382"/>
                    </a:lnTo>
                    <a:lnTo>
                      <a:pt x="962685" y="3589"/>
                    </a:lnTo>
                    <a:lnTo>
                      <a:pt x="944879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2" name="object 14">
                <a:extLst>
                  <a:ext uri="{FF2B5EF4-FFF2-40B4-BE49-F238E27FC236}">
                    <a16:creationId xmlns:a16="http://schemas.microsoft.com/office/drawing/2014/main" id="{94AA877F-6472-4713-9E6E-7CB7900D8A02}"/>
                  </a:ext>
                </a:extLst>
              </p:cNvPr>
              <p:cNvSpPr txBox="1"/>
              <p:nvPr/>
            </p:nvSpPr>
            <p:spPr>
              <a:xfrm>
                <a:off x="7938978" y="1331688"/>
                <a:ext cx="484028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spcBef>
                    <a:spcPts val="105"/>
                  </a:spcBef>
                </a:pPr>
                <a:r>
                  <a:rPr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rPr>
                  <a:t>出貨</a:t>
                </a:r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endParaRPr>
              </a:p>
            </p:txBody>
          </p:sp>
        </p:grpSp>
        <p:sp>
          <p:nvSpPr>
            <p:cNvPr id="107" name="object 15">
              <a:extLst>
                <a:ext uri="{FF2B5EF4-FFF2-40B4-BE49-F238E27FC236}">
                  <a16:creationId xmlns:a16="http://schemas.microsoft.com/office/drawing/2014/main" id="{E9C0E1C9-6EAF-4DED-BBCC-D4F50AF2CD2C}"/>
                </a:ext>
              </a:extLst>
            </p:cNvPr>
            <p:cNvSpPr txBox="1"/>
            <p:nvPr/>
          </p:nvSpPr>
          <p:spPr>
            <a:xfrm>
              <a:off x="1572775" y="2677491"/>
              <a:ext cx="391488" cy="24309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200" b="1"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顧客</a:t>
              </a:r>
              <a:endParaRPr sz="12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endParaRPr>
            </a:p>
          </p:txBody>
        </p:sp>
        <p:sp>
          <p:nvSpPr>
            <p:cNvPr id="108" name="object 16">
              <a:extLst>
                <a:ext uri="{FF2B5EF4-FFF2-40B4-BE49-F238E27FC236}">
                  <a16:creationId xmlns:a16="http://schemas.microsoft.com/office/drawing/2014/main" id="{7627B0AC-7E4D-43EE-904E-CF05151A5018}"/>
                </a:ext>
              </a:extLst>
            </p:cNvPr>
            <p:cNvSpPr/>
            <p:nvPr/>
          </p:nvSpPr>
          <p:spPr>
            <a:xfrm>
              <a:off x="1933389" y="2297133"/>
              <a:ext cx="907199" cy="13288"/>
            </a:xfrm>
            <a:custGeom>
              <a:avLst/>
              <a:gdLst/>
              <a:ahLst/>
              <a:cxnLst/>
              <a:rect l="l" t="t" r="r" b="b"/>
              <a:pathLst>
                <a:path w="765175" h="10794">
                  <a:moveTo>
                    <a:pt x="764794" y="1028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EBEB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object 19">
              <a:extLst>
                <a:ext uri="{FF2B5EF4-FFF2-40B4-BE49-F238E27FC236}">
                  <a16:creationId xmlns:a16="http://schemas.microsoft.com/office/drawing/2014/main" id="{D8C89150-42E9-4EDA-8439-031146A4999C}"/>
                </a:ext>
              </a:extLst>
            </p:cNvPr>
            <p:cNvSpPr/>
            <p:nvPr/>
          </p:nvSpPr>
          <p:spPr>
            <a:xfrm>
              <a:off x="9206737" y="2209717"/>
              <a:ext cx="401726" cy="159325"/>
            </a:xfrm>
            <a:custGeom>
              <a:avLst/>
              <a:gdLst/>
              <a:ahLst/>
              <a:cxnLst/>
              <a:rect l="l" t="t" r="r" b="b"/>
              <a:pathLst>
                <a:path w="471170" h="85725">
                  <a:moveTo>
                    <a:pt x="385191" y="57145"/>
                  </a:moveTo>
                  <a:lnTo>
                    <a:pt x="385191" y="85725"/>
                  </a:lnTo>
                  <a:lnTo>
                    <a:pt x="442256" y="57150"/>
                  </a:lnTo>
                  <a:lnTo>
                    <a:pt x="385191" y="57145"/>
                  </a:lnTo>
                  <a:close/>
                </a:path>
                <a:path w="471170" h="85725">
                  <a:moveTo>
                    <a:pt x="385191" y="28570"/>
                  </a:moveTo>
                  <a:lnTo>
                    <a:pt x="385191" y="57145"/>
                  </a:lnTo>
                  <a:lnTo>
                    <a:pt x="399542" y="57150"/>
                  </a:lnTo>
                  <a:lnTo>
                    <a:pt x="399542" y="28575"/>
                  </a:lnTo>
                  <a:lnTo>
                    <a:pt x="385191" y="28570"/>
                  </a:lnTo>
                  <a:close/>
                </a:path>
                <a:path w="471170" h="85725">
                  <a:moveTo>
                    <a:pt x="385191" y="0"/>
                  </a:moveTo>
                  <a:lnTo>
                    <a:pt x="385191" y="28570"/>
                  </a:lnTo>
                  <a:lnTo>
                    <a:pt x="399542" y="28575"/>
                  </a:lnTo>
                  <a:lnTo>
                    <a:pt x="399542" y="57150"/>
                  </a:lnTo>
                  <a:lnTo>
                    <a:pt x="442265" y="57145"/>
                  </a:lnTo>
                  <a:lnTo>
                    <a:pt x="470916" y="42799"/>
                  </a:lnTo>
                  <a:lnTo>
                    <a:pt x="385191" y="0"/>
                  </a:lnTo>
                  <a:close/>
                </a:path>
                <a:path w="471170" h="85725">
                  <a:moveTo>
                    <a:pt x="0" y="28448"/>
                  </a:moveTo>
                  <a:lnTo>
                    <a:pt x="0" y="57023"/>
                  </a:lnTo>
                  <a:lnTo>
                    <a:pt x="385191" y="57145"/>
                  </a:lnTo>
                  <a:lnTo>
                    <a:pt x="385191" y="28570"/>
                  </a:lnTo>
                  <a:lnTo>
                    <a:pt x="0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object 20">
              <a:extLst>
                <a:ext uri="{FF2B5EF4-FFF2-40B4-BE49-F238E27FC236}">
                  <a16:creationId xmlns:a16="http://schemas.microsoft.com/office/drawing/2014/main" id="{9C9B6BCE-2BFC-43F4-B84B-F56F39A8E281}"/>
                </a:ext>
              </a:extLst>
            </p:cNvPr>
            <p:cNvSpPr/>
            <p:nvPr/>
          </p:nvSpPr>
          <p:spPr>
            <a:xfrm>
              <a:off x="1341013" y="1978393"/>
              <a:ext cx="608915" cy="699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object 26">
              <a:extLst>
                <a:ext uri="{FF2B5EF4-FFF2-40B4-BE49-F238E27FC236}">
                  <a16:creationId xmlns:a16="http://schemas.microsoft.com/office/drawing/2014/main" id="{3BFB7AB8-13F8-4FE1-ADBC-3294BA79D9C0}"/>
                </a:ext>
              </a:extLst>
            </p:cNvPr>
            <p:cNvSpPr/>
            <p:nvPr/>
          </p:nvSpPr>
          <p:spPr>
            <a:xfrm>
              <a:off x="3975001" y="2258520"/>
              <a:ext cx="421419" cy="104583"/>
            </a:xfrm>
            <a:custGeom>
              <a:avLst/>
              <a:gdLst/>
              <a:ahLst/>
              <a:cxnLst/>
              <a:rect l="l" t="t" r="r" b="b"/>
              <a:pathLst>
                <a:path w="511810" h="85725">
                  <a:moveTo>
                    <a:pt x="425957" y="57194"/>
                  </a:moveTo>
                  <a:lnTo>
                    <a:pt x="425831" y="85725"/>
                  </a:lnTo>
                  <a:lnTo>
                    <a:pt x="483666" y="57276"/>
                  </a:lnTo>
                  <a:lnTo>
                    <a:pt x="440181" y="57276"/>
                  </a:lnTo>
                  <a:lnTo>
                    <a:pt x="425957" y="57194"/>
                  </a:lnTo>
                  <a:close/>
                </a:path>
                <a:path w="511810" h="85725">
                  <a:moveTo>
                    <a:pt x="426084" y="28619"/>
                  </a:moveTo>
                  <a:lnTo>
                    <a:pt x="425957" y="57194"/>
                  </a:lnTo>
                  <a:lnTo>
                    <a:pt x="440181" y="57276"/>
                  </a:lnTo>
                  <a:lnTo>
                    <a:pt x="440435" y="28701"/>
                  </a:lnTo>
                  <a:lnTo>
                    <a:pt x="426084" y="28619"/>
                  </a:lnTo>
                  <a:close/>
                </a:path>
                <a:path w="511810" h="85725">
                  <a:moveTo>
                    <a:pt x="426212" y="0"/>
                  </a:moveTo>
                  <a:lnTo>
                    <a:pt x="426084" y="28619"/>
                  </a:lnTo>
                  <a:lnTo>
                    <a:pt x="440435" y="28701"/>
                  </a:lnTo>
                  <a:lnTo>
                    <a:pt x="440181" y="57276"/>
                  </a:lnTo>
                  <a:lnTo>
                    <a:pt x="483666" y="57276"/>
                  </a:lnTo>
                  <a:lnTo>
                    <a:pt x="511809" y="43434"/>
                  </a:lnTo>
                  <a:lnTo>
                    <a:pt x="426212" y="0"/>
                  </a:lnTo>
                  <a:close/>
                </a:path>
                <a:path w="511810" h="85725">
                  <a:moveTo>
                    <a:pt x="253" y="26162"/>
                  </a:moveTo>
                  <a:lnTo>
                    <a:pt x="0" y="54737"/>
                  </a:lnTo>
                  <a:lnTo>
                    <a:pt x="425957" y="57194"/>
                  </a:lnTo>
                  <a:lnTo>
                    <a:pt x="426084" y="28619"/>
                  </a:lnTo>
                  <a:lnTo>
                    <a:pt x="253" y="26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object 27">
              <a:extLst>
                <a:ext uri="{FF2B5EF4-FFF2-40B4-BE49-F238E27FC236}">
                  <a16:creationId xmlns:a16="http://schemas.microsoft.com/office/drawing/2014/main" id="{87029753-C03B-44B5-B5FB-ADE66C7C3401}"/>
                </a:ext>
              </a:extLst>
            </p:cNvPr>
            <p:cNvSpPr/>
            <p:nvPr/>
          </p:nvSpPr>
          <p:spPr>
            <a:xfrm>
              <a:off x="2804578" y="2126593"/>
              <a:ext cx="1135316" cy="337668"/>
            </a:xfrm>
            <a:custGeom>
              <a:avLst/>
              <a:gdLst/>
              <a:ahLst/>
              <a:cxnLst/>
              <a:rect l="l" t="t" r="r" b="b"/>
              <a:pathLst>
                <a:path w="957580" h="274319">
                  <a:moveTo>
                    <a:pt x="911351" y="0"/>
                  </a:moveTo>
                  <a:lnTo>
                    <a:pt x="45719" y="0"/>
                  </a:lnTo>
                  <a:lnTo>
                    <a:pt x="27914" y="3589"/>
                  </a:lnTo>
                  <a:lnTo>
                    <a:pt x="13382" y="13382"/>
                  </a:lnTo>
                  <a:lnTo>
                    <a:pt x="3589" y="27914"/>
                  </a:lnTo>
                  <a:lnTo>
                    <a:pt x="0" y="45720"/>
                  </a:lnTo>
                  <a:lnTo>
                    <a:pt x="0" y="228600"/>
                  </a:lnTo>
                  <a:lnTo>
                    <a:pt x="3589" y="246405"/>
                  </a:lnTo>
                  <a:lnTo>
                    <a:pt x="13382" y="260937"/>
                  </a:lnTo>
                  <a:lnTo>
                    <a:pt x="27914" y="270730"/>
                  </a:lnTo>
                  <a:lnTo>
                    <a:pt x="45719" y="274320"/>
                  </a:lnTo>
                  <a:lnTo>
                    <a:pt x="911351" y="274320"/>
                  </a:lnTo>
                  <a:lnTo>
                    <a:pt x="929157" y="270730"/>
                  </a:lnTo>
                  <a:lnTo>
                    <a:pt x="943689" y="260937"/>
                  </a:lnTo>
                  <a:lnTo>
                    <a:pt x="953482" y="246405"/>
                  </a:lnTo>
                  <a:lnTo>
                    <a:pt x="957071" y="228600"/>
                  </a:lnTo>
                  <a:lnTo>
                    <a:pt x="957071" y="45720"/>
                  </a:lnTo>
                  <a:lnTo>
                    <a:pt x="953482" y="27914"/>
                  </a:lnTo>
                  <a:lnTo>
                    <a:pt x="943689" y="13382"/>
                  </a:lnTo>
                  <a:lnTo>
                    <a:pt x="929157" y="3589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object 28">
              <a:extLst>
                <a:ext uri="{FF2B5EF4-FFF2-40B4-BE49-F238E27FC236}">
                  <a16:creationId xmlns:a16="http://schemas.microsoft.com/office/drawing/2014/main" id="{CAEE2B9D-A9C8-400B-BC6A-D1A194AD1270}"/>
                </a:ext>
              </a:extLst>
            </p:cNvPr>
            <p:cNvSpPr txBox="1"/>
            <p:nvPr/>
          </p:nvSpPr>
          <p:spPr>
            <a:xfrm>
              <a:off x="3103909" y="2184107"/>
              <a:ext cx="486079" cy="2817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spcBef>
                  <a:spcPts val="105"/>
                </a:spcBef>
              </a:pPr>
              <a:r>
                <a:rPr sz="14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接單</a:t>
              </a:r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endParaRPr>
            </a:p>
          </p:txBody>
        </p:sp>
        <p:grpSp>
          <p:nvGrpSpPr>
            <p:cNvPr id="114" name="群組 113">
              <a:extLst>
                <a:ext uri="{FF2B5EF4-FFF2-40B4-BE49-F238E27FC236}">
                  <a16:creationId xmlns:a16="http://schemas.microsoft.com/office/drawing/2014/main" id="{EEBB02BC-276A-4F88-A85E-C303CF0D3D1D}"/>
                </a:ext>
              </a:extLst>
            </p:cNvPr>
            <p:cNvGrpSpPr/>
            <p:nvPr/>
          </p:nvGrpSpPr>
          <p:grpSpPr>
            <a:xfrm>
              <a:off x="9193178" y="2732809"/>
              <a:ext cx="1284981" cy="650414"/>
              <a:chOff x="7831295" y="1701072"/>
              <a:chExt cx="1083814" cy="410128"/>
            </a:xfrm>
          </p:grpSpPr>
          <p:sp>
            <p:nvSpPr>
              <p:cNvPr id="178" name="object 101">
                <a:extLst>
                  <a:ext uri="{FF2B5EF4-FFF2-40B4-BE49-F238E27FC236}">
                    <a16:creationId xmlns:a16="http://schemas.microsoft.com/office/drawing/2014/main" id="{3403E4D1-000F-4AF2-96C4-52306F9B16D1}"/>
                  </a:ext>
                </a:extLst>
              </p:cNvPr>
              <p:cNvSpPr/>
              <p:nvPr/>
            </p:nvSpPr>
            <p:spPr>
              <a:xfrm>
                <a:off x="8215651" y="1755600"/>
                <a:ext cx="672465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672465" h="355600">
                    <a:moveTo>
                      <a:pt x="612901" y="0"/>
                    </a:moveTo>
                    <a:lnTo>
                      <a:pt x="59181" y="0"/>
                    </a:lnTo>
                    <a:lnTo>
                      <a:pt x="36165" y="4657"/>
                    </a:lnTo>
                    <a:lnTo>
                      <a:pt x="17351" y="17351"/>
                    </a:lnTo>
                    <a:lnTo>
                      <a:pt x="4657" y="36165"/>
                    </a:lnTo>
                    <a:lnTo>
                      <a:pt x="0" y="59181"/>
                    </a:lnTo>
                    <a:lnTo>
                      <a:pt x="0" y="295910"/>
                    </a:lnTo>
                    <a:lnTo>
                      <a:pt x="4657" y="318926"/>
                    </a:lnTo>
                    <a:lnTo>
                      <a:pt x="17351" y="337740"/>
                    </a:lnTo>
                    <a:lnTo>
                      <a:pt x="36165" y="350434"/>
                    </a:lnTo>
                    <a:lnTo>
                      <a:pt x="59181" y="355091"/>
                    </a:lnTo>
                    <a:lnTo>
                      <a:pt x="612901" y="355091"/>
                    </a:lnTo>
                    <a:lnTo>
                      <a:pt x="635918" y="350434"/>
                    </a:lnTo>
                    <a:lnTo>
                      <a:pt x="654732" y="337740"/>
                    </a:lnTo>
                    <a:lnTo>
                      <a:pt x="667426" y="318926"/>
                    </a:lnTo>
                    <a:lnTo>
                      <a:pt x="672083" y="295910"/>
                    </a:lnTo>
                    <a:lnTo>
                      <a:pt x="672083" y="59181"/>
                    </a:lnTo>
                    <a:lnTo>
                      <a:pt x="667426" y="36165"/>
                    </a:lnTo>
                    <a:lnTo>
                      <a:pt x="654732" y="17351"/>
                    </a:lnTo>
                    <a:lnTo>
                      <a:pt x="635918" y="4657"/>
                    </a:lnTo>
                    <a:lnTo>
                      <a:pt x="61290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9" name="object 102">
                <a:extLst>
                  <a:ext uri="{FF2B5EF4-FFF2-40B4-BE49-F238E27FC236}">
                    <a16:creationId xmlns:a16="http://schemas.microsoft.com/office/drawing/2014/main" id="{6C7FE1D3-322D-4046-A615-040FC5F7226B}"/>
                  </a:ext>
                </a:extLst>
              </p:cNvPr>
              <p:cNvSpPr/>
              <p:nvPr/>
            </p:nvSpPr>
            <p:spPr>
              <a:xfrm>
                <a:off x="8110912" y="1701072"/>
                <a:ext cx="721359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672465" h="355600">
                    <a:moveTo>
                      <a:pt x="612901" y="0"/>
                    </a:moveTo>
                    <a:lnTo>
                      <a:pt x="59181" y="0"/>
                    </a:lnTo>
                    <a:lnTo>
                      <a:pt x="36165" y="4657"/>
                    </a:lnTo>
                    <a:lnTo>
                      <a:pt x="17351" y="17351"/>
                    </a:lnTo>
                    <a:lnTo>
                      <a:pt x="4657" y="36165"/>
                    </a:lnTo>
                    <a:lnTo>
                      <a:pt x="0" y="59181"/>
                    </a:lnTo>
                    <a:lnTo>
                      <a:pt x="0" y="295910"/>
                    </a:lnTo>
                    <a:lnTo>
                      <a:pt x="4657" y="318926"/>
                    </a:lnTo>
                    <a:lnTo>
                      <a:pt x="17351" y="337740"/>
                    </a:lnTo>
                    <a:lnTo>
                      <a:pt x="36165" y="350434"/>
                    </a:lnTo>
                    <a:lnTo>
                      <a:pt x="59181" y="355091"/>
                    </a:lnTo>
                    <a:lnTo>
                      <a:pt x="612901" y="355091"/>
                    </a:lnTo>
                    <a:lnTo>
                      <a:pt x="635918" y="350434"/>
                    </a:lnTo>
                    <a:lnTo>
                      <a:pt x="654732" y="337740"/>
                    </a:lnTo>
                    <a:lnTo>
                      <a:pt x="667426" y="318926"/>
                    </a:lnTo>
                    <a:lnTo>
                      <a:pt x="672083" y="295910"/>
                    </a:lnTo>
                    <a:lnTo>
                      <a:pt x="672083" y="59181"/>
                    </a:lnTo>
                    <a:lnTo>
                      <a:pt x="667426" y="36165"/>
                    </a:lnTo>
                    <a:lnTo>
                      <a:pt x="654732" y="17351"/>
                    </a:lnTo>
                    <a:lnTo>
                      <a:pt x="635918" y="4657"/>
                    </a:lnTo>
                    <a:lnTo>
                      <a:pt x="612901" y="0"/>
                    </a:lnTo>
                    <a:close/>
                  </a:path>
                </a:pathLst>
              </a:custGeom>
              <a:solidFill>
                <a:srgbClr val="02329A"/>
              </a:solidFill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0" name="object 103">
                <a:extLst>
                  <a:ext uri="{FF2B5EF4-FFF2-40B4-BE49-F238E27FC236}">
                    <a16:creationId xmlns:a16="http://schemas.microsoft.com/office/drawing/2014/main" id="{A87D7417-C252-4CCF-891E-6738D17A2205}"/>
                  </a:ext>
                </a:extLst>
              </p:cNvPr>
              <p:cNvSpPr txBox="1"/>
              <p:nvPr/>
            </p:nvSpPr>
            <p:spPr>
              <a:xfrm>
                <a:off x="7831295" y="1783741"/>
                <a:ext cx="1083814" cy="14434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210820" algn="ctr">
                  <a:spcBef>
                    <a:spcPts val="105"/>
                  </a:spcBef>
                </a:pPr>
                <a:r>
                  <a:rPr sz="1400" b="1" err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rPr>
                  <a:t>生產履歷</a:t>
                </a:r>
                <a:endParaRPr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endParaRPr>
              </a:p>
            </p:txBody>
          </p:sp>
        </p:grpSp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9D898AB0-3251-479C-BB82-F3F3F1A9508A}"/>
                </a:ext>
              </a:extLst>
            </p:cNvPr>
            <p:cNvGrpSpPr/>
            <p:nvPr/>
          </p:nvGrpSpPr>
          <p:grpSpPr>
            <a:xfrm>
              <a:off x="8151099" y="1939894"/>
              <a:ext cx="1055635" cy="337668"/>
              <a:chOff x="6331323" y="1195543"/>
              <a:chExt cx="1082110" cy="274320"/>
            </a:xfrm>
          </p:grpSpPr>
          <p:sp>
            <p:nvSpPr>
              <p:cNvPr id="176" name="object 85">
                <a:extLst>
                  <a:ext uri="{FF2B5EF4-FFF2-40B4-BE49-F238E27FC236}">
                    <a16:creationId xmlns:a16="http://schemas.microsoft.com/office/drawing/2014/main" id="{B46D760C-3AFF-4240-889D-D2C427186450}"/>
                  </a:ext>
                </a:extLst>
              </p:cNvPr>
              <p:cNvSpPr/>
              <p:nvPr/>
            </p:nvSpPr>
            <p:spPr>
              <a:xfrm>
                <a:off x="6331323" y="1195543"/>
                <a:ext cx="108211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59789" h="189229">
                    <a:moveTo>
                      <a:pt x="828040" y="0"/>
                    </a:moveTo>
                    <a:lnTo>
                      <a:pt x="31495" y="0"/>
                    </a:lnTo>
                    <a:lnTo>
                      <a:pt x="19234" y="2474"/>
                    </a:lnTo>
                    <a:lnTo>
                      <a:pt x="9223" y="9223"/>
                    </a:lnTo>
                    <a:lnTo>
                      <a:pt x="2474" y="19234"/>
                    </a:lnTo>
                    <a:lnTo>
                      <a:pt x="0" y="31496"/>
                    </a:lnTo>
                    <a:lnTo>
                      <a:pt x="0" y="157480"/>
                    </a:lnTo>
                    <a:lnTo>
                      <a:pt x="2474" y="169741"/>
                    </a:lnTo>
                    <a:lnTo>
                      <a:pt x="9223" y="179752"/>
                    </a:lnTo>
                    <a:lnTo>
                      <a:pt x="19234" y="186501"/>
                    </a:lnTo>
                    <a:lnTo>
                      <a:pt x="31495" y="188976"/>
                    </a:lnTo>
                    <a:lnTo>
                      <a:pt x="828040" y="188976"/>
                    </a:lnTo>
                    <a:lnTo>
                      <a:pt x="840301" y="186501"/>
                    </a:lnTo>
                    <a:lnTo>
                      <a:pt x="850312" y="179752"/>
                    </a:lnTo>
                    <a:lnTo>
                      <a:pt x="857061" y="169741"/>
                    </a:lnTo>
                    <a:lnTo>
                      <a:pt x="859535" y="157480"/>
                    </a:lnTo>
                    <a:lnTo>
                      <a:pt x="859535" y="31496"/>
                    </a:lnTo>
                    <a:lnTo>
                      <a:pt x="857061" y="19234"/>
                    </a:lnTo>
                    <a:lnTo>
                      <a:pt x="850312" y="9223"/>
                    </a:lnTo>
                    <a:lnTo>
                      <a:pt x="840301" y="2474"/>
                    </a:lnTo>
                    <a:lnTo>
                      <a:pt x="82804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7" name="object 89">
                <a:extLst>
                  <a:ext uri="{FF2B5EF4-FFF2-40B4-BE49-F238E27FC236}">
                    <a16:creationId xmlns:a16="http://schemas.microsoft.com/office/drawing/2014/main" id="{03A94A98-F4D3-42A0-8EB2-85068D303358}"/>
                  </a:ext>
                </a:extLst>
              </p:cNvPr>
              <p:cNvSpPr txBox="1"/>
              <p:nvPr/>
            </p:nvSpPr>
            <p:spPr>
              <a:xfrm>
                <a:off x="6440783" y="1215302"/>
                <a:ext cx="949160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6510">
                  <a:spcBef>
                    <a:spcPts val="100"/>
                  </a:spcBef>
                </a:pPr>
                <a:r>
                  <a:rPr sz="1400" b="1" err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rPr>
                  <a:t>規格檢測</a:t>
                </a:r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endParaRPr>
              </a:p>
            </p:txBody>
          </p:sp>
        </p:grp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54E67894-F9A2-428C-B9BB-12B889AC9C6B}"/>
                </a:ext>
              </a:extLst>
            </p:cNvPr>
            <p:cNvGrpSpPr/>
            <p:nvPr/>
          </p:nvGrpSpPr>
          <p:grpSpPr>
            <a:xfrm>
              <a:off x="2061596" y="3344753"/>
              <a:ext cx="2689768" cy="1906421"/>
              <a:chOff x="1283897" y="3525513"/>
              <a:chExt cx="2268679" cy="1548769"/>
            </a:xfrm>
          </p:grpSpPr>
          <p:grpSp>
            <p:nvGrpSpPr>
              <p:cNvPr id="156" name="群組 155">
                <a:extLst>
                  <a:ext uri="{FF2B5EF4-FFF2-40B4-BE49-F238E27FC236}">
                    <a16:creationId xmlns:a16="http://schemas.microsoft.com/office/drawing/2014/main" id="{5E08E4C7-F8E7-4204-9CF0-20BBEAB6D551}"/>
                  </a:ext>
                </a:extLst>
              </p:cNvPr>
              <p:cNvGrpSpPr/>
              <p:nvPr/>
            </p:nvGrpSpPr>
            <p:grpSpPr>
              <a:xfrm>
                <a:off x="1445754" y="3525513"/>
                <a:ext cx="1812226" cy="758450"/>
                <a:chOff x="1665759" y="2145598"/>
                <a:chExt cx="1324946" cy="758450"/>
              </a:xfrm>
            </p:grpSpPr>
            <p:sp>
              <p:nvSpPr>
                <p:cNvPr id="174" name="object 11">
                  <a:extLst>
                    <a:ext uri="{FF2B5EF4-FFF2-40B4-BE49-F238E27FC236}">
                      <a16:creationId xmlns:a16="http://schemas.microsoft.com/office/drawing/2014/main" id="{10F9E37A-16CA-4DCF-AB15-99F5535E9855}"/>
                    </a:ext>
                  </a:extLst>
                </p:cNvPr>
                <p:cNvSpPr/>
                <p:nvPr/>
              </p:nvSpPr>
              <p:spPr>
                <a:xfrm>
                  <a:off x="1712076" y="2145598"/>
                  <a:ext cx="1234462" cy="75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579" h="274319">
                      <a:moveTo>
                        <a:pt x="911352" y="0"/>
                      </a:moveTo>
                      <a:lnTo>
                        <a:pt x="45719" y="0"/>
                      </a:lnTo>
                      <a:lnTo>
                        <a:pt x="27914" y="3589"/>
                      </a:lnTo>
                      <a:lnTo>
                        <a:pt x="13382" y="13382"/>
                      </a:lnTo>
                      <a:lnTo>
                        <a:pt x="3589" y="27914"/>
                      </a:lnTo>
                      <a:lnTo>
                        <a:pt x="0" y="45719"/>
                      </a:lnTo>
                      <a:lnTo>
                        <a:pt x="0" y="228600"/>
                      </a:lnTo>
                      <a:lnTo>
                        <a:pt x="3589" y="246405"/>
                      </a:lnTo>
                      <a:lnTo>
                        <a:pt x="13382" y="260937"/>
                      </a:lnTo>
                      <a:lnTo>
                        <a:pt x="27914" y="270730"/>
                      </a:lnTo>
                      <a:lnTo>
                        <a:pt x="45719" y="274319"/>
                      </a:lnTo>
                      <a:lnTo>
                        <a:pt x="911352" y="274319"/>
                      </a:lnTo>
                      <a:lnTo>
                        <a:pt x="929157" y="270730"/>
                      </a:lnTo>
                      <a:lnTo>
                        <a:pt x="943689" y="260937"/>
                      </a:lnTo>
                      <a:lnTo>
                        <a:pt x="953482" y="246405"/>
                      </a:lnTo>
                      <a:lnTo>
                        <a:pt x="957071" y="228600"/>
                      </a:lnTo>
                      <a:lnTo>
                        <a:pt x="957071" y="45719"/>
                      </a:lnTo>
                      <a:lnTo>
                        <a:pt x="953482" y="27914"/>
                      </a:lnTo>
                      <a:lnTo>
                        <a:pt x="943689" y="13382"/>
                      </a:lnTo>
                      <a:lnTo>
                        <a:pt x="929157" y="3589"/>
                      </a:lnTo>
                      <a:lnTo>
                        <a:pt x="91135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5" name="object 12">
                  <a:extLst>
                    <a:ext uri="{FF2B5EF4-FFF2-40B4-BE49-F238E27FC236}">
                      <a16:creationId xmlns:a16="http://schemas.microsoft.com/office/drawing/2014/main" id="{7C5244AD-A113-4735-9056-AF8827FFA3C3}"/>
                    </a:ext>
                  </a:extLst>
                </p:cNvPr>
                <p:cNvSpPr txBox="1"/>
                <p:nvPr/>
              </p:nvSpPr>
              <p:spPr>
                <a:xfrm>
                  <a:off x="1665759" y="2204039"/>
                  <a:ext cx="1324946" cy="567463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 algn="ctr">
                    <a:spcBef>
                      <a:spcPts val="105"/>
                    </a:spcBef>
                  </a:pPr>
                  <a:r>
                    <a:rPr lang="zh-TW" altLang="en-US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供應鏈管理平台</a:t>
                  </a:r>
                  <a:r>
                    <a:rPr lang="en-US" altLang="zh-TW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(SCM)</a:t>
                  </a:r>
                </a:p>
              </p:txBody>
            </p:sp>
          </p:grpSp>
          <p:grpSp>
            <p:nvGrpSpPr>
              <p:cNvPr id="157" name="群組 156">
                <a:extLst>
                  <a:ext uri="{FF2B5EF4-FFF2-40B4-BE49-F238E27FC236}">
                    <a16:creationId xmlns:a16="http://schemas.microsoft.com/office/drawing/2014/main" id="{C5BA4C23-8B74-41A7-A26C-AC34E2601C91}"/>
                  </a:ext>
                </a:extLst>
              </p:cNvPr>
              <p:cNvGrpSpPr/>
              <p:nvPr/>
            </p:nvGrpSpPr>
            <p:grpSpPr>
              <a:xfrm>
                <a:off x="1283897" y="4113068"/>
                <a:ext cx="2268679" cy="961214"/>
                <a:chOff x="3343412" y="1950827"/>
                <a:chExt cx="5424159" cy="885335"/>
              </a:xfrm>
            </p:grpSpPr>
            <p:sp>
              <p:nvSpPr>
                <p:cNvPr id="158" name="object 27">
                  <a:extLst>
                    <a:ext uri="{FF2B5EF4-FFF2-40B4-BE49-F238E27FC236}">
                      <a16:creationId xmlns:a16="http://schemas.microsoft.com/office/drawing/2014/main" id="{8FBB1262-A12F-4CC2-871F-2419C3D0BAAA}"/>
                    </a:ext>
                  </a:extLst>
                </p:cNvPr>
                <p:cNvSpPr/>
                <p:nvPr/>
              </p:nvSpPr>
              <p:spPr>
                <a:xfrm>
                  <a:off x="3398520" y="1990318"/>
                  <a:ext cx="1325879" cy="822985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9" name="object 28">
                  <a:extLst>
                    <a:ext uri="{FF2B5EF4-FFF2-40B4-BE49-F238E27FC236}">
                      <a16:creationId xmlns:a16="http://schemas.microsoft.com/office/drawing/2014/main" id="{8E241E66-54F0-40EB-A57C-FDBFA85B0BD7}"/>
                    </a:ext>
                  </a:extLst>
                </p:cNvPr>
                <p:cNvSpPr/>
                <p:nvPr/>
              </p:nvSpPr>
              <p:spPr>
                <a:xfrm>
                  <a:off x="3477767" y="2164105"/>
                  <a:ext cx="1184148" cy="556234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0" name="object 29">
                  <a:extLst>
                    <a:ext uri="{FF2B5EF4-FFF2-40B4-BE49-F238E27FC236}">
                      <a16:creationId xmlns:a16="http://schemas.microsoft.com/office/drawing/2014/main" id="{7CC2D806-C688-404E-94D2-6F1FF1DF780E}"/>
                    </a:ext>
                  </a:extLst>
                </p:cNvPr>
                <p:cNvSpPr/>
                <p:nvPr/>
              </p:nvSpPr>
              <p:spPr>
                <a:xfrm>
                  <a:off x="3343412" y="1950827"/>
                  <a:ext cx="1224280" cy="721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79" h="721360">
                      <a:moveTo>
                        <a:pt x="1103630" y="0"/>
                      </a:moveTo>
                      <a:lnTo>
                        <a:pt x="120142" y="0"/>
                      </a:lnTo>
                      <a:lnTo>
                        <a:pt x="73402" y="9449"/>
                      </a:lnTo>
                      <a:lnTo>
                        <a:pt x="35210" y="35210"/>
                      </a:lnTo>
                      <a:lnTo>
                        <a:pt x="9449" y="73402"/>
                      </a:lnTo>
                      <a:lnTo>
                        <a:pt x="0" y="120142"/>
                      </a:lnTo>
                      <a:lnTo>
                        <a:pt x="0" y="600710"/>
                      </a:lnTo>
                      <a:lnTo>
                        <a:pt x="9449" y="647449"/>
                      </a:lnTo>
                      <a:lnTo>
                        <a:pt x="35210" y="685641"/>
                      </a:lnTo>
                      <a:lnTo>
                        <a:pt x="73402" y="711402"/>
                      </a:lnTo>
                      <a:lnTo>
                        <a:pt x="120142" y="720851"/>
                      </a:lnTo>
                      <a:lnTo>
                        <a:pt x="1103630" y="720851"/>
                      </a:lnTo>
                      <a:lnTo>
                        <a:pt x="1150369" y="711402"/>
                      </a:lnTo>
                      <a:lnTo>
                        <a:pt x="1188561" y="685641"/>
                      </a:lnTo>
                      <a:lnTo>
                        <a:pt x="1214322" y="647449"/>
                      </a:lnTo>
                      <a:lnTo>
                        <a:pt x="1223772" y="600710"/>
                      </a:lnTo>
                      <a:lnTo>
                        <a:pt x="1223772" y="120142"/>
                      </a:lnTo>
                      <a:lnTo>
                        <a:pt x="1214322" y="73402"/>
                      </a:lnTo>
                      <a:lnTo>
                        <a:pt x="1188561" y="35210"/>
                      </a:lnTo>
                      <a:lnTo>
                        <a:pt x="1150369" y="9449"/>
                      </a:lnTo>
                      <a:lnTo>
                        <a:pt x="1103630" y="0"/>
                      </a:lnTo>
                      <a:close/>
                    </a:path>
                  </a:pathLst>
                </a:custGeom>
                <a:solidFill>
                  <a:srgbClr val="244060"/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1" name="object 31">
                  <a:extLst>
                    <a:ext uri="{FF2B5EF4-FFF2-40B4-BE49-F238E27FC236}">
                      <a16:creationId xmlns:a16="http://schemas.microsoft.com/office/drawing/2014/main" id="{1E9BDE75-4CDD-4E93-9A0C-AC47408BCDBA}"/>
                    </a:ext>
                  </a:extLst>
                </p:cNvPr>
                <p:cNvSpPr txBox="1"/>
                <p:nvPr/>
              </p:nvSpPr>
              <p:spPr>
                <a:xfrm>
                  <a:off x="3455165" y="2095703"/>
                  <a:ext cx="1238751" cy="419906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12700">
                    <a:spcBef>
                      <a:spcPts val="95"/>
                    </a:spcBef>
                  </a:pPr>
                  <a:r>
                    <a:rPr sz="1400" b="1" spc="-5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智能</a:t>
                  </a:r>
                  <a:endParaRPr lang="en-US" altLang="zh-TW" sz="1400" b="1" spc="-5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  <a:p>
                  <a:pPr marL="12700">
                    <a:spcBef>
                      <a:spcPts val="95"/>
                    </a:spcBef>
                  </a:pPr>
                  <a:r>
                    <a:rPr sz="1400" b="1" spc="-5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詢價</a:t>
                  </a:r>
                  <a:endParaRPr sz="140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</p:txBody>
            </p:sp>
            <p:sp>
              <p:nvSpPr>
                <p:cNvPr id="162" name="object 32">
                  <a:extLst>
                    <a:ext uri="{FF2B5EF4-FFF2-40B4-BE49-F238E27FC236}">
                      <a16:creationId xmlns:a16="http://schemas.microsoft.com/office/drawing/2014/main" id="{D9219891-B948-4358-AEAD-CBDBB06FF188}"/>
                    </a:ext>
                  </a:extLst>
                </p:cNvPr>
                <p:cNvSpPr/>
                <p:nvPr/>
              </p:nvSpPr>
              <p:spPr>
                <a:xfrm>
                  <a:off x="4730496" y="1964410"/>
                  <a:ext cx="1325879" cy="822985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3" name="object 33">
                  <a:extLst>
                    <a:ext uri="{FF2B5EF4-FFF2-40B4-BE49-F238E27FC236}">
                      <a16:creationId xmlns:a16="http://schemas.microsoft.com/office/drawing/2014/main" id="{165AF559-69F0-42B3-8481-A689C4975E11}"/>
                    </a:ext>
                  </a:extLst>
                </p:cNvPr>
                <p:cNvSpPr/>
                <p:nvPr/>
              </p:nvSpPr>
              <p:spPr>
                <a:xfrm>
                  <a:off x="4809744" y="2136673"/>
                  <a:ext cx="1184148" cy="556234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4" name="object 34">
                  <a:extLst>
                    <a:ext uri="{FF2B5EF4-FFF2-40B4-BE49-F238E27FC236}">
                      <a16:creationId xmlns:a16="http://schemas.microsoft.com/office/drawing/2014/main" id="{B29FE53C-5C34-45CD-8A45-5A6AEB17AC96}"/>
                    </a:ext>
                  </a:extLst>
                </p:cNvPr>
                <p:cNvSpPr/>
                <p:nvPr/>
              </p:nvSpPr>
              <p:spPr>
                <a:xfrm>
                  <a:off x="4684518" y="1962579"/>
                  <a:ext cx="1224280" cy="729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79" h="721360">
                      <a:moveTo>
                        <a:pt x="1103630" y="0"/>
                      </a:moveTo>
                      <a:lnTo>
                        <a:pt x="120142" y="0"/>
                      </a:lnTo>
                      <a:lnTo>
                        <a:pt x="73402" y="9449"/>
                      </a:lnTo>
                      <a:lnTo>
                        <a:pt x="35210" y="35210"/>
                      </a:lnTo>
                      <a:lnTo>
                        <a:pt x="9449" y="73402"/>
                      </a:lnTo>
                      <a:lnTo>
                        <a:pt x="0" y="120141"/>
                      </a:lnTo>
                      <a:lnTo>
                        <a:pt x="0" y="600709"/>
                      </a:lnTo>
                      <a:lnTo>
                        <a:pt x="9449" y="647449"/>
                      </a:lnTo>
                      <a:lnTo>
                        <a:pt x="35210" y="685641"/>
                      </a:lnTo>
                      <a:lnTo>
                        <a:pt x="73402" y="711402"/>
                      </a:lnTo>
                      <a:lnTo>
                        <a:pt x="120142" y="720851"/>
                      </a:lnTo>
                      <a:lnTo>
                        <a:pt x="1103630" y="720851"/>
                      </a:lnTo>
                      <a:lnTo>
                        <a:pt x="1150369" y="711402"/>
                      </a:lnTo>
                      <a:lnTo>
                        <a:pt x="1188561" y="685641"/>
                      </a:lnTo>
                      <a:lnTo>
                        <a:pt x="1214322" y="647449"/>
                      </a:lnTo>
                      <a:lnTo>
                        <a:pt x="1223772" y="600709"/>
                      </a:lnTo>
                      <a:lnTo>
                        <a:pt x="1223772" y="120141"/>
                      </a:lnTo>
                      <a:lnTo>
                        <a:pt x="1214322" y="73402"/>
                      </a:lnTo>
                      <a:lnTo>
                        <a:pt x="1188561" y="35210"/>
                      </a:lnTo>
                      <a:lnTo>
                        <a:pt x="1150369" y="9449"/>
                      </a:lnTo>
                      <a:lnTo>
                        <a:pt x="1103630" y="0"/>
                      </a:lnTo>
                      <a:close/>
                    </a:path>
                  </a:pathLst>
                </a:custGeom>
                <a:solidFill>
                  <a:srgbClr val="244060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5" name="object 36">
                  <a:extLst>
                    <a:ext uri="{FF2B5EF4-FFF2-40B4-BE49-F238E27FC236}">
                      <a16:creationId xmlns:a16="http://schemas.microsoft.com/office/drawing/2014/main" id="{65FD7A51-AD24-418E-982F-22337BDAFDF5}"/>
                    </a:ext>
                  </a:extLst>
                </p:cNvPr>
                <p:cNvSpPr txBox="1"/>
                <p:nvPr/>
              </p:nvSpPr>
              <p:spPr>
                <a:xfrm>
                  <a:off x="4810908" y="2098531"/>
                  <a:ext cx="1133704" cy="419905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12700">
                    <a:spcBef>
                      <a:spcPts val="95"/>
                    </a:spcBef>
                  </a:pPr>
                  <a:r>
                    <a:rPr sz="1400" b="1" spc="-5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智能</a:t>
                  </a:r>
                  <a:endParaRPr lang="en-US" altLang="zh-TW" sz="1400" b="1" spc="-5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  <a:p>
                  <a:pPr marL="12700">
                    <a:spcBef>
                      <a:spcPts val="95"/>
                    </a:spcBef>
                  </a:pPr>
                  <a:r>
                    <a:rPr sz="1400" b="1" spc="-5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採購</a:t>
                  </a:r>
                  <a:endParaRPr sz="140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</p:txBody>
            </p:sp>
            <p:sp>
              <p:nvSpPr>
                <p:cNvPr id="166" name="object 37">
                  <a:extLst>
                    <a:ext uri="{FF2B5EF4-FFF2-40B4-BE49-F238E27FC236}">
                      <a16:creationId xmlns:a16="http://schemas.microsoft.com/office/drawing/2014/main" id="{D7C6DC30-8755-486A-89DB-9740743A2922}"/>
                    </a:ext>
                  </a:extLst>
                </p:cNvPr>
                <p:cNvSpPr/>
                <p:nvPr/>
              </p:nvSpPr>
              <p:spPr>
                <a:xfrm>
                  <a:off x="6062471" y="1975078"/>
                  <a:ext cx="1325879" cy="822985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7" name="object 38">
                  <a:extLst>
                    <a:ext uri="{FF2B5EF4-FFF2-40B4-BE49-F238E27FC236}">
                      <a16:creationId xmlns:a16="http://schemas.microsoft.com/office/drawing/2014/main" id="{957DE85A-6B18-4546-AE34-4E1C830D113C}"/>
                    </a:ext>
                  </a:extLst>
                </p:cNvPr>
                <p:cNvSpPr/>
                <p:nvPr/>
              </p:nvSpPr>
              <p:spPr>
                <a:xfrm>
                  <a:off x="6077711" y="2029967"/>
                  <a:ext cx="1292352" cy="772667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8" name="object 39">
                  <a:extLst>
                    <a:ext uri="{FF2B5EF4-FFF2-40B4-BE49-F238E27FC236}">
                      <a16:creationId xmlns:a16="http://schemas.microsoft.com/office/drawing/2014/main" id="{507E42D4-F674-4BDA-9753-7F93192560B3}"/>
                    </a:ext>
                  </a:extLst>
                </p:cNvPr>
                <p:cNvSpPr/>
                <p:nvPr/>
              </p:nvSpPr>
              <p:spPr>
                <a:xfrm>
                  <a:off x="6089375" y="1961791"/>
                  <a:ext cx="1224280" cy="721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79" h="721360">
                      <a:moveTo>
                        <a:pt x="1103629" y="0"/>
                      </a:moveTo>
                      <a:lnTo>
                        <a:pt x="120142" y="0"/>
                      </a:lnTo>
                      <a:lnTo>
                        <a:pt x="73402" y="9449"/>
                      </a:lnTo>
                      <a:lnTo>
                        <a:pt x="35210" y="35210"/>
                      </a:lnTo>
                      <a:lnTo>
                        <a:pt x="9449" y="73402"/>
                      </a:lnTo>
                      <a:lnTo>
                        <a:pt x="0" y="120141"/>
                      </a:lnTo>
                      <a:lnTo>
                        <a:pt x="0" y="600710"/>
                      </a:lnTo>
                      <a:lnTo>
                        <a:pt x="9449" y="647449"/>
                      </a:lnTo>
                      <a:lnTo>
                        <a:pt x="35210" y="685641"/>
                      </a:lnTo>
                      <a:lnTo>
                        <a:pt x="73402" y="711402"/>
                      </a:lnTo>
                      <a:lnTo>
                        <a:pt x="120142" y="720851"/>
                      </a:lnTo>
                      <a:lnTo>
                        <a:pt x="1103629" y="720851"/>
                      </a:lnTo>
                      <a:lnTo>
                        <a:pt x="1150369" y="711402"/>
                      </a:lnTo>
                      <a:lnTo>
                        <a:pt x="1188561" y="685641"/>
                      </a:lnTo>
                      <a:lnTo>
                        <a:pt x="1214322" y="647449"/>
                      </a:lnTo>
                      <a:lnTo>
                        <a:pt x="1223772" y="600710"/>
                      </a:lnTo>
                      <a:lnTo>
                        <a:pt x="1223772" y="120141"/>
                      </a:lnTo>
                      <a:lnTo>
                        <a:pt x="1214322" y="73402"/>
                      </a:lnTo>
                      <a:lnTo>
                        <a:pt x="1188561" y="35210"/>
                      </a:lnTo>
                      <a:lnTo>
                        <a:pt x="1150369" y="9449"/>
                      </a:lnTo>
                      <a:lnTo>
                        <a:pt x="1103629" y="0"/>
                      </a:lnTo>
                      <a:close/>
                    </a:path>
                  </a:pathLst>
                </a:custGeom>
                <a:solidFill>
                  <a:srgbClr val="244060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9" name="object 40">
                  <a:extLst>
                    <a:ext uri="{FF2B5EF4-FFF2-40B4-BE49-F238E27FC236}">
                      <a16:creationId xmlns:a16="http://schemas.microsoft.com/office/drawing/2014/main" id="{7259C0E3-F35E-4E4A-8F75-7BC16436F9B4}"/>
                    </a:ext>
                  </a:extLst>
                </p:cNvPr>
                <p:cNvSpPr txBox="1"/>
                <p:nvPr/>
              </p:nvSpPr>
              <p:spPr>
                <a:xfrm>
                  <a:off x="6203137" y="2014307"/>
                  <a:ext cx="1037450" cy="606530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R="5080" indent="12700">
                    <a:spcBef>
                      <a:spcPts val="95"/>
                    </a:spcBef>
                  </a:pPr>
                  <a:r>
                    <a:rPr sz="1400" b="1" spc="-5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採購</a:t>
                  </a:r>
                  <a:r>
                    <a:rPr lang="zh-TW" altLang="en-US" sz="1400" b="1" spc="-5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需</a:t>
                  </a:r>
                  <a:r>
                    <a:rPr sz="1400" b="1" spc="-5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求預測</a:t>
                  </a:r>
                  <a:endParaRPr sz="140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</p:txBody>
            </p:sp>
            <p:sp>
              <p:nvSpPr>
                <p:cNvPr id="170" name="object 41">
                  <a:extLst>
                    <a:ext uri="{FF2B5EF4-FFF2-40B4-BE49-F238E27FC236}">
                      <a16:creationId xmlns:a16="http://schemas.microsoft.com/office/drawing/2014/main" id="{8A9244BA-0457-4499-BCD0-AE39F1465EDB}"/>
                    </a:ext>
                  </a:extLst>
                </p:cNvPr>
                <p:cNvSpPr/>
                <p:nvPr/>
              </p:nvSpPr>
              <p:spPr>
                <a:xfrm>
                  <a:off x="7441692" y="2008644"/>
                  <a:ext cx="1325879" cy="821423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1" name="object 42">
                  <a:extLst>
                    <a:ext uri="{FF2B5EF4-FFF2-40B4-BE49-F238E27FC236}">
                      <a16:creationId xmlns:a16="http://schemas.microsoft.com/office/drawing/2014/main" id="{8F231720-2B57-45B4-AC79-CBC71CF8CEDB}"/>
                    </a:ext>
                  </a:extLst>
                </p:cNvPr>
                <p:cNvSpPr/>
                <p:nvPr/>
              </p:nvSpPr>
              <p:spPr>
                <a:xfrm>
                  <a:off x="7525511" y="2063495"/>
                  <a:ext cx="1156716" cy="772667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2" name="object 43">
                  <a:extLst>
                    <a:ext uri="{FF2B5EF4-FFF2-40B4-BE49-F238E27FC236}">
                      <a16:creationId xmlns:a16="http://schemas.microsoft.com/office/drawing/2014/main" id="{10F25518-506A-4A3D-8F48-3834B548E086}"/>
                    </a:ext>
                  </a:extLst>
                </p:cNvPr>
                <p:cNvSpPr/>
                <p:nvPr/>
              </p:nvSpPr>
              <p:spPr>
                <a:xfrm>
                  <a:off x="7469250" y="1970795"/>
                  <a:ext cx="1224281" cy="7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79" h="719455">
                      <a:moveTo>
                        <a:pt x="1103883" y="0"/>
                      </a:moveTo>
                      <a:lnTo>
                        <a:pt x="119888" y="0"/>
                      </a:lnTo>
                      <a:lnTo>
                        <a:pt x="73241" y="9427"/>
                      </a:lnTo>
                      <a:lnTo>
                        <a:pt x="35131" y="35131"/>
                      </a:lnTo>
                      <a:lnTo>
                        <a:pt x="9427" y="73241"/>
                      </a:lnTo>
                      <a:lnTo>
                        <a:pt x="0" y="119887"/>
                      </a:lnTo>
                      <a:lnTo>
                        <a:pt x="0" y="599439"/>
                      </a:lnTo>
                      <a:lnTo>
                        <a:pt x="9427" y="646086"/>
                      </a:lnTo>
                      <a:lnTo>
                        <a:pt x="35131" y="684196"/>
                      </a:lnTo>
                      <a:lnTo>
                        <a:pt x="73241" y="709900"/>
                      </a:lnTo>
                      <a:lnTo>
                        <a:pt x="119888" y="719327"/>
                      </a:lnTo>
                      <a:lnTo>
                        <a:pt x="1103883" y="719327"/>
                      </a:lnTo>
                      <a:lnTo>
                        <a:pt x="1150530" y="709900"/>
                      </a:lnTo>
                      <a:lnTo>
                        <a:pt x="1188640" y="684196"/>
                      </a:lnTo>
                      <a:lnTo>
                        <a:pt x="1214344" y="646086"/>
                      </a:lnTo>
                      <a:lnTo>
                        <a:pt x="1223772" y="599439"/>
                      </a:lnTo>
                      <a:lnTo>
                        <a:pt x="1223772" y="119887"/>
                      </a:lnTo>
                      <a:lnTo>
                        <a:pt x="1214344" y="73241"/>
                      </a:lnTo>
                      <a:lnTo>
                        <a:pt x="1188640" y="35131"/>
                      </a:lnTo>
                      <a:lnTo>
                        <a:pt x="1150530" y="9427"/>
                      </a:lnTo>
                      <a:lnTo>
                        <a:pt x="1103883" y="0"/>
                      </a:lnTo>
                      <a:close/>
                    </a:path>
                  </a:pathLst>
                </a:custGeom>
                <a:solidFill>
                  <a:srgbClr val="244060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3" name="object 44">
                  <a:extLst>
                    <a:ext uri="{FF2B5EF4-FFF2-40B4-BE49-F238E27FC236}">
                      <a16:creationId xmlns:a16="http://schemas.microsoft.com/office/drawing/2014/main" id="{E49B830F-A26A-427C-AAA4-C2957F30C8BB}"/>
                    </a:ext>
                  </a:extLst>
                </p:cNvPr>
                <p:cNvSpPr txBox="1"/>
                <p:nvPr/>
              </p:nvSpPr>
              <p:spPr>
                <a:xfrm>
                  <a:off x="7616011" y="2013034"/>
                  <a:ext cx="1007131" cy="606530"/>
                </a:xfrm>
                <a:prstGeom prst="rect">
                  <a:avLst/>
                </a:prstGeom>
                <a:noFill/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>
                    <a:spcBef>
                      <a:spcPts val="95"/>
                    </a:spcBef>
                  </a:pPr>
                  <a:r>
                    <a:rPr sz="1400" b="1" spc="-10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智能出貨</a:t>
                  </a:r>
                  <a:r>
                    <a:rPr sz="1400" b="1" spc="-5" err="1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管理</a:t>
                  </a:r>
                  <a:endParaRPr sz="140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</p:txBody>
            </p:sp>
          </p:grpSp>
        </p:grpSp>
        <p:grpSp>
          <p:nvGrpSpPr>
            <p:cNvPr id="117" name="群組 116">
              <a:extLst>
                <a:ext uri="{FF2B5EF4-FFF2-40B4-BE49-F238E27FC236}">
                  <a16:creationId xmlns:a16="http://schemas.microsoft.com/office/drawing/2014/main" id="{3F3B1488-088E-40A4-97A6-6D4AE57B1E6B}"/>
                </a:ext>
              </a:extLst>
            </p:cNvPr>
            <p:cNvGrpSpPr/>
            <p:nvPr/>
          </p:nvGrpSpPr>
          <p:grpSpPr>
            <a:xfrm>
              <a:off x="932336" y="3254397"/>
              <a:ext cx="1374226" cy="1823343"/>
              <a:chOff x="363331" y="3581910"/>
              <a:chExt cx="1159088" cy="1481277"/>
            </a:xfrm>
          </p:grpSpPr>
          <p:grpSp>
            <p:nvGrpSpPr>
              <p:cNvPr id="151" name="群組 150">
                <a:extLst>
                  <a:ext uri="{FF2B5EF4-FFF2-40B4-BE49-F238E27FC236}">
                    <a16:creationId xmlns:a16="http://schemas.microsoft.com/office/drawing/2014/main" id="{3E3591B1-7A34-406D-B32F-465ECE8B80AA}"/>
                  </a:ext>
                </a:extLst>
              </p:cNvPr>
              <p:cNvGrpSpPr/>
              <p:nvPr/>
            </p:nvGrpSpPr>
            <p:grpSpPr>
              <a:xfrm>
                <a:off x="363331" y="3581910"/>
                <a:ext cx="1159088" cy="1481277"/>
                <a:chOff x="200681" y="2305526"/>
                <a:chExt cx="1159088" cy="1481277"/>
              </a:xfrm>
            </p:grpSpPr>
            <p:sp>
              <p:nvSpPr>
                <p:cNvPr id="153" name="object 19">
                  <a:extLst>
                    <a:ext uri="{FF2B5EF4-FFF2-40B4-BE49-F238E27FC236}">
                      <a16:creationId xmlns:a16="http://schemas.microsoft.com/office/drawing/2014/main" id="{2FA6EEB4-5E31-4567-8349-5E2AE460C167}"/>
                    </a:ext>
                  </a:extLst>
                </p:cNvPr>
                <p:cNvSpPr/>
                <p:nvPr/>
              </p:nvSpPr>
              <p:spPr>
                <a:xfrm>
                  <a:off x="272196" y="2414981"/>
                  <a:ext cx="789432" cy="629412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2AD5A0C2-DE3D-4561-AAB7-A2C88003008B}"/>
                    </a:ext>
                  </a:extLst>
                </p:cNvPr>
                <p:cNvSpPr/>
                <p:nvPr/>
              </p:nvSpPr>
              <p:spPr>
                <a:xfrm>
                  <a:off x="220356" y="2305526"/>
                  <a:ext cx="113941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70"/>
                    </a:spcBef>
                  </a:pPr>
                  <a:r>
                    <a:rPr lang="zh-TW" altLang="en-US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耗材供應商</a:t>
                  </a:r>
                  <a:endParaRPr lang="zh-TW" altLang="en-US" sz="1400"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9A8E577D-EC8C-4F97-8BD0-C62ADFF6E17A}"/>
                    </a:ext>
                  </a:extLst>
                </p:cNvPr>
                <p:cNvSpPr/>
                <p:nvPr/>
              </p:nvSpPr>
              <p:spPr>
                <a:xfrm>
                  <a:off x="200681" y="2964166"/>
                  <a:ext cx="1057212" cy="8226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940"/>
                    </a:spcBef>
                    <a:tabLst>
                      <a:tab pos="0" algn="l"/>
                    </a:tabLst>
                  </a:pPr>
                  <a:r>
                    <a:rPr lang="zh-TW" altLang="en-US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原料供應</a:t>
                  </a:r>
                  <a:endParaRPr lang="en-US" altLang="zh-TW"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  <a:p>
                  <a:pPr>
                    <a:spcBef>
                      <a:spcPts val="940"/>
                    </a:spcBef>
                    <a:tabLst>
                      <a:tab pos="0" algn="l"/>
                    </a:tabLst>
                  </a:pPr>
                  <a:r>
                    <a:rPr lang="zh-TW" altLang="en-US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委外加工</a:t>
                  </a:r>
                  <a:r>
                    <a:rPr lang="en-US" altLang="zh-TW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(</a:t>
                  </a:r>
                  <a:r>
                    <a:rPr lang="zh-TW" altLang="en-US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裁切</a:t>
                  </a:r>
                  <a:r>
                    <a:rPr lang="en-US" altLang="zh-TW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/</a:t>
                  </a:r>
                  <a:r>
                    <a:rPr lang="zh-TW" altLang="en-US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光磨</a:t>
                  </a:r>
                  <a:r>
                    <a:rPr lang="en-US" altLang="zh-TW" sz="1400" b="1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rPr>
                    <a:t>)</a:t>
                  </a:r>
                  <a:endParaRPr lang="zh-TW" altLang="en-US" sz="1400"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endParaRPr>
                </a:p>
              </p:txBody>
            </p:sp>
          </p:grpSp>
          <p:cxnSp>
            <p:nvCxnSpPr>
              <p:cNvPr id="152" name="直線單箭頭接點 151">
                <a:extLst>
                  <a:ext uri="{FF2B5EF4-FFF2-40B4-BE49-F238E27FC236}">
                    <a16:creationId xmlns:a16="http://schemas.microsoft.com/office/drawing/2014/main" id="{13C4A28E-8DD5-4BF8-9C89-45C886CE28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7860" y="3858643"/>
                <a:ext cx="513134" cy="8827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00C32753-ECB2-4B75-9D17-5D4F26FA28D3}"/>
                </a:ext>
              </a:extLst>
            </p:cNvPr>
            <p:cNvGrpSpPr/>
            <p:nvPr/>
          </p:nvGrpSpPr>
          <p:grpSpPr>
            <a:xfrm>
              <a:off x="4411765" y="2078217"/>
              <a:ext cx="3718969" cy="390937"/>
              <a:chOff x="3074650" y="1307916"/>
              <a:chExt cx="3136756" cy="317596"/>
            </a:xfrm>
          </p:grpSpPr>
          <p:grpSp>
            <p:nvGrpSpPr>
              <p:cNvPr id="138" name="群組 137">
                <a:extLst>
                  <a:ext uri="{FF2B5EF4-FFF2-40B4-BE49-F238E27FC236}">
                    <a16:creationId xmlns:a16="http://schemas.microsoft.com/office/drawing/2014/main" id="{9F612625-94D6-4C54-BFA9-4555CE563BEC}"/>
                  </a:ext>
                </a:extLst>
              </p:cNvPr>
              <p:cNvGrpSpPr/>
              <p:nvPr/>
            </p:nvGrpSpPr>
            <p:grpSpPr>
              <a:xfrm>
                <a:off x="3074650" y="1307916"/>
                <a:ext cx="3136756" cy="317596"/>
                <a:chOff x="3164462" y="1771015"/>
                <a:chExt cx="3136756" cy="317596"/>
              </a:xfrm>
            </p:grpSpPr>
            <p:grpSp>
              <p:nvGrpSpPr>
                <p:cNvPr id="140" name="群組 139">
                  <a:extLst>
                    <a:ext uri="{FF2B5EF4-FFF2-40B4-BE49-F238E27FC236}">
                      <a16:creationId xmlns:a16="http://schemas.microsoft.com/office/drawing/2014/main" id="{DABB5EAA-70A4-4D83-9E29-48B1270BD722}"/>
                    </a:ext>
                  </a:extLst>
                </p:cNvPr>
                <p:cNvGrpSpPr/>
                <p:nvPr/>
              </p:nvGrpSpPr>
              <p:grpSpPr>
                <a:xfrm>
                  <a:off x="3164462" y="1786607"/>
                  <a:ext cx="1198271" cy="302004"/>
                  <a:chOff x="4166188" y="4337104"/>
                  <a:chExt cx="847979" cy="118032"/>
                </a:xfrm>
              </p:grpSpPr>
              <p:sp>
                <p:nvSpPr>
                  <p:cNvPr id="149" name="object 84">
                    <a:extLst>
                      <a:ext uri="{FF2B5EF4-FFF2-40B4-BE49-F238E27FC236}">
                        <a16:creationId xmlns:a16="http://schemas.microsoft.com/office/drawing/2014/main" id="{EAAEBBDC-B041-4250-9308-F143696B5022}"/>
                      </a:ext>
                    </a:extLst>
                  </p:cNvPr>
                  <p:cNvSpPr/>
                  <p:nvPr/>
                </p:nvSpPr>
                <p:spPr>
                  <a:xfrm>
                    <a:off x="4166188" y="4337104"/>
                    <a:ext cx="661320" cy="118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060" h="193675">
                        <a:moveTo>
                          <a:pt x="0" y="32258"/>
                        </a:moveTo>
                        <a:lnTo>
                          <a:pt x="2539" y="19716"/>
                        </a:lnTo>
                        <a:lnTo>
                          <a:pt x="9461" y="9461"/>
                        </a:lnTo>
                        <a:lnTo>
                          <a:pt x="19716" y="2539"/>
                        </a:lnTo>
                        <a:lnTo>
                          <a:pt x="32258" y="0"/>
                        </a:lnTo>
                        <a:lnTo>
                          <a:pt x="828802" y="0"/>
                        </a:lnTo>
                        <a:lnTo>
                          <a:pt x="841343" y="2539"/>
                        </a:lnTo>
                        <a:lnTo>
                          <a:pt x="851598" y="9461"/>
                        </a:lnTo>
                        <a:lnTo>
                          <a:pt x="858520" y="19716"/>
                        </a:lnTo>
                        <a:lnTo>
                          <a:pt x="861059" y="32258"/>
                        </a:lnTo>
                        <a:lnTo>
                          <a:pt x="861059" y="161290"/>
                        </a:lnTo>
                        <a:lnTo>
                          <a:pt x="858519" y="173831"/>
                        </a:lnTo>
                        <a:lnTo>
                          <a:pt x="851598" y="184086"/>
                        </a:lnTo>
                        <a:lnTo>
                          <a:pt x="841343" y="191008"/>
                        </a:lnTo>
                        <a:lnTo>
                          <a:pt x="828802" y="193548"/>
                        </a:lnTo>
                        <a:lnTo>
                          <a:pt x="32258" y="193548"/>
                        </a:lnTo>
                        <a:lnTo>
                          <a:pt x="19716" y="191008"/>
                        </a:lnTo>
                        <a:lnTo>
                          <a:pt x="9461" y="184086"/>
                        </a:lnTo>
                        <a:lnTo>
                          <a:pt x="2539" y="173831"/>
                        </a:lnTo>
                        <a:lnTo>
                          <a:pt x="0" y="161290"/>
                        </a:lnTo>
                        <a:lnTo>
                          <a:pt x="0" y="3225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50" name="object 90">
                    <a:extLst>
                      <a:ext uri="{FF2B5EF4-FFF2-40B4-BE49-F238E27FC236}">
                        <a16:creationId xmlns:a16="http://schemas.microsoft.com/office/drawing/2014/main" id="{9120C3FE-3795-4144-BBD3-E9CA43B66489}"/>
                      </a:ext>
                    </a:extLst>
                  </p:cNvPr>
                  <p:cNvSpPr txBox="1"/>
                  <p:nvPr/>
                </p:nvSpPr>
                <p:spPr>
                  <a:xfrm>
                    <a:off x="4241245" y="4354299"/>
                    <a:ext cx="772922" cy="89464"/>
                  </a:xfrm>
                  <a:prstGeom prst="rect">
                    <a:avLst/>
                  </a:prstGeom>
                </p:spPr>
                <p:txBody>
                  <a:bodyPr vert="horz" wrap="square" lIns="0" tIns="13335" rIns="0" bIns="0" rtlCol="0">
                    <a:spAutoFit/>
                  </a:bodyPr>
                  <a:lstStyle/>
                  <a:p>
                    <a:pPr marL="151765">
                      <a:spcBef>
                        <a:spcPts val="105"/>
                      </a:spcBef>
                    </a:pPr>
                    <a:r>
                      <a:rPr sz="1400" b="1" spc="5" err="1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rPr>
                      <a:t>研磨</a:t>
                    </a:r>
                    <a:endParaRPr sz="140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endParaRPr>
                  </a:p>
                </p:txBody>
              </p:sp>
            </p:grpSp>
            <p:grpSp>
              <p:nvGrpSpPr>
                <p:cNvPr id="141" name="群組 140">
                  <a:extLst>
                    <a:ext uri="{FF2B5EF4-FFF2-40B4-BE49-F238E27FC236}">
                      <a16:creationId xmlns:a16="http://schemas.microsoft.com/office/drawing/2014/main" id="{77763C0B-3C05-4CF3-BB55-9AFEBE50AC19}"/>
                    </a:ext>
                  </a:extLst>
                </p:cNvPr>
                <p:cNvGrpSpPr/>
                <p:nvPr/>
              </p:nvGrpSpPr>
              <p:grpSpPr>
                <a:xfrm>
                  <a:off x="4213971" y="1774952"/>
                  <a:ext cx="1181728" cy="302004"/>
                  <a:chOff x="4166188" y="4337104"/>
                  <a:chExt cx="836272" cy="118032"/>
                </a:xfrm>
              </p:grpSpPr>
              <p:sp>
                <p:nvSpPr>
                  <p:cNvPr id="147" name="object 84">
                    <a:extLst>
                      <a:ext uri="{FF2B5EF4-FFF2-40B4-BE49-F238E27FC236}">
                        <a16:creationId xmlns:a16="http://schemas.microsoft.com/office/drawing/2014/main" id="{B3F2B622-E8E2-4378-9F9E-43A63AB9B167}"/>
                      </a:ext>
                    </a:extLst>
                  </p:cNvPr>
                  <p:cNvSpPr/>
                  <p:nvPr/>
                </p:nvSpPr>
                <p:spPr>
                  <a:xfrm>
                    <a:off x="4166188" y="4337104"/>
                    <a:ext cx="661320" cy="118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060" h="193675">
                        <a:moveTo>
                          <a:pt x="0" y="32258"/>
                        </a:moveTo>
                        <a:lnTo>
                          <a:pt x="2539" y="19716"/>
                        </a:lnTo>
                        <a:lnTo>
                          <a:pt x="9461" y="9461"/>
                        </a:lnTo>
                        <a:lnTo>
                          <a:pt x="19716" y="2539"/>
                        </a:lnTo>
                        <a:lnTo>
                          <a:pt x="32258" y="0"/>
                        </a:lnTo>
                        <a:lnTo>
                          <a:pt x="828802" y="0"/>
                        </a:lnTo>
                        <a:lnTo>
                          <a:pt x="841343" y="2539"/>
                        </a:lnTo>
                        <a:lnTo>
                          <a:pt x="851598" y="9461"/>
                        </a:lnTo>
                        <a:lnTo>
                          <a:pt x="858520" y="19716"/>
                        </a:lnTo>
                        <a:lnTo>
                          <a:pt x="861059" y="32258"/>
                        </a:lnTo>
                        <a:lnTo>
                          <a:pt x="861059" y="161290"/>
                        </a:lnTo>
                        <a:lnTo>
                          <a:pt x="858519" y="173831"/>
                        </a:lnTo>
                        <a:lnTo>
                          <a:pt x="851598" y="184086"/>
                        </a:lnTo>
                        <a:lnTo>
                          <a:pt x="841343" y="191008"/>
                        </a:lnTo>
                        <a:lnTo>
                          <a:pt x="828802" y="193548"/>
                        </a:lnTo>
                        <a:lnTo>
                          <a:pt x="32258" y="193548"/>
                        </a:lnTo>
                        <a:lnTo>
                          <a:pt x="19716" y="191008"/>
                        </a:lnTo>
                        <a:lnTo>
                          <a:pt x="9461" y="184086"/>
                        </a:lnTo>
                        <a:lnTo>
                          <a:pt x="2539" y="173831"/>
                        </a:lnTo>
                        <a:lnTo>
                          <a:pt x="0" y="161290"/>
                        </a:lnTo>
                        <a:lnTo>
                          <a:pt x="0" y="3225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48" name="object 90">
                    <a:extLst>
                      <a:ext uri="{FF2B5EF4-FFF2-40B4-BE49-F238E27FC236}">
                        <a16:creationId xmlns:a16="http://schemas.microsoft.com/office/drawing/2014/main" id="{7E28976B-4516-429F-A530-BFC66E108941}"/>
                      </a:ext>
                    </a:extLst>
                  </p:cNvPr>
                  <p:cNvSpPr txBox="1"/>
                  <p:nvPr/>
                </p:nvSpPr>
                <p:spPr>
                  <a:xfrm>
                    <a:off x="4229538" y="4351367"/>
                    <a:ext cx="772922" cy="89464"/>
                  </a:xfrm>
                  <a:prstGeom prst="rect">
                    <a:avLst/>
                  </a:prstGeom>
                </p:spPr>
                <p:txBody>
                  <a:bodyPr vert="horz" wrap="square" lIns="0" tIns="13335" rIns="0" bIns="0" rtlCol="0">
                    <a:spAutoFit/>
                  </a:bodyPr>
                  <a:lstStyle/>
                  <a:p>
                    <a:pPr marL="151765">
                      <a:spcBef>
                        <a:spcPts val="105"/>
                      </a:spcBef>
                    </a:pPr>
                    <a:r>
                      <a:rPr lang="zh-TW" altLang="en-US" sz="1400" b="1" spc="5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rPr>
                      <a:t>裁切</a:t>
                    </a:r>
                    <a:endParaRPr sz="140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endParaRPr>
                  </a:p>
                </p:txBody>
              </p:sp>
            </p:grpSp>
            <p:grpSp>
              <p:nvGrpSpPr>
                <p:cNvPr id="142" name="群組 141">
                  <a:extLst>
                    <a:ext uri="{FF2B5EF4-FFF2-40B4-BE49-F238E27FC236}">
                      <a16:creationId xmlns:a16="http://schemas.microsoft.com/office/drawing/2014/main" id="{AC90F620-B2DE-4B79-BD66-E02087D72A63}"/>
                    </a:ext>
                  </a:extLst>
                </p:cNvPr>
                <p:cNvGrpSpPr/>
                <p:nvPr/>
              </p:nvGrpSpPr>
              <p:grpSpPr>
                <a:xfrm>
                  <a:off x="5209009" y="1771015"/>
                  <a:ext cx="1092209" cy="302004"/>
                  <a:chOff x="4131805" y="4337104"/>
                  <a:chExt cx="772922" cy="118032"/>
                </a:xfrm>
              </p:grpSpPr>
              <p:sp>
                <p:nvSpPr>
                  <p:cNvPr id="145" name="object 84">
                    <a:extLst>
                      <a:ext uri="{FF2B5EF4-FFF2-40B4-BE49-F238E27FC236}">
                        <a16:creationId xmlns:a16="http://schemas.microsoft.com/office/drawing/2014/main" id="{A5B6BBED-EB56-4EA7-95D1-1522CEEC18E8}"/>
                      </a:ext>
                    </a:extLst>
                  </p:cNvPr>
                  <p:cNvSpPr/>
                  <p:nvPr/>
                </p:nvSpPr>
                <p:spPr>
                  <a:xfrm>
                    <a:off x="4166188" y="4337104"/>
                    <a:ext cx="661320" cy="118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060" h="193675">
                        <a:moveTo>
                          <a:pt x="0" y="32258"/>
                        </a:moveTo>
                        <a:lnTo>
                          <a:pt x="2539" y="19716"/>
                        </a:lnTo>
                        <a:lnTo>
                          <a:pt x="9461" y="9461"/>
                        </a:lnTo>
                        <a:lnTo>
                          <a:pt x="19716" y="2539"/>
                        </a:lnTo>
                        <a:lnTo>
                          <a:pt x="32258" y="0"/>
                        </a:lnTo>
                        <a:lnTo>
                          <a:pt x="828802" y="0"/>
                        </a:lnTo>
                        <a:lnTo>
                          <a:pt x="841343" y="2539"/>
                        </a:lnTo>
                        <a:lnTo>
                          <a:pt x="851598" y="9461"/>
                        </a:lnTo>
                        <a:lnTo>
                          <a:pt x="858520" y="19716"/>
                        </a:lnTo>
                        <a:lnTo>
                          <a:pt x="861059" y="32258"/>
                        </a:lnTo>
                        <a:lnTo>
                          <a:pt x="861059" y="161290"/>
                        </a:lnTo>
                        <a:lnTo>
                          <a:pt x="858519" y="173831"/>
                        </a:lnTo>
                        <a:lnTo>
                          <a:pt x="851598" y="184086"/>
                        </a:lnTo>
                        <a:lnTo>
                          <a:pt x="841343" y="191008"/>
                        </a:lnTo>
                        <a:lnTo>
                          <a:pt x="828802" y="193548"/>
                        </a:lnTo>
                        <a:lnTo>
                          <a:pt x="32258" y="193548"/>
                        </a:lnTo>
                        <a:lnTo>
                          <a:pt x="19716" y="191008"/>
                        </a:lnTo>
                        <a:lnTo>
                          <a:pt x="9461" y="184086"/>
                        </a:lnTo>
                        <a:lnTo>
                          <a:pt x="2539" y="173831"/>
                        </a:lnTo>
                        <a:lnTo>
                          <a:pt x="0" y="161290"/>
                        </a:lnTo>
                        <a:lnTo>
                          <a:pt x="0" y="3225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46" name="object 90">
                    <a:extLst>
                      <a:ext uri="{FF2B5EF4-FFF2-40B4-BE49-F238E27FC236}">
                        <a16:creationId xmlns:a16="http://schemas.microsoft.com/office/drawing/2014/main" id="{8215993C-FC88-4CC5-9FAC-52A00EF3F6EB}"/>
                      </a:ext>
                    </a:extLst>
                  </p:cNvPr>
                  <p:cNvSpPr txBox="1"/>
                  <p:nvPr/>
                </p:nvSpPr>
                <p:spPr>
                  <a:xfrm>
                    <a:off x="4131805" y="4351359"/>
                    <a:ext cx="772922" cy="89464"/>
                  </a:xfrm>
                  <a:prstGeom prst="rect">
                    <a:avLst/>
                  </a:prstGeom>
                </p:spPr>
                <p:txBody>
                  <a:bodyPr vert="horz" wrap="square" lIns="0" tIns="13335" rIns="0" bIns="0" rtlCol="0">
                    <a:spAutoFit/>
                  </a:bodyPr>
                  <a:lstStyle/>
                  <a:p>
                    <a:pPr marL="151765">
                      <a:spcBef>
                        <a:spcPts val="105"/>
                      </a:spcBef>
                    </a:pPr>
                    <a:r>
                      <a:rPr lang="zh-TW" altLang="en-US" sz="1400" b="1" spc="5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rPr>
                      <a:t>鍍層處理</a:t>
                    </a:r>
                    <a:endParaRPr sz="140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微軟正黑體"/>
                    </a:endParaRPr>
                  </a:p>
                </p:txBody>
              </p:sp>
            </p:grpSp>
            <p:cxnSp>
              <p:nvCxnSpPr>
                <p:cNvPr id="143" name="直線單箭頭接點 142">
                  <a:extLst>
                    <a:ext uri="{FF2B5EF4-FFF2-40B4-BE49-F238E27FC236}">
                      <a16:creationId xmlns:a16="http://schemas.microsoft.com/office/drawing/2014/main" id="{17917977-C9DE-48C9-B67D-2B48E5602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8968" y="1937536"/>
                  <a:ext cx="19589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單箭頭接點 143">
                  <a:extLst>
                    <a:ext uri="{FF2B5EF4-FFF2-40B4-BE49-F238E27FC236}">
                      <a16:creationId xmlns:a16="http://schemas.microsoft.com/office/drawing/2014/main" id="{C636F41A-946B-402F-9396-3FCBC7900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5213" y="1935826"/>
                  <a:ext cx="19589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9" name="直線單箭頭接點 138">
                <a:extLst>
                  <a:ext uri="{FF2B5EF4-FFF2-40B4-BE49-F238E27FC236}">
                    <a16:creationId xmlns:a16="http://schemas.microsoft.com/office/drawing/2014/main" id="{47C6979C-1E72-4EDD-A34B-4BF0A7325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624" y="1461483"/>
                <a:ext cx="19589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群組 118">
              <a:extLst>
                <a:ext uri="{FF2B5EF4-FFF2-40B4-BE49-F238E27FC236}">
                  <a16:creationId xmlns:a16="http://schemas.microsoft.com/office/drawing/2014/main" id="{F137068B-2F6C-46B2-8DDB-61C741A7628B}"/>
                </a:ext>
              </a:extLst>
            </p:cNvPr>
            <p:cNvGrpSpPr/>
            <p:nvPr/>
          </p:nvGrpSpPr>
          <p:grpSpPr>
            <a:xfrm>
              <a:off x="8166229" y="2310421"/>
              <a:ext cx="1099908" cy="378851"/>
              <a:chOff x="6349313" y="1496557"/>
              <a:chExt cx="1127494" cy="307777"/>
            </a:xfrm>
          </p:grpSpPr>
          <p:sp>
            <p:nvSpPr>
              <p:cNvPr id="136" name="object 87">
                <a:extLst>
                  <a:ext uri="{FF2B5EF4-FFF2-40B4-BE49-F238E27FC236}">
                    <a16:creationId xmlns:a16="http://schemas.microsoft.com/office/drawing/2014/main" id="{031ADE6F-821D-48F3-8D31-B57E2AAC2D8A}"/>
                  </a:ext>
                </a:extLst>
              </p:cNvPr>
              <p:cNvSpPr/>
              <p:nvPr/>
            </p:nvSpPr>
            <p:spPr>
              <a:xfrm>
                <a:off x="6349313" y="1512922"/>
                <a:ext cx="1059564" cy="262893"/>
              </a:xfrm>
              <a:custGeom>
                <a:avLst/>
                <a:gdLst/>
                <a:ahLst/>
                <a:cxnLst/>
                <a:rect l="l" t="t" r="r" b="b"/>
                <a:pathLst>
                  <a:path w="856614" h="190500">
                    <a:moveTo>
                      <a:pt x="824738" y="0"/>
                    </a:moveTo>
                    <a:lnTo>
                      <a:pt x="31750" y="0"/>
                    </a:lnTo>
                    <a:lnTo>
                      <a:pt x="19395" y="2494"/>
                    </a:lnTo>
                    <a:lnTo>
                      <a:pt x="9302" y="9297"/>
                    </a:lnTo>
                    <a:lnTo>
                      <a:pt x="2496" y="19389"/>
                    </a:lnTo>
                    <a:lnTo>
                      <a:pt x="0" y="31750"/>
                    </a:lnTo>
                    <a:lnTo>
                      <a:pt x="0" y="158750"/>
                    </a:lnTo>
                    <a:lnTo>
                      <a:pt x="2496" y="171110"/>
                    </a:lnTo>
                    <a:lnTo>
                      <a:pt x="9302" y="181202"/>
                    </a:lnTo>
                    <a:lnTo>
                      <a:pt x="19395" y="188005"/>
                    </a:lnTo>
                    <a:lnTo>
                      <a:pt x="31750" y="190500"/>
                    </a:lnTo>
                    <a:lnTo>
                      <a:pt x="824738" y="190500"/>
                    </a:lnTo>
                    <a:lnTo>
                      <a:pt x="837092" y="188005"/>
                    </a:lnTo>
                    <a:lnTo>
                      <a:pt x="847185" y="181202"/>
                    </a:lnTo>
                    <a:lnTo>
                      <a:pt x="853991" y="171110"/>
                    </a:lnTo>
                    <a:lnTo>
                      <a:pt x="856488" y="158750"/>
                    </a:lnTo>
                    <a:lnTo>
                      <a:pt x="856488" y="31750"/>
                    </a:lnTo>
                    <a:lnTo>
                      <a:pt x="853991" y="19389"/>
                    </a:lnTo>
                    <a:lnTo>
                      <a:pt x="847185" y="9297"/>
                    </a:lnTo>
                    <a:lnTo>
                      <a:pt x="837092" y="2494"/>
                    </a:lnTo>
                    <a:lnTo>
                      <a:pt x="824738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31271754-EAE6-42C8-A630-94E4AA8520FF}"/>
                  </a:ext>
                </a:extLst>
              </p:cNvPr>
              <p:cNvSpPr/>
              <p:nvPr/>
            </p:nvSpPr>
            <p:spPr>
              <a:xfrm>
                <a:off x="6367111" y="1496557"/>
                <a:ext cx="11096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805"/>
                  </a:spcBef>
                </a:pPr>
                <a:r>
                  <a:rPr lang="zh-TW" altLang="en-US" sz="1400" b="1" spc="-5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rPr>
                  <a:t>品質檢測</a:t>
                </a:r>
                <a:endPara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endParaRPr>
              </a:p>
            </p:txBody>
          </p:sp>
        </p:grpSp>
        <p:grpSp>
          <p:nvGrpSpPr>
            <p:cNvPr id="120" name="群組 119">
              <a:extLst>
                <a:ext uri="{FF2B5EF4-FFF2-40B4-BE49-F238E27FC236}">
                  <a16:creationId xmlns:a16="http://schemas.microsoft.com/office/drawing/2014/main" id="{FE0B9AC7-7362-4001-B118-85C09FD1EE4F}"/>
                </a:ext>
              </a:extLst>
            </p:cNvPr>
            <p:cNvGrpSpPr/>
            <p:nvPr/>
          </p:nvGrpSpPr>
          <p:grpSpPr>
            <a:xfrm>
              <a:off x="5573612" y="2729440"/>
              <a:ext cx="939572" cy="574504"/>
              <a:chOff x="-3096139" y="2257519"/>
              <a:chExt cx="792480" cy="466725"/>
            </a:xfrm>
          </p:grpSpPr>
          <p:sp>
            <p:nvSpPr>
              <p:cNvPr id="134" name="object 34">
                <a:extLst>
                  <a:ext uri="{FF2B5EF4-FFF2-40B4-BE49-F238E27FC236}">
                    <a16:creationId xmlns:a16="http://schemas.microsoft.com/office/drawing/2014/main" id="{847489B8-8C96-49ED-B7D8-13491C1A7E66}"/>
                  </a:ext>
                </a:extLst>
              </p:cNvPr>
              <p:cNvSpPr/>
              <p:nvPr/>
            </p:nvSpPr>
            <p:spPr>
              <a:xfrm>
                <a:off x="-3096139" y="2257519"/>
                <a:ext cx="792480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792479" h="466725">
                    <a:moveTo>
                      <a:pt x="714755" y="0"/>
                    </a:moveTo>
                    <a:lnTo>
                      <a:pt x="77724" y="0"/>
                    </a:lnTo>
                    <a:lnTo>
                      <a:pt x="47470" y="6107"/>
                    </a:lnTo>
                    <a:lnTo>
                      <a:pt x="22764" y="22764"/>
                    </a:lnTo>
                    <a:lnTo>
                      <a:pt x="6107" y="47470"/>
                    </a:lnTo>
                    <a:lnTo>
                      <a:pt x="0" y="77724"/>
                    </a:lnTo>
                    <a:lnTo>
                      <a:pt x="0" y="388620"/>
                    </a:lnTo>
                    <a:lnTo>
                      <a:pt x="6107" y="418873"/>
                    </a:lnTo>
                    <a:lnTo>
                      <a:pt x="22764" y="443579"/>
                    </a:lnTo>
                    <a:lnTo>
                      <a:pt x="47470" y="460236"/>
                    </a:lnTo>
                    <a:lnTo>
                      <a:pt x="77724" y="466344"/>
                    </a:lnTo>
                    <a:lnTo>
                      <a:pt x="714755" y="466344"/>
                    </a:lnTo>
                    <a:lnTo>
                      <a:pt x="745009" y="460236"/>
                    </a:lnTo>
                    <a:lnTo>
                      <a:pt x="769715" y="443579"/>
                    </a:lnTo>
                    <a:lnTo>
                      <a:pt x="786372" y="418873"/>
                    </a:lnTo>
                    <a:lnTo>
                      <a:pt x="792479" y="388620"/>
                    </a:lnTo>
                    <a:lnTo>
                      <a:pt x="792479" y="77724"/>
                    </a:lnTo>
                    <a:lnTo>
                      <a:pt x="786372" y="47470"/>
                    </a:lnTo>
                    <a:lnTo>
                      <a:pt x="769715" y="22764"/>
                    </a:lnTo>
                    <a:lnTo>
                      <a:pt x="745009" y="6107"/>
                    </a:lnTo>
                    <a:lnTo>
                      <a:pt x="714755" y="0"/>
                    </a:lnTo>
                    <a:close/>
                  </a:path>
                </a:pathLst>
              </a:custGeom>
              <a:solidFill>
                <a:srgbClr val="0232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5" name="object 35">
                <a:extLst>
                  <a:ext uri="{FF2B5EF4-FFF2-40B4-BE49-F238E27FC236}">
                    <a16:creationId xmlns:a16="http://schemas.microsoft.com/office/drawing/2014/main" id="{8D39AA1C-ABCE-4FD8-BC37-E8BF293A693D}"/>
                  </a:ext>
                </a:extLst>
              </p:cNvPr>
              <p:cNvSpPr txBox="1"/>
              <p:nvPr/>
            </p:nvSpPr>
            <p:spPr>
              <a:xfrm>
                <a:off x="-2860960" y="2284188"/>
                <a:ext cx="514468" cy="36099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spcBef>
                    <a:spcPts val="105"/>
                  </a:spcBef>
                </a:pPr>
                <a:r>
                  <a:rPr lang="en-US" sz="1400" b="1" spc="-1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IOT+</a:t>
                </a:r>
                <a:r>
                  <a:rPr sz="1400" b="1" spc="-1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M</a:t>
                </a:r>
                <a:r>
                  <a:rPr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ES</a:t>
                </a:r>
              </a:p>
            </p:txBody>
          </p:sp>
        </p:grpSp>
        <p:grpSp>
          <p:nvGrpSpPr>
            <p:cNvPr id="121" name="群組 120">
              <a:extLst>
                <a:ext uri="{FF2B5EF4-FFF2-40B4-BE49-F238E27FC236}">
                  <a16:creationId xmlns:a16="http://schemas.microsoft.com/office/drawing/2014/main" id="{C6B2AEF6-9719-452F-85BA-115E2489CF8F}"/>
                </a:ext>
              </a:extLst>
            </p:cNvPr>
            <p:cNvGrpSpPr/>
            <p:nvPr/>
          </p:nvGrpSpPr>
          <p:grpSpPr>
            <a:xfrm>
              <a:off x="4481135" y="2729440"/>
              <a:ext cx="1017838" cy="574504"/>
              <a:chOff x="-1656064" y="2235017"/>
              <a:chExt cx="858493" cy="466725"/>
            </a:xfrm>
          </p:grpSpPr>
          <p:sp>
            <p:nvSpPr>
              <p:cNvPr id="132" name="object 65">
                <a:extLst>
                  <a:ext uri="{FF2B5EF4-FFF2-40B4-BE49-F238E27FC236}">
                    <a16:creationId xmlns:a16="http://schemas.microsoft.com/office/drawing/2014/main" id="{72AA052E-F484-4BB8-B577-F3C63AD6EF15}"/>
                  </a:ext>
                </a:extLst>
              </p:cNvPr>
              <p:cNvSpPr/>
              <p:nvPr/>
            </p:nvSpPr>
            <p:spPr>
              <a:xfrm>
                <a:off x="-1590051" y="2235017"/>
                <a:ext cx="792480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792479" h="466725">
                    <a:moveTo>
                      <a:pt x="714755" y="0"/>
                    </a:moveTo>
                    <a:lnTo>
                      <a:pt x="77724" y="0"/>
                    </a:lnTo>
                    <a:lnTo>
                      <a:pt x="47470" y="6107"/>
                    </a:lnTo>
                    <a:lnTo>
                      <a:pt x="22764" y="22764"/>
                    </a:lnTo>
                    <a:lnTo>
                      <a:pt x="6107" y="47470"/>
                    </a:lnTo>
                    <a:lnTo>
                      <a:pt x="0" y="77724"/>
                    </a:lnTo>
                    <a:lnTo>
                      <a:pt x="0" y="388619"/>
                    </a:lnTo>
                    <a:lnTo>
                      <a:pt x="6107" y="418873"/>
                    </a:lnTo>
                    <a:lnTo>
                      <a:pt x="22764" y="443579"/>
                    </a:lnTo>
                    <a:lnTo>
                      <a:pt x="47470" y="460236"/>
                    </a:lnTo>
                    <a:lnTo>
                      <a:pt x="77724" y="466343"/>
                    </a:lnTo>
                    <a:lnTo>
                      <a:pt x="714755" y="466343"/>
                    </a:lnTo>
                    <a:lnTo>
                      <a:pt x="745009" y="460236"/>
                    </a:lnTo>
                    <a:lnTo>
                      <a:pt x="769715" y="443579"/>
                    </a:lnTo>
                    <a:lnTo>
                      <a:pt x="786372" y="418873"/>
                    </a:lnTo>
                    <a:lnTo>
                      <a:pt x="792479" y="388619"/>
                    </a:lnTo>
                    <a:lnTo>
                      <a:pt x="792479" y="77724"/>
                    </a:lnTo>
                    <a:lnTo>
                      <a:pt x="786372" y="47470"/>
                    </a:lnTo>
                    <a:lnTo>
                      <a:pt x="769715" y="22764"/>
                    </a:lnTo>
                    <a:lnTo>
                      <a:pt x="745009" y="6107"/>
                    </a:lnTo>
                    <a:lnTo>
                      <a:pt x="714755" y="0"/>
                    </a:lnTo>
                    <a:close/>
                  </a:path>
                </a:pathLst>
              </a:custGeom>
              <a:solidFill>
                <a:srgbClr val="0232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3" name="object 66">
                <a:extLst>
                  <a:ext uri="{FF2B5EF4-FFF2-40B4-BE49-F238E27FC236}">
                    <a16:creationId xmlns:a16="http://schemas.microsoft.com/office/drawing/2014/main" id="{5DE89FD1-AF0E-4531-8201-2A0E410385F4}"/>
                  </a:ext>
                </a:extLst>
              </p:cNvPr>
              <p:cNvSpPr txBox="1"/>
              <p:nvPr/>
            </p:nvSpPr>
            <p:spPr>
              <a:xfrm>
                <a:off x="-1656064" y="2264647"/>
                <a:ext cx="850217" cy="371408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86995" algn="ctr">
                  <a:spcBef>
                    <a:spcPts val="105"/>
                  </a:spcBef>
                </a:pPr>
                <a:r>
                  <a:rPr lang="en-US" altLang="zh-TW" sz="1400" b="1" spc="-5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A</a:t>
                </a:r>
                <a:r>
                  <a:rPr sz="1400" b="1" spc="-5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PS</a:t>
                </a:r>
                <a:endParaRPr lang="en-US" altLang="zh-TW" sz="1400" b="1" spc="-5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Rounded MT Bold"/>
                </a:endParaRPr>
              </a:p>
              <a:p>
                <a:pPr marL="86995" algn="ctr">
                  <a:spcBef>
                    <a:spcPts val="105"/>
                  </a:spcBef>
                </a:pPr>
                <a:r>
                  <a:rPr sz="1400" b="1" err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rPr>
                  <a:t>智慧排程</a:t>
                </a:r>
                <a:endParaRPr sz="14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endParaRPr>
              </a:p>
            </p:txBody>
          </p:sp>
        </p:grpSp>
        <p:sp>
          <p:nvSpPr>
            <p:cNvPr id="122" name="object 47">
              <a:extLst>
                <a:ext uri="{FF2B5EF4-FFF2-40B4-BE49-F238E27FC236}">
                  <a16:creationId xmlns:a16="http://schemas.microsoft.com/office/drawing/2014/main" id="{1D049F61-7ED2-4157-95A1-D4FC381B5AA9}"/>
                </a:ext>
              </a:extLst>
            </p:cNvPr>
            <p:cNvSpPr/>
            <p:nvPr/>
          </p:nvSpPr>
          <p:spPr>
            <a:xfrm>
              <a:off x="5422770" y="4126524"/>
              <a:ext cx="1790542" cy="1155798"/>
            </a:xfrm>
            <a:custGeom>
              <a:avLst/>
              <a:gdLst/>
              <a:ahLst/>
              <a:cxnLst/>
              <a:rect l="l" t="t" r="r" b="b"/>
              <a:pathLst>
                <a:path w="792479" h="464820">
                  <a:moveTo>
                    <a:pt x="715010" y="0"/>
                  </a:moveTo>
                  <a:lnTo>
                    <a:pt x="77470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69"/>
                  </a:lnTo>
                  <a:lnTo>
                    <a:pt x="0" y="387350"/>
                  </a:lnTo>
                  <a:lnTo>
                    <a:pt x="6086" y="417510"/>
                  </a:lnTo>
                  <a:lnTo>
                    <a:pt x="22685" y="442134"/>
                  </a:lnTo>
                  <a:lnTo>
                    <a:pt x="47309" y="458733"/>
                  </a:lnTo>
                  <a:lnTo>
                    <a:pt x="77470" y="464819"/>
                  </a:lnTo>
                  <a:lnTo>
                    <a:pt x="715010" y="464819"/>
                  </a:lnTo>
                  <a:lnTo>
                    <a:pt x="745170" y="458733"/>
                  </a:lnTo>
                  <a:lnTo>
                    <a:pt x="769794" y="442134"/>
                  </a:lnTo>
                  <a:lnTo>
                    <a:pt x="786393" y="417510"/>
                  </a:lnTo>
                  <a:lnTo>
                    <a:pt x="792479" y="387350"/>
                  </a:lnTo>
                  <a:lnTo>
                    <a:pt x="792479" y="77469"/>
                  </a:lnTo>
                  <a:lnTo>
                    <a:pt x="786393" y="47309"/>
                  </a:lnTo>
                  <a:lnTo>
                    <a:pt x="769794" y="22685"/>
                  </a:lnTo>
                  <a:lnTo>
                    <a:pt x="745170" y="6086"/>
                  </a:lnTo>
                  <a:lnTo>
                    <a:pt x="71501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4" name="群組 123">
              <a:extLst>
                <a:ext uri="{FF2B5EF4-FFF2-40B4-BE49-F238E27FC236}">
                  <a16:creationId xmlns:a16="http://schemas.microsoft.com/office/drawing/2014/main" id="{96D41906-B604-4AB4-873B-16F38B08CE34}"/>
                </a:ext>
              </a:extLst>
            </p:cNvPr>
            <p:cNvGrpSpPr/>
            <p:nvPr/>
          </p:nvGrpSpPr>
          <p:grpSpPr>
            <a:xfrm>
              <a:off x="8234376" y="2731117"/>
              <a:ext cx="973503" cy="686021"/>
              <a:chOff x="1080516" y="5494020"/>
              <a:chExt cx="821099" cy="475615"/>
            </a:xfrm>
          </p:grpSpPr>
          <p:sp>
            <p:nvSpPr>
              <p:cNvPr id="126" name="object 70">
                <a:extLst>
                  <a:ext uri="{FF2B5EF4-FFF2-40B4-BE49-F238E27FC236}">
                    <a16:creationId xmlns:a16="http://schemas.microsoft.com/office/drawing/2014/main" id="{04812A47-3808-4C7E-B05A-A330AE203863}"/>
                  </a:ext>
                </a:extLst>
              </p:cNvPr>
              <p:cNvSpPr/>
              <p:nvPr/>
            </p:nvSpPr>
            <p:spPr>
              <a:xfrm>
                <a:off x="1136903" y="5539740"/>
                <a:ext cx="722630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722630" h="429895">
                    <a:moveTo>
                      <a:pt x="650747" y="0"/>
                    </a:moveTo>
                    <a:lnTo>
                      <a:pt x="71628" y="0"/>
                    </a:lnTo>
                    <a:lnTo>
                      <a:pt x="43746" y="5637"/>
                    </a:lnTo>
                    <a:lnTo>
                      <a:pt x="20978" y="21002"/>
                    </a:lnTo>
                    <a:lnTo>
                      <a:pt x="5628" y="43773"/>
                    </a:lnTo>
                    <a:lnTo>
                      <a:pt x="0" y="71628"/>
                    </a:lnTo>
                    <a:lnTo>
                      <a:pt x="0" y="358140"/>
                    </a:lnTo>
                    <a:lnTo>
                      <a:pt x="5628" y="386021"/>
                    </a:lnTo>
                    <a:lnTo>
                      <a:pt x="20978" y="408789"/>
                    </a:lnTo>
                    <a:lnTo>
                      <a:pt x="43746" y="424139"/>
                    </a:lnTo>
                    <a:lnTo>
                      <a:pt x="71628" y="429768"/>
                    </a:lnTo>
                    <a:lnTo>
                      <a:pt x="650747" y="429768"/>
                    </a:lnTo>
                    <a:lnTo>
                      <a:pt x="678602" y="424139"/>
                    </a:lnTo>
                    <a:lnTo>
                      <a:pt x="701373" y="408789"/>
                    </a:lnTo>
                    <a:lnTo>
                      <a:pt x="716738" y="386021"/>
                    </a:lnTo>
                    <a:lnTo>
                      <a:pt x="722376" y="358140"/>
                    </a:lnTo>
                    <a:lnTo>
                      <a:pt x="722376" y="71628"/>
                    </a:lnTo>
                    <a:lnTo>
                      <a:pt x="716738" y="43773"/>
                    </a:lnTo>
                    <a:lnTo>
                      <a:pt x="701373" y="21002"/>
                    </a:lnTo>
                    <a:lnTo>
                      <a:pt x="678602" y="5637"/>
                    </a:lnTo>
                    <a:lnTo>
                      <a:pt x="650747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7" name="object 71">
                <a:extLst>
                  <a:ext uri="{FF2B5EF4-FFF2-40B4-BE49-F238E27FC236}">
                    <a16:creationId xmlns:a16="http://schemas.microsoft.com/office/drawing/2014/main" id="{721EBA84-E957-44CC-807C-C1CF58726A5D}"/>
                  </a:ext>
                </a:extLst>
              </p:cNvPr>
              <p:cNvSpPr/>
              <p:nvPr/>
            </p:nvSpPr>
            <p:spPr>
              <a:xfrm>
                <a:off x="1080516" y="5494020"/>
                <a:ext cx="721360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721360" h="429895">
                    <a:moveTo>
                      <a:pt x="649223" y="0"/>
                    </a:moveTo>
                    <a:lnTo>
                      <a:pt x="71628" y="0"/>
                    </a:lnTo>
                    <a:lnTo>
                      <a:pt x="43746" y="5637"/>
                    </a:lnTo>
                    <a:lnTo>
                      <a:pt x="20978" y="21002"/>
                    </a:lnTo>
                    <a:lnTo>
                      <a:pt x="5628" y="43773"/>
                    </a:lnTo>
                    <a:lnTo>
                      <a:pt x="0" y="71627"/>
                    </a:lnTo>
                    <a:lnTo>
                      <a:pt x="0" y="358139"/>
                    </a:lnTo>
                    <a:lnTo>
                      <a:pt x="5628" y="386021"/>
                    </a:lnTo>
                    <a:lnTo>
                      <a:pt x="20978" y="408789"/>
                    </a:lnTo>
                    <a:lnTo>
                      <a:pt x="43746" y="424139"/>
                    </a:lnTo>
                    <a:lnTo>
                      <a:pt x="71628" y="429767"/>
                    </a:lnTo>
                    <a:lnTo>
                      <a:pt x="649223" y="429767"/>
                    </a:lnTo>
                    <a:lnTo>
                      <a:pt x="677078" y="424139"/>
                    </a:lnTo>
                    <a:lnTo>
                      <a:pt x="699849" y="408789"/>
                    </a:lnTo>
                    <a:lnTo>
                      <a:pt x="715214" y="386021"/>
                    </a:lnTo>
                    <a:lnTo>
                      <a:pt x="720852" y="358139"/>
                    </a:lnTo>
                    <a:lnTo>
                      <a:pt x="720852" y="71627"/>
                    </a:lnTo>
                    <a:lnTo>
                      <a:pt x="715214" y="43773"/>
                    </a:lnTo>
                    <a:lnTo>
                      <a:pt x="699849" y="21002"/>
                    </a:lnTo>
                    <a:lnTo>
                      <a:pt x="677078" y="5637"/>
                    </a:lnTo>
                    <a:lnTo>
                      <a:pt x="649223" y="0"/>
                    </a:lnTo>
                    <a:close/>
                  </a:path>
                </a:pathLst>
              </a:custGeom>
              <a:solidFill>
                <a:srgbClr val="0232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8" name="object 72">
                <a:extLst>
                  <a:ext uri="{FF2B5EF4-FFF2-40B4-BE49-F238E27FC236}">
                    <a16:creationId xmlns:a16="http://schemas.microsoft.com/office/drawing/2014/main" id="{CAFE5CAC-52E2-4D45-8124-E48261AB182F}"/>
                  </a:ext>
                </a:extLst>
              </p:cNvPr>
              <p:cNvSpPr txBox="1"/>
              <p:nvPr/>
            </p:nvSpPr>
            <p:spPr>
              <a:xfrm>
                <a:off x="1142385" y="5535521"/>
                <a:ext cx="759230" cy="15825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en-US" altLang="zh-TW" sz="1400" b="1" spc="-3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AI+</a:t>
                </a:r>
                <a:r>
                  <a:rPr sz="1400" b="1" spc="-3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A</a:t>
                </a:r>
                <a:r>
                  <a:rPr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Rounded MT Bold"/>
                  </a:rPr>
                  <a:t>OI</a:t>
                </a:r>
              </a:p>
            </p:txBody>
          </p:sp>
          <p:sp>
            <p:nvSpPr>
              <p:cNvPr id="129" name="object 77">
                <a:extLst>
                  <a:ext uri="{FF2B5EF4-FFF2-40B4-BE49-F238E27FC236}">
                    <a16:creationId xmlns:a16="http://schemas.microsoft.com/office/drawing/2014/main" id="{67F331B7-103B-4D01-B4C2-82621DDBEE04}"/>
                  </a:ext>
                </a:extLst>
              </p:cNvPr>
              <p:cNvSpPr txBox="1"/>
              <p:nvPr/>
            </p:nvSpPr>
            <p:spPr>
              <a:xfrm>
                <a:off x="1107674" y="5686861"/>
                <a:ext cx="730460" cy="15825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/>
                  </a:rPr>
                  <a:t>產品全檢</a:t>
                </a:r>
                <a:endParaRPr sz="14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endParaRPr>
              </a:p>
            </p:txBody>
          </p:sp>
        </p:grp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2A08C003-7ACE-4CF6-8700-B564A7C8F496}"/>
                </a:ext>
              </a:extLst>
            </p:cNvPr>
            <p:cNvSpPr/>
            <p:nvPr/>
          </p:nvSpPr>
          <p:spPr>
            <a:xfrm>
              <a:off x="4396420" y="2619500"/>
              <a:ext cx="6031564" cy="119655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C75B039E-1045-4804-88B8-FBC3E35465A5}"/>
                </a:ext>
              </a:extLst>
            </p:cNvPr>
            <p:cNvSpPr/>
            <p:nvPr/>
          </p:nvSpPr>
          <p:spPr>
            <a:xfrm>
              <a:off x="8315067" y="3279633"/>
              <a:ext cx="723776" cy="71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3" name="圖片 102">
              <a:extLst>
                <a:ext uri="{FF2B5EF4-FFF2-40B4-BE49-F238E27FC236}">
                  <a16:creationId xmlns:a16="http://schemas.microsoft.com/office/drawing/2014/main" id="{B8FAF7EE-DBE1-4877-AED7-650617FEA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940" y="3458626"/>
              <a:ext cx="576030" cy="609632"/>
            </a:xfrm>
            <a:prstGeom prst="rect">
              <a:avLst/>
            </a:prstGeom>
          </p:spPr>
        </p:pic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9CC9E42C-2F62-4D3C-94F6-79862B06EF9D}"/>
                </a:ext>
              </a:extLst>
            </p:cNvPr>
            <p:cNvSpPr/>
            <p:nvPr/>
          </p:nvSpPr>
          <p:spPr>
            <a:xfrm>
              <a:off x="7622185" y="2652345"/>
              <a:ext cx="588834" cy="6737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1" name="圖片 100">
              <a:extLst>
                <a:ext uri="{FF2B5EF4-FFF2-40B4-BE49-F238E27FC236}">
                  <a16:creationId xmlns:a16="http://schemas.microsoft.com/office/drawing/2014/main" id="{C8AA8794-6366-444C-B00B-5B754F486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780" y="2698802"/>
              <a:ext cx="676879" cy="580831"/>
            </a:xfrm>
            <a:prstGeom prst="rect">
              <a:avLst/>
            </a:prstGeom>
          </p:spPr>
        </p:pic>
        <p:sp>
          <p:nvSpPr>
            <p:cNvPr id="98" name="object 34">
              <a:extLst>
                <a:ext uri="{FF2B5EF4-FFF2-40B4-BE49-F238E27FC236}">
                  <a16:creationId xmlns:a16="http://schemas.microsoft.com/office/drawing/2014/main" id="{C4B15D20-48EF-4366-8ECA-40D9E8B09AB0}"/>
                </a:ext>
              </a:extLst>
            </p:cNvPr>
            <p:cNvSpPr/>
            <p:nvPr/>
          </p:nvSpPr>
          <p:spPr>
            <a:xfrm>
              <a:off x="6605896" y="2676954"/>
              <a:ext cx="939572" cy="553354"/>
            </a:xfrm>
            <a:custGeom>
              <a:avLst/>
              <a:gdLst/>
              <a:ahLst/>
              <a:cxnLst/>
              <a:rect l="l" t="t" r="r" b="b"/>
              <a:pathLst>
                <a:path w="792479" h="466725">
                  <a:moveTo>
                    <a:pt x="714755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620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4"/>
                  </a:lnTo>
                  <a:lnTo>
                    <a:pt x="714755" y="466344"/>
                  </a:lnTo>
                  <a:lnTo>
                    <a:pt x="745009" y="460236"/>
                  </a:lnTo>
                  <a:lnTo>
                    <a:pt x="769715" y="443579"/>
                  </a:lnTo>
                  <a:lnTo>
                    <a:pt x="786372" y="418873"/>
                  </a:lnTo>
                  <a:lnTo>
                    <a:pt x="792479" y="388620"/>
                  </a:lnTo>
                  <a:lnTo>
                    <a:pt x="792479" y="77724"/>
                  </a:lnTo>
                  <a:lnTo>
                    <a:pt x="786372" y="47470"/>
                  </a:lnTo>
                  <a:lnTo>
                    <a:pt x="769715" y="22764"/>
                  </a:lnTo>
                  <a:lnTo>
                    <a:pt x="745009" y="6107"/>
                  </a:lnTo>
                  <a:lnTo>
                    <a:pt x="714755" y="0"/>
                  </a:lnTo>
                  <a:close/>
                </a:path>
              </a:pathLst>
            </a:custGeom>
            <a:solidFill>
              <a:srgbClr val="0232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object 44">
              <a:extLst>
                <a:ext uri="{FF2B5EF4-FFF2-40B4-BE49-F238E27FC236}">
                  <a16:creationId xmlns:a16="http://schemas.microsoft.com/office/drawing/2014/main" id="{66768D06-786B-4DFE-9153-932EA130614C}"/>
                </a:ext>
              </a:extLst>
            </p:cNvPr>
            <p:cNvSpPr txBox="1"/>
            <p:nvPr/>
          </p:nvSpPr>
          <p:spPr>
            <a:xfrm>
              <a:off x="6579328" y="2713112"/>
              <a:ext cx="1004630" cy="443711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zh-TW" altLang="en-US" sz="1400" b="1" spc="-75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Rounded MT Bold"/>
                </a:rPr>
                <a:t>條碼</a:t>
              </a:r>
              <a:r>
                <a: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Rounded MT Bold"/>
                </a:rPr>
                <a:t/>
              </a:r>
              <a:br>
                <a: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Rounded MT Bold"/>
                </a:rPr>
              </a:br>
              <a:r>
                <a:rPr lang="zh-TW" alt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Rounded MT Bold"/>
                </a:rPr>
                <a:t>即時報工</a:t>
              </a:r>
              <a:endParaRPr sz="1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Rounded MT Bold"/>
              </a:endParaRPr>
            </a:p>
          </p:txBody>
        </p:sp>
        <p:sp>
          <p:nvSpPr>
            <p:cNvPr id="96" name="object 34">
              <a:extLst>
                <a:ext uri="{FF2B5EF4-FFF2-40B4-BE49-F238E27FC236}">
                  <a16:creationId xmlns:a16="http://schemas.microsoft.com/office/drawing/2014/main" id="{F8EE1E3D-481E-4B1F-A53F-3D8807282021}"/>
                </a:ext>
              </a:extLst>
            </p:cNvPr>
            <p:cNvSpPr/>
            <p:nvPr/>
          </p:nvSpPr>
          <p:spPr>
            <a:xfrm>
              <a:off x="2642301" y="2756769"/>
              <a:ext cx="1515674" cy="341380"/>
            </a:xfrm>
            <a:custGeom>
              <a:avLst/>
              <a:gdLst/>
              <a:ahLst/>
              <a:cxnLst/>
              <a:rect l="l" t="t" r="r" b="b"/>
              <a:pathLst>
                <a:path w="792479" h="466725">
                  <a:moveTo>
                    <a:pt x="714755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620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4"/>
                  </a:lnTo>
                  <a:lnTo>
                    <a:pt x="714755" y="466344"/>
                  </a:lnTo>
                  <a:lnTo>
                    <a:pt x="745009" y="460236"/>
                  </a:lnTo>
                  <a:lnTo>
                    <a:pt x="769715" y="443579"/>
                  </a:lnTo>
                  <a:lnTo>
                    <a:pt x="786372" y="418873"/>
                  </a:lnTo>
                  <a:lnTo>
                    <a:pt x="792479" y="388620"/>
                  </a:lnTo>
                  <a:lnTo>
                    <a:pt x="792479" y="77724"/>
                  </a:lnTo>
                  <a:lnTo>
                    <a:pt x="786372" y="47470"/>
                  </a:lnTo>
                  <a:lnTo>
                    <a:pt x="769715" y="22764"/>
                  </a:lnTo>
                  <a:lnTo>
                    <a:pt x="745009" y="6107"/>
                  </a:lnTo>
                  <a:lnTo>
                    <a:pt x="714755" y="0"/>
                  </a:lnTo>
                  <a:close/>
                </a:path>
              </a:pathLst>
            </a:custGeom>
            <a:solidFill>
              <a:srgbClr val="0232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" name="object 67">
              <a:extLst>
                <a:ext uri="{FF2B5EF4-FFF2-40B4-BE49-F238E27FC236}">
                  <a16:creationId xmlns:a16="http://schemas.microsoft.com/office/drawing/2014/main" id="{1A87BDD7-1544-4972-A13A-E479A9EDAE3D}"/>
                </a:ext>
              </a:extLst>
            </p:cNvPr>
            <p:cNvSpPr txBox="1"/>
            <p:nvPr/>
          </p:nvSpPr>
          <p:spPr>
            <a:xfrm>
              <a:off x="2642301" y="2807679"/>
              <a:ext cx="1567472" cy="197491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altLang="zh-TW" sz="1200" b="1" spc="-75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PLM</a:t>
              </a:r>
              <a:r>
                <a:rPr lang="zh-TW" altLang="en-US" sz="1200" b="1" spc="-75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sz="1200" b="1" spc="-75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zh-TW" altLang="en-US" sz="1200" b="1" spc="-75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生命週期管理</a:t>
              </a:r>
              <a:endParaRPr sz="1200" b="1" spc="-75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4ACDBDD9-1B45-4AD8-AE61-C90E7F5EEE32}"/>
                </a:ext>
              </a:extLst>
            </p:cNvPr>
            <p:cNvCxnSpPr>
              <a:cxnSpLocks/>
            </p:cNvCxnSpPr>
            <p:nvPr/>
          </p:nvCxnSpPr>
          <p:spPr>
            <a:xfrm>
              <a:off x="3480136" y="3019006"/>
              <a:ext cx="11428" cy="422434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群組 2"/>
            <p:cNvGrpSpPr/>
            <p:nvPr/>
          </p:nvGrpSpPr>
          <p:grpSpPr>
            <a:xfrm>
              <a:off x="7350364" y="4046748"/>
              <a:ext cx="960668" cy="1221145"/>
              <a:chOff x="7350364" y="4046748"/>
              <a:chExt cx="960668" cy="1221145"/>
            </a:xfrm>
          </p:grpSpPr>
          <p:grpSp>
            <p:nvGrpSpPr>
              <p:cNvPr id="91" name="群組 90">
                <a:extLst>
                  <a:ext uri="{FF2B5EF4-FFF2-40B4-BE49-F238E27FC236}">
                    <a16:creationId xmlns:a16="http://schemas.microsoft.com/office/drawing/2014/main" id="{76BDE077-6B69-4ACB-9AA2-9C903D0A4E64}"/>
                  </a:ext>
                </a:extLst>
              </p:cNvPr>
              <p:cNvGrpSpPr/>
              <p:nvPr/>
            </p:nvGrpSpPr>
            <p:grpSpPr>
              <a:xfrm>
                <a:off x="7350364" y="4049142"/>
                <a:ext cx="960668" cy="1218751"/>
                <a:chOff x="7157884" y="4029149"/>
                <a:chExt cx="810274" cy="1027953"/>
              </a:xfrm>
            </p:grpSpPr>
            <p:sp>
              <p:nvSpPr>
                <p:cNvPr id="93" name="object 50">
                  <a:extLst>
                    <a:ext uri="{FF2B5EF4-FFF2-40B4-BE49-F238E27FC236}">
                      <a16:creationId xmlns:a16="http://schemas.microsoft.com/office/drawing/2014/main" id="{04094593-29F7-4CD4-84E2-80901E31AA2A}"/>
                    </a:ext>
                  </a:extLst>
                </p:cNvPr>
                <p:cNvSpPr/>
                <p:nvPr/>
              </p:nvSpPr>
              <p:spPr>
                <a:xfrm>
                  <a:off x="7293025" y="4029149"/>
                  <a:ext cx="612551" cy="1027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479" h="466725">
                      <a:moveTo>
                        <a:pt x="714755" y="0"/>
                      </a:moveTo>
                      <a:lnTo>
                        <a:pt x="77724" y="0"/>
                      </a:lnTo>
                      <a:lnTo>
                        <a:pt x="47470" y="6107"/>
                      </a:lnTo>
                      <a:lnTo>
                        <a:pt x="22764" y="22764"/>
                      </a:lnTo>
                      <a:lnTo>
                        <a:pt x="6107" y="47470"/>
                      </a:lnTo>
                      <a:lnTo>
                        <a:pt x="0" y="77723"/>
                      </a:lnTo>
                      <a:lnTo>
                        <a:pt x="0" y="388619"/>
                      </a:lnTo>
                      <a:lnTo>
                        <a:pt x="6107" y="418873"/>
                      </a:lnTo>
                      <a:lnTo>
                        <a:pt x="22764" y="443579"/>
                      </a:lnTo>
                      <a:lnTo>
                        <a:pt x="47470" y="460236"/>
                      </a:lnTo>
                      <a:lnTo>
                        <a:pt x="77724" y="466343"/>
                      </a:lnTo>
                      <a:lnTo>
                        <a:pt x="714755" y="466343"/>
                      </a:lnTo>
                      <a:lnTo>
                        <a:pt x="745009" y="460236"/>
                      </a:lnTo>
                      <a:lnTo>
                        <a:pt x="769715" y="443579"/>
                      </a:lnTo>
                      <a:lnTo>
                        <a:pt x="786372" y="418873"/>
                      </a:lnTo>
                      <a:lnTo>
                        <a:pt x="792479" y="388619"/>
                      </a:lnTo>
                      <a:lnTo>
                        <a:pt x="792479" y="77723"/>
                      </a:lnTo>
                      <a:lnTo>
                        <a:pt x="786372" y="47470"/>
                      </a:lnTo>
                      <a:lnTo>
                        <a:pt x="769715" y="22764"/>
                      </a:lnTo>
                      <a:lnTo>
                        <a:pt x="745009" y="6107"/>
                      </a:lnTo>
                      <a:lnTo>
                        <a:pt x="714755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4" name="object 14">
                  <a:extLst>
                    <a:ext uri="{FF2B5EF4-FFF2-40B4-BE49-F238E27FC236}">
                      <a16:creationId xmlns:a16="http://schemas.microsoft.com/office/drawing/2014/main" id="{36C81171-E5F1-4793-9565-49AE6A517DF7}"/>
                    </a:ext>
                  </a:extLst>
                </p:cNvPr>
                <p:cNvSpPr txBox="1"/>
                <p:nvPr/>
              </p:nvSpPr>
              <p:spPr>
                <a:xfrm>
                  <a:off x="7157884" y="4251807"/>
                  <a:ext cx="494390" cy="30718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zh-TW" altLang="en-US" sz="1100" b="1" spc="-5">
                      <a:solidFill>
                        <a:srgbClr val="E6162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人</a:t>
                  </a:r>
                  <a:r>
                    <a:rPr lang="zh-TW" altLang="en-US" sz="1100" b="1" spc="-5" smtClean="0">
                      <a:solidFill>
                        <a:srgbClr val="E6162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資</a:t>
                  </a:r>
                  <a:endParaRPr lang="en-US" altLang="zh-TW" sz="1100" b="1" spc="-5" smtClean="0">
                    <a:solidFill>
                      <a:srgbClr val="E6162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endParaRPr>
                </a:p>
                <a:p>
                  <a:pPr>
                    <a:spcBef>
                      <a:spcPts val="100"/>
                    </a:spcBef>
                  </a:pPr>
                  <a:r>
                    <a:rPr lang="zh-TW" altLang="en-US" sz="1100" b="1" spc="-5" smtClean="0">
                      <a:solidFill>
                        <a:srgbClr val="E6162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管理</a:t>
                  </a:r>
                  <a:r>
                    <a:rPr lang="zh-TW" altLang="en-US" sz="1100" b="1" spc="-5">
                      <a:solidFill>
                        <a:srgbClr val="E6162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系統</a:t>
                  </a:r>
                  <a:endParaRPr lang="en-US" altLang="zh-TW" sz="1100" b="1" spc="-5">
                    <a:solidFill>
                      <a:srgbClr val="E6162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endParaRPr>
                </a:p>
              </p:txBody>
            </p:sp>
            <p:sp>
              <p:nvSpPr>
                <p:cNvPr id="95" name="object 14">
                  <a:extLst>
                    <a:ext uri="{FF2B5EF4-FFF2-40B4-BE49-F238E27FC236}">
                      <a16:creationId xmlns:a16="http://schemas.microsoft.com/office/drawing/2014/main" id="{46DDB3B5-9F8E-4DE3-9AC4-949CBEA160BE}"/>
                    </a:ext>
                  </a:extLst>
                </p:cNvPr>
                <p:cNvSpPr txBox="1"/>
                <p:nvPr/>
              </p:nvSpPr>
              <p:spPr>
                <a:xfrm>
                  <a:off x="7761617" y="4107504"/>
                  <a:ext cx="206541" cy="850169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zh-TW" altLang="en-US" sz="1050" b="1" spc="-5">
                      <a:solidFill>
                        <a:srgbClr val="02329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人臉</a:t>
                  </a:r>
                  <a:endParaRPr lang="en-US" altLang="zh-TW" sz="1050" b="1" spc="-5">
                    <a:solidFill>
                      <a:srgbClr val="02329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endParaRPr>
                </a:p>
                <a:p>
                  <a:pPr>
                    <a:spcBef>
                      <a:spcPts val="100"/>
                    </a:spcBef>
                  </a:pPr>
                  <a:r>
                    <a:rPr lang="zh-TW" altLang="en-US" sz="1050" b="1" spc="-5">
                      <a:solidFill>
                        <a:srgbClr val="02329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辨識</a:t>
                  </a:r>
                  <a:endParaRPr lang="en-US" altLang="zh-TW" sz="1050" b="1" spc="-5">
                    <a:solidFill>
                      <a:srgbClr val="02329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endParaRPr>
                </a:p>
                <a:p>
                  <a:pPr>
                    <a:spcBef>
                      <a:spcPts val="100"/>
                    </a:spcBef>
                  </a:pPr>
                  <a:r>
                    <a:rPr lang="zh-TW" altLang="en-US" sz="1050" b="1" spc="-5">
                      <a:solidFill>
                        <a:srgbClr val="02329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系統</a:t>
                  </a:r>
                  <a:endParaRPr lang="en-US" altLang="zh-TW" sz="1050" b="1" spc="-5">
                    <a:solidFill>
                      <a:srgbClr val="02329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endParaRPr>
                </a:p>
              </p:txBody>
            </p:sp>
          </p:grpSp>
          <p:sp>
            <p:nvSpPr>
              <p:cNvPr id="92" name="object 14">
                <a:extLst>
                  <a:ext uri="{FF2B5EF4-FFF2-40B4-BE49-F238E27FC236}">
                    <a16:creationId xmlns:a16="http://schemas.microsoft.com/office/drawing/2014/main" id="{B90C277A-B3FC-47E0-BB58-449C3D1B6B28}"/>
                  </a:ext>
                </a:extLst>
              </p:cNvPr>
              <p:cNvSpPr txBox="1"/>
              <p:nvPr/>
            </p:nvSpPr>
            <p:spPr>
              <a:xfrm>
                <a:off x="7353038" y="4046748"/>
                <a:ext cx="438589" cy="27063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en-US" altLang="zh-TW" sz="1400" b="1" spc="-5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rPr>
                  <a:t>HR</a:t>
                </a:r>
              </a:p>
            </p:txBody>
          </p:sp>
        </p:grp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492BB6C7-8E9A-4D70-A664-4B8317301CEB}"/>
                </a:ext>
              </a:extLst>
            </p:cNvPr>
            <p:cNvSpPr/>
            <p:nvPr/>
          </p:nvSpPr>
          <p:spPr>
            <a:xfrm>
              <a:off x="4977633" y="3407124"/>
              <a:ext cx="3280247" cy="2109281"/>
            </a:xfrm>
            <a:prstGeom prst="rect">
              <a:avLst/>
            </a:prstGeom>
            <a:noFill/>
            <a:ln w="38100">
              <a:solidFill>
                <a:srgbClr val="C0504D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ABF90694-2568-4714-95D4-D8F0E3CD2D00}"/>
                </a:ext>
              </a:extLst>
            </p:cNvPr>
            <p:cNvSpPr/>
            <p:nvPr/>
          </p:nvSpPr>
          <p:spPr>
            <a:xfrm>
              <a:off x="2734522" y="1682325"/>
              <a:ext cx="7622329" cy="9597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87E27DF0-64D3-425E-A804-B9E44552789B}"/>
                </a:ext>
              </a:extLst>
            </p:cNvPr>
            <p:cNvSpPr/>
            <p:nvPr/>
          </p:nvSpPr>
          <p:spPr>
            <a:xfrm>
              <a:off x="921980" y="3256645"/>
              <a:ext cx="3875604" cy="2253488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2A342D5B-FE73-4487-9FCB-512B889D9F04}"/>
                </a:ext>
              </a:extLst>
            </p:cNvPr>
            <p:cNvGrpSpPr/>
            <p:nvPr/>
          </p:nvGrpSpPr>
          <p:grpSpPr>
            <a:xfrm>
              <a:off x="5519662" y="4359096"/>
              <a:ext cx="1610556" cy="912243"/>
              <a:chOff x="2212122" y="3744915"/>
              <a:chExt cx="2265252" cy="1336009"/>
            </a:xfrm>
          </p:grpSpPr>
          <p:pic>
            <p:nvPicPr>
              <p:cNvPr id="46" name="圖片 45">
                <a:extLst>
                  <a:ext uri="{FF2B5EF4-FFF2-40B4-BE49-F238E27FC236}">
                    <a16:creationId xmlns:a16="http://schemas.microsoft.com/office/drawing/2014/main" id="{9933F4EA-4620-4EA1-B141-88906818F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2122" y="3744915"/>
                <a:ext cx="2265252" cy="935686"/>
              </a:xfrm>
              <a:prstGeom prst="rect">
                <a:avLst/>
              </a:prstGeom>
            </p:spPr>
          </p:pic>
          <p:grpSp>
            <p:nvGrpSpPr>
              <p:cNvPr id="47" name="Group 4">
                <a:extLst>
                  <a:ext uri="{FF2B5EF4-FFF2-40B4-BE49-F238E27FC236}">
                    <a16:creationId xmlns:a16="http://schemas.microsoft.com/office/drawing/2014/main" id="{0CA9CDF2-1E98-49D5-9940-DB6F53D2D8EE}"/>
                  </a:ext>
                </a:extLst>
              </p:cNvPr>
              <p:cNvGrpSpPr/>
              <p:nvPr/>
            </p:nvGrpSpPr>
            <p:grpSpPr>
              <a:xfrm>
                <a:off x="2941607" y="4433977"/>
                <a:ext cx="690113" cy="646947"/>
                <a:chOff x="631829" y="3155370"/>
                <a:chExt cx="3458504" cy="2786775"/>
              </a:xfrm>
            </p:grpSpPr>
            <p:sp>
              <p:nvSpPr>
                <p:cNvPr id="58" name="Freeform 6">
                  <a:extLst>
                    <a:ext uri="{FF2B5EF4-FFF2-40B4-BE49-F238E27FC236}">
                      <a16:creationId xmlns:a16="http://schemas.microsoft.com/office/drawing/2014/main" id="{2DA0932A-F43A-4550-8612-985783077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883" y="5538847"/>
                  <a:ext cx="1174880" cy="372175"/>
                </a:xfrm>
                <a:custGeom>
                  <a:avLst/>
                  <a:gdLst>
                    <a:gd name="T0" fmla="*/ 3037 w 3628"/>
                    <a:gd name="T1" fmla="*/ 0 h 1149"/>
                    <a:gd name="T2" fmla="*/ 1837 w 3628"/>
                    <a:gd name="T3" fmla="*/ 0 h 1149"/>
                    <a:gd name="T4" fmla="*/ 1792 w 3628"/>
                    <a:gd name="T5" fmla="*/ 0 h 1149"/>
                    <a:gd name="T6" fmla="*/ 591 w 3628"/>
                    <a:gd name="T7" fmla="*/ 0 h 1149"/>
                    <a:gd name="T8" fmla="*/ 592 w 3628"/>
                    <a:gd name="T9" fmla="*/ 108 h 1149"/>
                    <a:gd name="T10" fmla="*/ 594 w 3628"/>
                    <a:gd name="T11" fmla="*/ 214 h 1149"/>
                    <a:gd name="T12" fmla="*/ 598 w 3628"/>
                    <a:gd name="T13" fmla="*/ 317 h 1149"/>
                    <a:gd name="T14" fmla="*/ 600 w 3628"/>
                    <a:gd name="T15" fmla="*/ 419 h 1149"/>
                    <a:gd name="T16" fmla="*/ 600 w 3628"/>
                    <a:gd name="T17" fmla="*/ 468 h 1149"/>
                    <a:gd name="T18" fmla="*/ 599 w 3628"/>
                    <a:gd name="T19" fmla="*/ 516 h 1149"/>
                    <a:gd name="T20" fmla="*/ 597 w 3628"/>
                    <a:gd name="T21" fmla="*/ 564 h 1149"/>
                    <a:gd name="T22" fmla="*/ 594 w 3628"/>
                    <a:gd name="T23" fmla="*/ 610 h 1149"/>
                    <a:gd name="T24" fmla="*/ 590 w 3628"/>
                    <a:gd name="T25" fmla="*/ 654 h 1149"/>
                    <a:gd name="T26" fmla="*/ 584 w 3628"/>
                    <a:gd name="T27" fmla="*/ 698 h 1149"/>
                    <a:gd name="T28" fmla="*/ 576 w 3628"/>
                    <a:gd name="T29" fmla="*/ 740 h 1149"/>
                    <a:gd name="T30" fmla="*/ 567 w 3628"/>
                    <a:gd name="T31" fmla="*/ 780 h 1149"/>
                    <a:gd name="T32" fmla="*/ 554 w 3628"/>
                    <a:gd name="T33" fmla="*/ 820 h 1149"/>
                    <a:gd name="T34" fmla="*/ 540 w 3628"/>
                    <a:gd name="T35" fmla="*/ 857 h 1149"/>
                    <a:gd name="T36" fmla="*/ 524 w 3628"/>
                    <a:gd name="T37" fmla="*/ 892 h 1149"/>
                    <a:gd name="T38" fmla="*/ 504 w 3628"/>
                    <a:gd name="T39" fmla="*/ 925 h 1149"/>
                    <a:gd name="T40" fmla="*/ 482 w 3628"/>
                    <a:gd name="T41" fmla="*/ 958 h 1149"/>
                    <a:gd name="T42" fmla="*/ 458 w 3628"/>
                    <a:gd name="T43" fmla="*/ 986 h 1149"/>
                    <a:gd name="T44" fmla="*/ 429 w 3628"/>
                    <a:gd name="T45" fmla="*/ 1014 h 1149"/>
                    <a:gd name="T46" fmla="*/ 398 w 3628"/>
                    <a:gd name="T47" fmla="*/ 1039 h 1149"/>
                    <a:gd name="T48" fmla="*/ 363 w 3628"/>
                    <a:gd name="T49" fmla="*/ 1062 h 1149"/>
                    <a:gd name="T50" fmla="*/ 323 w 3628"/>
                    <a:gd name="T51" fmla="*/ 1081 h 1149"/>
                    <a:gd name="T52" fmla="*/ 281 w 3628"/>
                    <a:gd name="T53" fmla="*/ 1100 h 1149"/>
                    <a:gd name="T54" fmla="*/ 233 w 3628"/>
                    <a:gd name="T55" fmla="*/ 1115 h 1149"/>
                    <a:gd name="T56" fmla="*/ 182 w 3628"/>
                    <a:gd name="T57" fmla="*/ 1128 h 1149"/>
                    <a:gd name="T58" fmla="*/ 127 w 3628"/>
                    <a:gd name="T59" fmla="*/ 1137 h 1149"/>
                    <a:gd name="T60" fmla="*/ 66 w 3628"/>
                    <a:gd name="T61" fmla="*/ 1144 h 1149"/>
                    <a:gd name="T62" fmla="*/ 0 w 3628"/>
                    <a:gd name="T63" fmla="*/ 1149 h 1149"/>
                    <a:gd name="T64" fmla="*/ 1792 w 3628"/>
                    <a:gd name="T65" fmla="*/ 1149 h 1149"/>
                    <a:gd name="T66" fmla="*/ 1837 w 3628"/>
                    <a:gd name="T67" fmla="*/ 1149 h 1149"/>
                    <a:gd name="T68" fmla="*/ 3628 w 3628"/>
                    <a:gd name="T69" fmla="*/ 1149 h 1149"/>
                    <a:gd name="T70" fmla="*/ 3563 w 3628"/>
                    <a:gd name="T71" fmla="*/ 1144 h 1149"/>
                    <a:gd name="T72" fmla="*/ 3503 w 3628"/>
                    <a:gd name="T73" fmla="*/ 1137 h 1149"/>
                    <a:gd name="T74" fmla="*/ 3446 w 3628"/>
                    <a:gd name="T75" fmla="*/ 1128 h 1149"/>
                    <a:gd name="T76" fmla="*/ 3395 w 3628"/>
                    <a:gd name="T77" fmla="*/ 1115 h 1149"/>
                    <a:gd name="T78" fmla="*/ 3349 w 3628"/>
                    <a:gd name="T79" fmla="*/ 1100 h 1149"/>
                    <a:gd name="T80" fmla="*/ 3306 w 3628"/>
                    <a:gd name="T81" fmla="*/ 1081 h 1149"/>
                    <a:gd name="T82" fmla="*/ 3266 w 3628"/>
                    <a:gd name="T83" fmla="*/ 1062 h 1149"/>
                    <a:gd name="T84" fmla="*/ 3231 w 3628"/>
                    <a:gd name="T85" fmla="*/ 1039 h 1149"/>
                    <a:gd name="T86" fmla="*/ 3199 w 3628"/>
                    <a:gd name="T87" fmla="*/ 1014 h 1149"/>
                    <a:gd name="T88" fmla="*/ 3172 w 3628"/>
                    <a:gd name="T89" fmla="*/ 986 h 1149"/>
                    <a:gd name="T90" fmla="*/ 3146 w 3628"/>
                    <a:gd name="T91" fmla="*/ 958 h 1149"/>
                    <a:gd name="T92" fmla="*/ 3124 w 3628"/>
                    <a:gd name="T93" fmla="*/ 925 h 1149"/>
                    <a:gd name="T94" fmla="*/ 3104 w 3628"/>
                    <a:gd name="T95" fmla="*/ 892 h 1149"/>
                    <a:gd name="T96" fmla="*/ 3088 w 3628"/>
                    <a:gd name="T97" fmla="*/ 857 h 1149"/>
                    <a:gd name="T98" fmla="*/ 3074 w 3628"/>
                    <a:gd name="T99" fmla="*/ 820 h 1149"/>
                    <a:gd name="T100" fmla="*/ 3063 w 3628"/>
                    <a:gd name="T101" fmla="*/ 780 h 1149"/>
                    <a:gd name="T102" fmla="*/ 3053 w 3628"/>
                    <a:gd name="T103" fmla="*/ 740 h 1149"/>
                    <a:gd name="T104" fmla="*/ 3045 w 3628"/>
                    <a:gd name="T105" fmla="*/ 698 h 1149"/>
                    <a:gd name="T106" fmla="*/ 3040 w 3628"/>
                    <a:gd name="T107" fmla="*/ 654 h 1149"/>
                    <a:gd name="T108" fmla="*/ 3035 w 3628"/>
                    <a:gd name="T109" fmla="*/ 610 h 1149"/>
                    <a:gd name="T110" fmla="*/ 3031 w 3628"/>
                    <a:gd name="T111" fmla="*/ 564 h 1149"/>
                    <a:gd name="T112" fmla="*/ 3030 w 3628"/>
                    <a:gd name="T113" fmla="*/ 516 h 1149"/>
                    <a:gd name="T114" fmla="*/ 3029 w 3628"/>
                    <a:gd name="T115" fmla="*/ 468 h 1149"/>
                    <a:gd name="T116" fmla="*/ 3029 w 3628"/>
                    <a:gd name="T117" fmla="*/ 419 h 1149"/>
                    <a:gd name="T118" fmla="*/ 3030 w 3628"/>
                    <a:gd name="T119" fmla="*/ 317 h 1149"/>
                    <a:gd name="T120" fmla="*/ 3034 w 3628"/>
                    <a:gd name="T121" fmla="*/ 214 h 1149"/>
                    <a:gd name="T122" fmla="*/ 3036 w 3628"/>
                    <a:gd name="T123" fmla="*/ 108 h 1149"/>
                    <a:gd name="T124" fmla="*/ 3037 w 3628"/>
                    <a:gd name="T125" fmla="*/ 0 h 1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628" h="1149">
                      <a:moveTo>
                        <a:pt x="3037" y="0"/>
                      </a:moveTo>
                      <a:lnTo>
                        <a:pt x="1837" y="0"/>
                      </a:lnTo>
                      <a:lnTo>
                        <a:pt x="1792" y="0"/>
                      </a:lnTo>
                      <a:lnTo>
                        <a:pt x="591" y="0"/>
                      </a:lnTo>
                      <a:lnTo>
                        <a:pt x="592" y="108"/>
                      </a:lnTo>
                      <a:lnTo>
                        <a:pt x="594" y="214"/>
                      </a:lnTo>
                      <a:lnTo>
                        <a:pt x="598" y="317"/>
                      </a:lnTo>
                      <a:lnTo>
                        <a:pt x="600" y="419"/>
                      </a:lnTo>
                      <a:lnTo>
                        <a:pt x="600" y="468"/>
                      </a:lnTo>
                      <a:lnTo>
                        <a:pt x="599" y="516"/>
                      </a:lnTo>
                      <a:lnTo>
                        <a:pt x="597" y="564"/>
                      </a:lnTo>
                      <a:lnTo>
                        <a:pt x="594" y="610"/>
                      </a:lnTo>
                      <a:lnTo>
                        <a:pt x="590" y="654"/>
                      </a:lnTo>
                      <a:lnTo>
                        <a:pt x="584" y="698"/>
                      </a:lnTo>
                      <a:lnTo>
                        <a:pt x="576" y="740"/>
                      </a:lnTo>
                      <a:lnTo>
                        <a:pt x="567" y="780"/>
                      </a:lnTo>
                      <a:lnTo>
                        <a:pt x="554" y="820"/>
                      </a:lnTo>
                      <a:lnTo>
                        <a:pt x="540" y="857"/>
                      </a:lnTo>
                      <a:lnTo>
                        <a:pt x="524" y="892"/>
                      </a:lnTo>
                      <a:lnTo>
                        <a:pt x="504" y="925"/>
                      </a:lnTo>
                      <a:lnTo>
                        <a:pt x="482" y="958"/>
                      </a:lnTo>
                      <a:lnTo>
                        <a:pt x="458" y="986"/>
                      </a:lnTo>
                      <a:lnTo>
                        <a:pt x="429" y="1014"/>
                      </a:lnTo>
                      <a:lnTo>
                        <a:pt x="398" y="1039"/>
                      </a:lnTo>
                      <a:lnTo>
                        <a:pt x="363" y="1062"/>
                      </a:lnTo>
                      <a:lnTo>
                        <a:pt x="323" y="1081"/>
                      </a:lnTo>
                      <a:lnTo>
                        <a:pt x="281" y="1100"/>
                      </a:lnTo>
                      <a:lnTo>
                        <a:pt x="233" y="1115"/>
                      </a:lnTo>
                      <a:lnTo>
                        <a:pt x="182" y="1128"/>
                      </a:lnTo>
                      <a:lnTo>
                        <a:pt x="127" y="1137"/>
                      </a:lnTo>
                      <a:lnTo>
                        <a:pt x="66" y="1144"/>
                      </a:lnTo>
                      <a:lnTo>
                        <a:pt x="0" y="1149"/>
                      </a:lnTo>
                      <a:lnTo>
                        <a:pt x="1792" y="1149"/>
                      </a:lnTo>
                      <a:lnTo>
                        <a:pt x="1837" y="1149"/>
                      </a:lnTo>
                      <a:lnTo>
                        <a:pt x="3628" y="1149"/>
                      </a:lnTo>
                      <a:lnTo>
                        <a:pt x="3563" y="1144"/>
                      </a:lnTo>
                      <a:lnTo>
                        <a:pt x="3503" y="1137"/>
                      </a:lnTo>
                      <a:lnTo>
                        <a:pt x="3446" y="1128"/>
                      </a:lnTo>
                      <a:lnTo>
                        <a:pt x="3395" y="1115"/>
                      </a:lnTo>
                      <a:lnTo>
                        <a:pt x="3349" y="1100"/>
                      </a:lnTo>
                      <a:lnTo>
                        <a:pt x="3306" y="1081"/>
                      </a:lnTo>
                      <a:lnTo>
                        <a:pt x="3266" y="1062"/>
                      </a:lnTo>
                      <a:lnTo>
                        <a:pt x="3231" y="1039"/>
                      </a:lnTo>
                      <a:lnTo>
                        <a:pt x="3199" y="1014"/>
                      </a:lnTo>
                      <a:lnTo>
                        <a:pt x="3172" y="986"/>
                      </a:lnTo>
                      <a:lnTo>
                        <a:pt x="3146" y="958"/>
                      </a:lnTo>
                      <a:lnTo>
                        <a:pt x="3124" y="925"/>
                      </a:lnTo>
                      <a:lnTo>
                        <a:pt x="3104" y="892"/>
                      </a:lnTo>
                      <a:lnTo>
                        <a:pt x="3088" y="857"/>
                      </a:lnTo>
                      <a:lnTo>
                        <a:pt x="3074" y="820"/>
                      </a:lnTo>
                      <a:lnTo>
                        <a:pt x="3063" y="780"/>
                      </a:lnTo>
                      <a:lnTo>
                        <a:pt x="3053" y="740"/>
                      </a:lnTo>
                      <a:lnTo>
                        <a:pt x="3045" y="698"/>
                      </a:lnTo>
                      <a:lnTo>
                        <a:pt x="3040" y="654"/>
                      </a:lnTo>
                      <a:lnTo>
                        <a:pt x="3035" y="610"/>
                      </a:lnTo>
                      <a:lnTo>
                        <a:pt x="3031" y="564"/>
                      </a:lnTo>
                      <a:lnTo>
                        <a:pt x="3030" y="516"/>
                      </a:lnTo>
                      <a:lnTo>
                        <a:pt x="3029" y="468"/>
                      </a:lnTo>
                      <a:lnTo>
                        <a:pt x="3029" y="419"/>
                      </a:lnTo>
                      <a:lnTo>
                        <a:pt x="3030" y="317"/>
                      </a:lnTo>
                      <a:lnTo>
                        <a:pt x="3034" y="214"/>
                      </a:lnTo>
                      <a:lnTo>
                        <a:pt x="3036" y="108"/>
                      </a:lnTo>
                      <a:lnTo>
                        <a:pt x="303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77000">
                      <a:schemeClr val="bg1">
                        <a:lumMod val="85000"/>
                      </a:schemeClr>
                    </a:gs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Freeform 7">
                  <a:extLst>
                    <a:ext uri="{FF2B5EF4-FFF2-40B4-BE49-F238E27FC236}">
                      <a16:creationId xmlns:a16="http://schemas.microsoft.com/office/drawing/2014/main" id="{829EDCEE-D35D-454A-8894-224FBAB20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9103" y="5908428"/>
                  <a:ext cx="1190442" cy="33717"/>
                </a:xfrm>
                <a:custGeom>
                  <a:avLst/>
                  <a:gdLst>
                    <a:gd name="T0" fmla="*/ 53 w 3673"/>
                    <a:gd name="T1" fmla="*/ 0 h 105"/>
                    <a:gd name="T2" fmla="*/ 3621 w 3673"/>
                    <a:gd name="T3" fmla="*/ 0 h 105"/>
                    <a:gd name="T4" fmla="*/ 3631 w 3673"/>
                    <a:gd name="T5" fmla="*/ 2 h 105"/>
                    <a:gd name="T6" fmla="*/ 3640 w 3673"/>
                    <a:gd name="T7" fmla="*/ 5 h 105"/>
                    <a:gd name="T8" fmla="*/ 3650 w 3673"/>
                    <a:gd name="T9" fmla="*/ 10 h 105"/>
                    <a:gd name="T10" fmla="*/ 3658 w 3673"/>
                    <a:gd name="T11" fmla="*/ 15 h 105"/>
                    <a:gd name="T12" fmla="*/ 3664 w 3673"/>
                    <a:gd name="T13" fmla="*/ 24 h 105"/>
                    <a:gd name="T14" fmla="*/ 3668 w 3673"/>
                    <a:gd name="T15" fmla="*/ 33 h 105"/>
                    <a:gd name="T16" fmla="*/ 3672 w 3673"/>
                    <a:gd name="T17" fmla="*/ 42 h 105"/>
                    <a:gd name="T18" fmla="*/ 3673 w 3673"/>
                    <a:gd name="T19" fmla="*/ 53 h 105"/>
                    <a:gd name="T20" fmla="*/ 3673 w 3673"/>
                    <a:gd name="T21" fmla="*/ 53 h 105"/>
                    <a:gd name="T22" fmla="*/ 3672 w 3673"/>
                    <a:gd name="T23" fmla="*/ 63 h 105"/>
                    <a:gd name="T24" fmla="*/ 3668 w 3673"/>
                    <a:gd name="T25" fmla="*/ 73 h 105"/>
                    <a:gd name="T26" fmla="*/ 3664 w 3673"/>
                    <a:gd name="T27" fmla="*/ 81 h 105"/>
                    <a:gd name="T28" fmla="*/ 3658 w 3673"/>
                    <a:gd name="T29" fmla="*/ 90 h 105"/>
                    <a:gd name="T30" fmla="*/ 3650 w 3673"/>
                    <a:gd name="T31" fmla="*/ 95 h 105"/>
                    <a:gd name="T32" fmla="*/ 3640 w 3673"/>
                    <a:gd name="T33" fmla="*/ 100 h 105"/>
                    <a:gd name="T34" fmla="*/ 3631 w 3673"/>
                    <a:gd name="T35" fmla="*/ 103 h 105"/>
                    <a:gd name="T36" fmla="*/ 3621 w 3673"/>
                    <a:gd name="T37" fmla="*/ 105 h 105"/>
                    <a:gd name="T38" fmla="*/ 53 w 3673"/>
                    <a:gd name="T39" fmla="*/ 105 h 105"/>
                    <a:gd name="T40" fmla="*/ 42 w 3673"/>
                    <a:gd name="T41" fmla="*/ 103 h 105"/>
                    <a:gd name="T42" fmla="*/ 32 w 3673"/>
                    <a:gd name="T43" fmla="*/ 100 h 105"/>
                    <a:gd name="T44" fmla="*/ 24 w 3673"/>
                    <a:gd name="T45" fmla="*/ 95 h 105"/>
                    <a:gd name="T46" fmla="*/ 16 w 3673"/>
                    <a:gd name="T47" fmla="*/ 90 h 105"/>
                    <a:gd name="T48" fmla="*/ 9 w 3673"/>
                    <a:gd name="T49" fmla="*/ 81 h 105"/>
                    <a:gd name="T50" fmla="*/ 4 w 3673"/>
                    <a:gd name="T51" fmla="*/ 73 h 105"/>
                    <a:gd name="T52" fmla="*/ 2 w 3673"/>
                    <a:gd name="T53" fmla="*/ 63 h 105"/>
                    <a:gd name="T54" fmla="*/ 0 w 3673"/>
                    <a:gd name="T55" fmla="*/ 53 h 105"/>
                    <a:gd name="T56" fmla="*/ 0 w 3673"/>
                    <a:gd name="T57" fmla="*/ 53 h 105"/>
                    <a:gd name="T58" fmla="*/ 2 w 3673"/>
                    <a:gd name="T59" fmla="*/ 42 h 105"/>
                    <a:gd name="T60" fmla="*/ 4 w 3673"/>
                    <a:gd name="T61" fmla="*/ 33 h 105"/>
                    <a:gd name="T62" fmla="*/ 9 w 3673"/>
                    <a:gd name="T63" fmla="*/ 24 h 105"/>
                    <a:gd name="T64" fmla="*/ 16 w 3673"/>
                    <a:gd name="T65" fmla="*/ 15 h 105"/>
                    <a:gd name="T66" fmla="*/ 24 w 3673"/>
                    <a:gd name="T67" fmla="*/ 10 h 105"/>
                    <a:gd name="T68" fmla="*/ 32 w 3673"/>
                    <a:gd name="T69" fmla="*/ 5 h 105"/>
                    <a:gd name="T70" fmla="*/ 42 w 3673"/>
                    <a:gd name="T71" fmla="*/ 2 h 105"/>
                    <a:gd name="T72" fmla="*/ 53 w 3673"/>
                    <a:gd name="T7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73" h="105">
                      <a:moveTo>
                        <a:pt x="53" y="0"/>
                      </a:moveTo>
                      <a:lnTo>
                        <a:pt x="3621" y="0"/>
                      </a:lnTo>
                      <a:lnTo>
                        <a:pt x="3631" y="2"/>
                      </a:lnTo>
                      <a:lnTo>
                        <a:pt x="3640" y="5"/>
                      </a:lnTo>
                      <a:lnTo>
                        <a:pt x="3650" y="10"/>
                      </a:lnTo>
                      <a:lnTo>
                        <a:pt x="3658" y="15"/>
                      </a:lnTo>
                      <a:lnTo>
                        <a:pt x="3664" y="24"/>
                      </a:lnTo>
                      <a:lnTo>
                        <a:pt x="3668" y="33"/>
                      </a:lnTo>
                      <a:lnTo>
                        <a:pt x="3672" y="42"/>
                      </a:lnTo>
                      <a:lnTo>
                        <a:pt x="3673" y="53"/>
                      </a:lnTo>
                      <a:lnTo>
                        <a:pt x="3673" y="53"/>
                      </a:lnTo>
                      <a:lnTo>
                        <a:pt x="3672" y="63"/>
                      </a:lnTo>
                      <a:lnTo>
                        <a:pt x="3668" y="73"/>
                      </a:lnTo>
                      <a:lnTo>
                        <a:pt x="3664" y="81"/>
                      </a:lnTo>
                      <a:lnTo>
                        <a:pt x="3658" y="90"/>
                      </a:lnTo>
                      <a:lnTo>
                        <a:pt x="3650" y="95"/>
                      </a:lnTo>
                      <a:lnTo>
                        <a:pt x="3640" y="100"/>
                      </a:lnTo>
                      <a:lnTo>
                        <a:pt x="3631" y="103"/>
                      </a:lnTo>
                      <a:lnTo>
                        <a:pt x="3621" y="105"/>
                      </a:lnTo>
                      <a:lnTo>
                        <a:pt x="53" y="105"/>
                      </a:lnTo>
                      <a:lnTo>
                        <a:pt x="42" y="103"/>
                      </a:lnTo>
                      <a:lnTo>
                        <a:pt x="32" y="100"/>
                      </a:lnTo>
                      <a:lnTo>
                        <a:pt x="24" y="95"/>
                      </a:lnTo>
                      <a:lnTo>
                        <a:pt x="16" y="90"/>
                      </a:lnTo>
                      <a:lnTo>
                        <a:pt x="9" y="81"/>
                      </a:lnTo>
                      <a:lnTo>
                        <a:pt x="4" y="73"/>
                      </a:lnTo>
                      <a:lnTo>
                        <a:pt x="2" y="6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2" y="42"/>
                      </a:lnTo>
                      <a:lnTo>
                        <a:pt x="4" y="33"/>
                      </a:lnTo>
                      <a:lnTo>
                        <a:pt x="9" y="24"/>
                      </a:lnTo>
                      <a:lnTo>
                        <a:pt x="16" y="15"/>
                      </a:lnTo>
                      <a:lnTo>
                        <a:pt x="24" y="10"/>
                      </a:lnTo>
                      <a:lnTo>
                        <a:pt x="32" y="5"/>
                      </a:lnTo>
                      <a:lnTo>
                        <a:pt x="42" y="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Freeform 8">
                  <a:extLst>
                    <a:ext uri="{FF2B5EF4-FFF2-40B4-BE49-F238E27FC236}">
                      <a16:creationId xmlns:a16="http://schemas.microsoft.com/office/drawing/2014/main" id="{F900F208-211F-4208-841C-B1EA67827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9" y="3155370"/>
                  <a:ext cx="3458504" cy="2397742"/>
                </a:xfrm>
                <a:custGeom>
                  <a:avLst/>
                  <a:gdLst>
                    <a:gd name="T0" fmla="*/ 10459 w 10666"/>
                    <a:gd name="T1" fmla="*/ 0 h 7397"/>
                    <a:gd name="T2" fmla="*/ 10500 w 10666"/>
                    <a:gd name="T3" fmla="*/ 5 h 7397"/>
                    <a:gd name="T4" fmla="*/ 10539 w 10666"/>
                    <a:gd name="T5" fmla="*/ 16 h 7397"/>
                    <a:gd name="T6" fmla="*/ 10575 w 10666"/>
                    <a:gd name="T7" fmla="*/ 36 h 7397"/>
                    <a:gd name="T8" fmla="*/ 10605 w 10666"/>
                    <a:gd name="T9" fmla="*/ 61 h 7397"/>
                    <a:gd name="T10" fmla="*/ 10630 w 10666"/>
                    <a:gd name="T11" fmla="*/ 91 h 7397"/>
                    <a:gd name="T12" fmla="*/ 10650 w 10666"/>
                    <a:gd name="T13" fmla="*/ 127 h 7397"/>
                    <a:gd name="T14" fmla="*/ 10661 w 10666"/>
                    <a:gd name="T15" fmla="*/ 166 h 7397"/>
                    <a:gd name="T16" fmla="*/ 10666 w 10666"/>
                    <a:gd name="T17" fmla="*/ 207 h 7397"/>
                    <a:gd name="T18" fmla="*/ 10665 w 10666"/>
                    <a:gd name="T19" fmla="*/ 7211 h 7397"/>
                    <a:gd name="T20" fmla="*/ 10657 w 10666"/>
                    <a:gd name="T21" fmla="*/ 7251 h 7397"/>
                    <a:gd name="T22" fmla="*/ 10641 w 10666"/>
                    <a:gd name="T23" fmla="*/ 7288 h 7397"/>
                    <a:gd name="T24" fmla="*/ 10619 w 10666"/>
                    <a:gd name="T25" fmla="*/ 7321 h 7397"/>
                    <a:gd name="T26" fmla="*/ 10591 w 10666"/>
                    <a:gd name="T27" fmla="*/ 7350 h 7397"/>
                    <a:gd name="T28" fmla="*/ 10557 w 10666"/>
                    <a:gd name="T29" fmla="*/ 7372 h 7397"/>
                    <a:gd name="T30" fmla="*/ 10520 w 10666"/>
                    <a:gd name="T31" fmla="*/ 7388 h 7397"/>
                    <a:gd name="T32" fmla="*/ 10480 w 10666"/>
                    <a:gd name="T33" fmla="*/ 7396 h 7397"/>
                    <a:gd name="T34" fmla="*/ 207 w 10666"/>
                    <a:gd name="T35" fmla="*/ 7397 h 7397"/>
                    <a:gd name="T36" fmla="*/ 165 w 10666"/>
                    <a:gd name="T37" fmla="*/ 7393 h 7397"/>
                    <a:gd name="T38" fmla="*/ 126 w 10666"/>
                    <a:gd name="T39" fmla="*/ 7381 h 7397"/>
                    <a:gd name="T40" fmla="*/ 91 w 10666"/>
                    <a:gd name="T41" fmla="*/ 7361 h 7397"/>
                    <a:gd name="T42" fmla="*/ 60 w 10666"/>
                    <a:gd name="T43" fmla="*/ 7336 h 7397"/>
                    <a:gd name="T44" fmla="*/ 34 w 10666"/>
                    <a:gd name="T45" fmla="*/ 7306 h 7397"/>
                    <a:gd name="T46" fmla="*/ 16 w 10666"/>
                    <a:gd name="T47" fmla="*/ 7270 h 7397"/>
                    <a:gd name="T48" fmla="*/ 3 w 10666"/>
                    <a:gd name="T49" fmla="*/ 7232 h 7397"/>
                    <a:gd name="T50" fmla="*/ 0 w 10666"/>
                    <a:gd name="T51" fmla="*/ 7190 h 7397"/>
                    <a:gd name="T52" fmla="*/ 1 w 10666"/>
                    <a:gd name="T53" fmla="*/ 186 h 7397"/>
                    <a:gd name="T54" fmla="*/ 9 w 10666"/>
                    <a:gd name="T55" fmla="*/ 146 h 7397"/>
                    <a:gd name="T56" fmla="*/ 24 w 10666"/>
                    <a:gd name="T57" fmla="*/ 109 h 7397"/>
                    <a:gd name="T58" fmla="*/ 47 w 10666"/>
                    <a:gd name="T59" fmla="*/ 75 h 7397"/>
                    <a:gd name="T60" fmla="*/ 75 w 10666"/>
                    <a:gd name="T61" fmla="*/ 47 h 7397"/>
                    <a:gd name="T62" fmla="*/ 108 w 10666"/>
                    <a:gd name="T63" fmla="*/ 25 h 7397"/>
                    <a:gd name="T64" fmla="*/ 146 w 10666"/>
                    <a:gd name="T65" fmla="*/ 9 h 7397"/>
                    <a:gd name="T66" fmla="*/ 186 w 10666"/>
                    <a:gd name="T67" fmla="*/ 1 h 7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666" h="7397">
                      <a:moveTo>
                        <a:pt x="207" y="0"/>
                      </a:moveTo>
                      <a:lnTo>
                        <a:pt x="10459" y="0"/>
                      </a:lnTo>
                      <a:lnTo>
                        <a:pt x="10480" y="1"/>
                      </a:lnTo>
                      <a:lnTo>
                        <a:pt x="10500" y="5"/>
                      </a:lnTo>
                      <a:lnTo>
                        <a:pt x="10520" y="9"/>
                      </a:lnTo>
                      <a:lnTo>
                        <a:pt x="10539" y="16"/>
                      </a:lnTo>
                      <a:lnTo>
                        <a:pt x="10557" y="25"/>
                      </a:lnTo>
                      <a:lnTo>
                        <a:pt x="10575" y="36"/>
                      </a:lnTo>
                      <a:lnTo>
                        <a:pt x="10591" y="47"/>
                      </a:lnTo>
                      <a:lnTo>
                        <a:pt x="10605" y="61"/>
                      </a:lnTo>
                      <a:lnTo>
                        <a:pt x="10619" y="75"/>
                      </a:lnTo>
                      <a:lnTo>
                        <a:pt x="10630" y="91"/>
                      </a:lnTo>
                      <a:lnTo>
                        <a:pt x="10641" y="109"/>
                      </a:lnTo>
                      <a:lnTo>
                        <a:pt x="10650" y="127"/>
                      </a:lnTo>
                      <a:lnTo>
                        <a:pt x="10657" y="146"/>
                      </a:lnTo>
                      <a:lnTo>
                        <a:pt x="10661" y="166"/>
                      </a:lnTo>
                      <a:lnTo>
                        <a:pt x="10665" y="186"/>
                      </a:lnTo>
                      <a:lnTo>
                        <a:pt x="10666" y="207"/>
                      </a:lnTo>
                      <a:lnTo>
                        <a:pt x="10666" y="7190"/>
                      </a:lnTo>
                      <a:lnTo>
                        <a:pt x="10665" y="7211"/>
                      </a:lnTo>
                      <a:lnTo>
                        <a:pt x="10661" y="7232"/>
                      </a:lnTo>
                      <a:lnTo>
                        <a:pt x="10657" y="7251"/>
                      </a:lnTo>
                      <a:lnTo>
                        <a:pt x="10650" y="7270"/>
                      </a:lnTo>
                      <a:lnTo>
                        <a:pt x="10641" y="7288"/>
                      </a:lnTo>
                      <a:lnTo>
                        <a:pt x="10630" y="7306"/>
                      </a:lnTo>
                      <a:lnTo>
                        <a:pt x="10619" y="7321"/>
                      </a:lnTo>
                      <a:lnTo>
                        <a:pt x="10605" y="7336"/>
                      </a:lnTo>
                      <a:lnTo>
                        <a:pt x="10591" y="7350"/>
                      </a:lnTo>
                      <a:lnTo>
                        <a:pt x="10575" y="7361"/>
                      </a:lnTo>
                      <a:lnTo>
                        <a:pt x="10557" y="7372"/>
                      </a:lnTo>
                      <a:lnTo>
                        <a:pt x="10539" y="7381"/>
                      </a:lnTo>
                      <a:lnTo>
                        <a:pt x="10520" y="7388"/>
                      </a:lnTo>
                      <a:lnTo>
                        <a:pt x="10500" y="7393"/>
                      </a:lnTo>
                      <a:lnTo>
                        <a:pt x="10480" y="7396"/>
                      </a:lnTo>
                      <a:lnTo>
                        <a:pt x="10459" y="7397"/>
                      </a:lnTo>
                      <a:lnTo>
                        <a:pt x="207" y="7397"/>
                      </a:lnTo>
                      <a:lnTo>
                        <a:pt x="186" y="7396"/>
                      </a:lnTo>
                      <a:lnTo>
                        <a:pt x="165" y="7393"/>
                      </a:lnTo>
                      <a:lnTo>
                        <a:pt x="146" y="7388"/>
                      </a:lnTo>
                      <a:lnTo>
                        <a:pt x="126" y="7381"/>
                      </a:lnTo>
                      <a:lnTo>
                        <a:pt x="108" y="7372"/>
                      </a:lnTo>
                      <a:lnTo>
                        <a:pt x="91" y="7361"/>
                      </a:lnTo>
                      <a:lnTo>
                        <a:pt x="75" y="7350"/>
                      </a:lnTo>
                      <a:lnTo>
                        <a:pt x="60" y="7336"/>
                      </a:lnTo>
                      <a:lnTo>
                        <a:pt x="47" y="7321"/>
                      </a:lnTo>
                      <a:lnTo>
                        <a:pt x="34" y="7306"/>
                      </a:lnTo>
                      <a:lnTo>
                        <a:pt x="24" y="7288"/>
                      </a:lnTo>
                      <a:lnTo>
                        <a:pt x="16" y="7270"/>
                      </a:lnTo>
                      <a:lnTo>
                        <a:pt x="9" y="7251"/>
                      </a:lnTo>
                      <a:lnTo>
                        <a:pt x="3" y="7232"/>
                      </a:lnTo>
                      <a:lnTo>
                        <a:pt x="1" y="7211"/>
                      </a:lnTo>
                      <a:lnTo>
                        <a:pt x="0" y="7190"/>
                      </a:lnTo>
                      <a:lnTo>
                        <a:pt x="0" y="207"/>
                      </a:lnTo>
                      <a:lnTo>
                        <a:pt x="1" y="186"/>
                      </a:lnTo>
                      <a:lnTo>
                        <a:pt x="3" y="166"/>
                      </a:lnTo>
                      <a:lnTo>
                        <a:pt x="9" y="146"/>
                      </a:lnTo>
                      <a:lnTo>
                        <a:pt x="16" y="127"/>
                      </a:lnTo>
                      <a:lnTo>
                        <a:pt x="24" y="109"/>
                      </a:lnTo>
                      <a:lnTo>
                        <a:pt x="34" y="91"/>
                      </a:lnTo>
                      <a:lnTo>
                        <a:pt x="47" y="75"/>
                      </a:lnTo>
                      <a:lnTo>
                        <a:pt x="60" y="61"/>
                      </a:lnTo>
                      <a:lnTo>
                        <a:pt x="75" y="47"/>
                      </a:lnTo>
                      <a:lnTo>
                        <a:pt x="91" y="36"/>
                      </a:lnTo>
                      <a:lnTo>
                        <a:pt x="108" y="25"/>
                      </a:lnTo>
                      <a:lnTo>
                        <a:pt x="126" y="16"/>
                      </a:lnTo>
                      <a:lnTo>
                        <a:pt x="146" y="9"/>
                      </a:lnTo>
                      <a:lnTo>
                        <a:pt x="165" y="5"/>
                      </a:lnTo>
                      <a:lnTo>
                        <a:pt x="186" y="1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id="{A9461FF8-5697-487E-861D-F6B168F90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9" y="3155370"/>
                  <a:ext cx="3458504" cy="2086515"/>
                </a:xfrm>
                <a:custGeom>
                  <a:avLst/>
                  <a:gdLst>
                    <a:gd name="T0" fmla="*/ 207 w 10666"/>
                    <a:gd name="T1" fmla="*/ 0 h 6436"/>
                    <a:gd name="T2" fmla="*/ 10459 w 10666"/>
                    <a:gd name="T3" fmla="*/ 0 h 6436"/>
                    <a:gd name="T4" fmla="*/ 10480 w 10666"/>
                    <a:gd name="T5" fmla="*/ 1 h 6436"/>
                    <a:gd name="T6" fmla="*/ 10500 w 10666"/>
                    <a:gd name="T7" fmla="*/ 5 h 6436"/>
                    <a:gd name="T8" fmla="*/ 10520 w 10666"/>
                    <a:gd name="T9" fmla="*/ 9 h 6436"/>
                    <a:gd name="T10" fmla="*/ 10539 w 10666"/>
                    <a:gd name="T11" fmla="*/ 16 h 6436"/>
                    <a:gd name="T12" fmla="*/ 10557 w 10666"/>
                    <a:gd name="T13" fmla="*/ 25 h 6436"/>
                    <a:gd name="T14" fmla="*/ 10575 w 10666"/>
                    <a:gd name="T15" fmla="*/ 36 h 6436"/>
                    <a:gd name="T16" fmla="*/ 10591 w 10666"/>
                    <a:gd name="T17" fmla="*/ 47 h 6436"/>
                    <a:gd name="T18" fmla="*/ 10605 w 10666"/>
                    <a:gd name="T19" fmla="*/ 61 h 6436"/>
                    <a:gd name="T20" fmla="*/ 10619 w 10666"/>
                    <a:gd name="T21" fmla="*/ 75 h 6436"/>
                    <a:gd name="T22" fmla="*/ 10630 w 10666"/>
                    <a:gd name="T23" fmla="*/ 91 h 6436"/>
                    <a:gd name="T24" fmla="*/ 10641 w 10666"/>
                    <a:gd name="T25" fmla="*/ 109 h 6436"/>
                    <a:gd name="T26" fmla="*/ 10650 w 10666"/>
                    <a:gd name="T27" fmla="*/ 127 h 6436"/>
                    <a:gd name="T28" fmla="*/ 10657 w 10666"/>
                    <a:gd name="T29" fmla="*/ 146 h 6436"/>
                    <a:gd name="T30" fmla="*/ 10661 w 10666"/>
                    <a:gd name="T31" fmla="*/ 166 h 6436"/>
                    <a:gd name="T32" fmla="*/ 10665 w 10666"/>
                    <a:gd name="T33" fmla="*/ 186 h 6436"/>
                    <a:gd name="T34" fmla="*/ 10666 w 10666"/>
                    <a:gd name="T35" fmla="*/ 207 h 6436"/>
                    <a:gd name="T36" fmla="*/ 10666 w 10666"/>
                    <a:gd name="T37" fmla="*/ 6436 h 6436"/>
                    <a:gd name="T38" fmla="*/ 0 w 10666"/>
                    <a:gd name="T39" fmla="*/ 6436 h 6436"/>
                    <a:gd name="T40" fmla="*/ 0 w 10666"/>
                    <a:gd name="T41" fmla="*/ 207 h 6436"/>
                    <a:gd name="T42" fmla="*/ 1 w 10666"/>
                    <a:gd name="T43" fmla="*/ 186 h 6436"/>
                    <a:gd name="T44" fmla="*/ 3 w 10666"/>
                    <a:gd name="T45" fmla="*/ 166 h 6436"/>
                    <a:gd name="T46" fmla="*/ 9 w 10666"/>
                    <a:gd name="T47" fmla="*/ 146 h 6436"/>
                    <a:gd name="T48" fmla="*/ 16 w 10666"/>
                    <a:gd name="T49" fmla="*/ 127 h 6436"/>
                    <a:gd name="T50" fmla="*/ 24 w 10666"/>
                    <a:gd name="T51" fmla="*/ 109 h 6436"/>
                    <a:gd name="T52" fmla="*/ 34 w 10666"/>
                    <a:gd name="T53" fmla="*/ 91 h 6436"/>
                    <a:gd name="T54" fmla="*/ 47 w 10666"/>
                    <a:gd name="T55" fmla="*/ 75 h 6436"/>
                    <a:gd name="T56" fmla="*/ 60 w 10666"/>
                    <a:gd name="T57" fmla="*/ 61 h 6436"/>
                    <a:gd name="T58" fmla="*/ 75 w 10666"/>
                    <a:gd name="T59" fmla="*/ 47 h 6436"/>
                    <a:gd name="T60" fmla="*/ 91 w 10666"/>
                    <a:gd name="T61" fmla="*/ 36 h 6436"/>
                    <a:gd name="T62" fmla="*/ 108 w 10666"/>
                    <a:gd name="T63" fmla="*/ 25 h 6436"/>
                    <a:gd name="T64" fmla="*/ 126 w 10666"/>
                    <a:gd name="T65" fmla="*/ 16 h 6436"/>
                    <a:gd name="T66" fmla="*/ 146 w 10666"/>
                    <a:gd name="T67" fmla="*/ 9 h 6436"/>
                    <a:gd name="T68" fmla="*/ 165 w 10666"/>
                    <a:gd name="T69" fmla="*/ 5 h 6436"/>
                    <a:gd name="T70" fmla="*/ 186 w 10666"/>
                    <a:gd name="T71" fmla="*/ 1 h 6436"/>
                    <a:gd name="T72" fmla="*/ 207 w 10666"/>
                    <a:gd name="T73" fmla="*/ 0 h 6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666" h="6436">
                      <a:moveTo>
                        <a:pt x="207" y="0"/>
                      </a:moveTo>
                      <a:lnTo>
                        <a:pt x="10459" y="0"/>
                      </a:lnTo>
                      <a:lnTo>
                        <a:pt x="10480" y="1"/>
                      </a:lnTo>
                      <a:lnTo>
                        <a:pt x="10500" y="5"/>
                      </a:lnTo>
                      <a:lnTo>
                        <a:pt x="10520" y="9"/>
                      </a:lnTo>
                      <a:lnTo>
                        <a:pt x="10539" y="16"/>
                      </a:lnTo>
                      <a:lnTo>
                        <a:pt x="10557" y="25"/>
                      </a:lnTo>
                      <a:lnTo>
                        <a:pt x="10575" y="36"/>
                      </a:lnTo>
                      <a:lnTo>
                        <a:pt x="10591" y="47"/>
                      </a:lnTo>
                      <a:lnTo>
                        <a:pt x="10605" y="61"/>
                      </a:lnTo>
                      <a:lnTo>
                        <a:pt x="10619" y="75"/>
                      </a:lnTo>
                      <a:lnTo>
                        <a:pt x="10630" y="91"/>
                      </a:lnTo>
                      <a:lnTo>
                        <a:pt x="10641" y="109"/>
                      </a:lnTo>
                      <a:lnTo>
                        <a:pt x="10650" y="127"/>
                      </a:lnTo>
                      <a:lnTo>
                        <a:pt x="10657" y="146"/>
                      </a:lnTo>
                      <a:lnTo>
                        <a:pt x="10661" y="166"/>
                      </a:lnTo>
                      <a:lnTo>
                        <a:pt x="10665" y="186"/>
                      </a:lnTo>
                      <a:lnTo>
                        <a:pt x="10666" y="207"/>
                      </a:lnTo>
                      <a:lnTo>
                        <a:pt x="10666" y="6436"/>
                      </a:lnTo>
                      <a:lnTo>
                        <a:pt x="0" y="6436"/>
                      </a:lnTo>
                      <a:lnTo>
                        <a:pt x="0" y="207"/>
                      </a:lnTo>
                      <a:lnTo>
                        <a:pt x="1" y="186"/>
                      </a:lnTo>
                      <a:lnTo>
                        <a:pt x="3" y="166"/>
                      </a:lnTo>
                      <a:lnTo>
                        <a:pt x="9" y="146"/>
                      </a:lnTo>
                      <a:lnTo>
                        <a:pt x="16" y="127"/>
                      </a:lnTo>
                      <a:lnTo>
                        <a:pt x="24" y="109"/>
                      </a:lnTo>
                      <a:lnTo>
                        <a:pt x="34" y="91"/>
                      </a:lnTo>
                      <a:lnTo>
                        <a:pt x="47" y="75"/>
                      </a:lnTo>
                      <a:lnTo>
                        <a:pt x="60" y="61"/>
                      </a:lnTo>
                      <a:lnTo>
                        <a:pt x="75" y="47"/>
                      </a:lnTo>
                      <a:lnTo>
                        <a:pt x="91" y="36"/>
                      </a:lnTo>
                      <a:lnTo>
                        <a:pt x="108" y="25"/>
                      </a:lnTo>
                      <a:lnTo>
                        <a:pt x="126" y="16"/>
                      </a:lnTo>
                      <a:lnTo>
                        <a:pt x="146" y="9"/>
                      </a:lnTo>
                      <a:lnTo>
                        <a:pt x="165" y="5"/>
                      </a:lnTo>
                      <a:lnTo>
                        <a:pt x="186" y="1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2" name="Rectangle 10">
                  <a:extLst>
                    <a:ext uri="{FF2B5EF4-FFF2-40B4-BE49-F238E27FC236}">
                      <a16:creationId xmlns:a16="http://schemas.microsoft.com/office/drawing/2014/main" id="{EFE50B74-6F1D-45FB-AC97-3413CEA74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913" y="3290235"/>
                  <a:ext cx="3205633" cy="181678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3" name="Rectangle 11">
                  <a:extLst>
                    <a:ext uri="{FF2B5EF4-FFF2-40B4-BE49-F238E27FC236}">
                      <a16:creationId xmlns:a16="http://schemas.microsoft.com/office/drawing/2014/main" id="{37D10538-242E-490E-8498-8669FBA73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913" y="3290235"/>
                  <a:ext cx="3205633" cy="337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4" name="Freeform 12">
                  <a:extLst>
                    <a:ext uri="{FF2B5EF4-FFF2-40B4-BE49-F238E27FC236}">
                      <a16:creationId xmlns:a16="http://schemas.microsoft.com/office/drawing/2014/main" id="{CD7DC2AA-A00B-4AD6-9282-818A8FD59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333" y="5052556"/>
                  <a:ext cx="1531494" cy="54465"/>
                </a:xfrm>
                <a:custGeom>
                  <a:avLst/>
                  <a:gdLst>
                    <a:gd name="T0" fmla="*/ 112 w 4724"/>
                    <a:gd name="T1" fmla="*/ 0 h 169"/>
                    <a:gd name="T2" fmla="*/ 4569 w 4724"/>
                    <a:gd name="T3" fmla="*/ 0 h 169"/>
                    <a:gd name="T4" fmla="*/ 4724 w 4724"/>
                    <a:gd name="T5" fmla="*/ 169 h 169"/>
                    <a:gd name="T6" fmla="*/ 0 w 4724"/>
                    <a:gd name="T7" fmla="*/ 169 h 169"/>
                    <a:gd name="T8" fmla="*/ 112 w 4724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24" h="169">
                      <a:moveTo>
                        <a:pt x="112" y="0"/>
                      </a:moveTo>
                      <a:lnTo>
                        <a:pt x="4569" y="0"/>
                      </a:lnTo>
                      <a:lnTo>
                        <a:pt x="4724" y="169"/>
                      </a:lnTo>
                      <a:lnTo>
                        <a:pt x="0" y="16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BDBF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1F00E3CA-68F5-48AF-96AA-8E748B88E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9259" y="3155370"/>
                  <a:ext cx="1901074" cy="2045019"/>
                </a:xfrm>
                <a:custGeom>
                  <a:avLst/>
                  <a:gdLst>
                    <a:gd name="T0" fmla="*/ 3815 w 5865"/>
                    <a:gd name="T1" fmla="*/ 0 h 6311"/>
                    <a:gd name="T2" fmla="*/ 5660 w 5865"/>
                    <a:gd name="T3" fmla="*/ 0 h 6311"/>
                    <a:gd name="T4" fmla="*/ 5681 w 5865"/>
                    <a:gd name="T5" fmla="*/ 1 h 6311"/>
                    <a:gd name="T6" fmla="*/ 5702 w 5865"/>
                    <a:gd name="T7" fmla="*/ 4 h 6311"/>
                    <a:gd name="T8" fmla="*/ 5721 w 5865"/>
                    <a:gd name="T9" fmla="*/ 9 h 6311"/>
                    <a:gd name="T10" fmla="*/ 5740 w 5865"/>
                    <a:gd name="T11" fmla="*/ 16 h 6311"/>
                    <a:gd name="T12" fmla="*/ 5758 w 5865"/>
                    <a:gd name="T13" fmla="*/ 24 h 6311"/>
                    <a:gd name="T14" fmla="*/ 5775 w 5865"/>
                    <a:gd name="T15" fmla="*/ 34 h 6311"/>
                    <a:gd name="T16" fmla="*/ 5791 w 5865"/>
                    <a:gd name="T17" fmla="*/ 46 h 6311"/>
                    <a:gd name="T18" fmla="*/ 5805 w 5865"/>
                    <a:gd name="T19" fmla="*/ 60 h 6311"/>
                    <a:gd name="T20" fmla="*/ 5819 w 5865"/>
                    <a:gd name="T21" fmla="*/ 74 h 6311"/>
                    <a:gd name="T22" fmla="*/ 5830 w 5865"/>
                    <a:gd name="T23" fmla="*/ 90 h 6311"/>
                    <a:gd name="T24" fmla="*/ 5841 w 5865"/>
                    <a:gd name="T25" fmla="*/ 106 h 6311"/>
                    <a:gd name="T26" fmla="*/ 5849 w 5865"/>
                    <a:gd name="T27" fmla="*/ 125 h 6311"/>
                    <a:gd name="T28" fmla="*/ 5856 w 5865"/>
                    <a:gd name="T29" fmla="*/ 143 h 6311"/>
                    <a:gd name="T30" fmla="*/ 5861 w 5865"/>
                    <a:gd name="T31" fmla="*/ 163 h 6311"/>
                    <a:gd name="T32" fmla="*/ 5864 w 5865"/>
                    <a:gd name="T33" fmla="*/ 182 h 6311"/>
                    <a:gd name="T34" fmla="*/ 5865 w 5865"/>
                    <a:gd name="T35" fmla="*/ 203 h 6311"/>
                    <a:gd name="T36" fmla="*/ 5865 w 5865"/>
                    <a:gd name="T37" fmla="*/ 6311 h 6311"/>
                    <a:gd name="T38" fmla="*/ 0 w 5865"/>
                    <a:gd name="T39" fmla="*/ 6311 h 6311"/>
                    <a:gd name="T40" fmla="*/ 3815 w 5865"/>
                    <a:gd name="T41" fmla="*/ 0 h 6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865" h="6311">
                      <a:moveTo>
                        <a:pt x="3815" y="0"/>
                      </a:moveTo>
                      <a:lnTo>
                        <a:pt x="5660" y="0"/>
                      </a:lnTo>
                      <a:lnTo>
                        <a:pt x="5681" y="1"/>
                      </a:lnTo>
                      <a:lnTo>
                        <a:pt x="5702" y="4"/>
                      </a:lnTo>
                      <a:lnTo>
                        <a:pt x="5721" y="9"/>
                      </a:lnTo>
                      <a:lnTo>
                        <a:pt x="5740" y="16"/>
                      </a:lnTo>
                      <a:lnTo>
                        <a:pt x="5758" y="24"/>
                      </a:lnTo>
                      <a:lnTo>
                        <a:pt x="5775" y="34"/>
                      </a:lnTo>
                      <a:lnTo>
                        <a:pt x="5791" y="46"/>
                      </a:lnTo>
                      <a:lnTo>
                        <a:pt x="5805" y="60"/>
                      </a:lnTo>
                      <a:lnTo>
                        <a:pt x="5819" y="74"/>
                      </a:lnTo>
                      <a:lnTo>
                        <a:pt x="5830" y="90"/>
                      </a:lnTo>
                      <a:lnTo>
                        <a:pt x="5841" y="106"/>
                      </a:lnTo>
                      <a:lnTo>
                        <a:pt x="5849" y="125"/>
                      </a:lnTo>
                      <a:lnTo>
                        <a:pt x="5856" y="143"/>
                      </a:lnTo>
                      <a:lnTo>
                        <a:pt x="5861" y="163"/>
                      </a:lnTo>
                      <a:lnTo>
                        <a:pt x="5864" y="182"/>
                      </a:lnTo>
                      <a:lnTo>
                        <a:pt x="5865" y="203"/>
                      </a:lnTo>
                      <a:lnTo>
                        <a:pt x="5865" y="6311"/>
                      </a:lnTo>
                      <a:lnTo>
                        <a:pt x="0" y="6311"/>
                      </a:lnTo>
                      <a:lnTo>
                        <a:pt x="381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36000"/>
                      </a:schemeClr>
                    </a:gs>
                    <a:gs pos="50000">
                      <a:schemeClr val="bg1">
                        <a:alpha val="13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48" name="圖片 47">
                <a:extLst>
                  <a:ext uri="{FF2B5EF4-FFF2-40B4-BE49-F238E27FC236}">
                    <a16:creationId xmlns:a16="http://schemas.microsoft.com/office/drawing/2014/main" id="{C6EED34D-5403-4941-A2DE-9D9238D6D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79732">
                <a:off x="2220078" y="3854469"/>
                <a:ext cx="490192" cy="224730"/>
              </a:xfrm>
              <a:prstGeom prst="rect">
                <a:avLst/>
              </a:prstGeom>
            </p:spPr>
          </p:pic>
          <p:grpSp>
            <p:nvGrpSpPr>
              <p:cNvPr id="49" name="Google Shape;16526;p77">
                <a:extLst>
                  <a:ext uri="{FF2B5EF4-FFF2-40B4-BE49-F238E27FC236}">
                    <a16:creationId xmlns:a16="http://schemas.microsoft.com/office/drawing/2014/main" id="{2B6EA350-416F-48E9-93A2-408F5725D5DE}"/>
                  </a:ext>
                </a:extLst>
              </p:cNvPr>
              <p:cNvGrpSpPr/>
              <p:nvPr/>
            </p:nvGrpSpPr>
            <p:grpSpPr>
              <a:xfrm>
                <a:off x="3687201" y="4629924"/>
                <a:ext cx="207582" cy="359594"/>
                <a:chOff x="2656082" y="2287427"/>
                <a:chExt cx="207582" cy="359594"/>
              </a:xfrm>
              <a:solidFill>
                <a:schemeClr val="tx2">
                  <a:lumMod val="50000"/>
                </a:schemeClr>
              </a:solidFill>
            </p:grpSpPr>
            <p:sp>
              <p:nvSpPr>
                <p:cNvPr id="54" name="Google Shape;16527;p77">
                  <a:extLst>
                    <a:ext uri="{FF2B5EF4-FFF2-40B4-BE49-F238E27FC236}">
                      <a16:creationId xmlns:a16="http://schemas.microsoft.com/office/drawing/2014/main" id="{1C799160-1F5E-4494-8752-EC177C7D8984}"/>
                    </a:ext>
                  </a:extLst>
                </p:cNvPr>
                <p:cNvSpPr/>
                <p:nvPr/>
              </p:nvSpPr>
              <p:spPr>
                <a:xfrm>
                  <a:off x="2656082" y="2287427"/>
                  <a:ext cx="207582" cy="35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11324" extrusionOk="0">
                      <a:moveTo>
                        <a:pt x="5704" y="334"/>
                      </a:moveTo>
                      <a:cubicBezTo>
                        <a:pt x="5965" y="334"/>
                        <a:pt x="6192" y="561"/>
                        <a:pt x="6192" y="834"/>
                      </a:cubicBezTo>
                      <a:lnTo>
                        <a:pt x="6192" y="1323"/>
                      </a:lnTo>
                      <a:lnTo>
                        <a:pt x="346" y="1323"/>
                      </a:lnTo>
                      <a:lnTo>
                        <a:pt x="346" y="834"/>
                      </a:lnTo>
                      <a:cubicBezTo>
                        <a:pt x="346" y="561"/>
                        <a:pt x="560" y="334"/>
                        <a:pt x="834" y="334"/>
                      </a:cubicBezTo>
                      <a:close/>
                      <a:moveTo>
                        <a:pt x="6192" y="1644"/>
                      </a:moveTo>
                      <a:lnTo>
                        <a:pt x="6192" y="8990"/>
                      </a:lnTo>
                      <a:lnTo>
                        <a:pt x="1501" y="8990"/>
                      </a:lnTo>
                      <a:cubicBezTo>
                        <a:pt x="1405" y="8990"/>
                        <a:pt x="1334" y="9062"/>
                        <a:pt x="1334" y="9145"/>
                      </a:cubicBezTo>
                      <a:cubicBezTo>
                        <a:pt x="1334" y="9240"/>
                        <a:pt x="1405" y="9312"/>
                        <a:pt x="1501" y="9312"/>
                      </a:cubicBezTo>
                      <a:lnTo>
                        <a:pt x="6192" y="9312"/>
                      </a:lnTo>
                      <a:lnTo>
                        <a:pt x="6192" y="10478"/>
                      </a:lnTo>
                      <a:cubicBezTo>
                        <a:pt x="6192" y="10740"/>
                        <a:pt x="5965" y="10967"/>
                        <a:pt x="5704" y="10967"/>
                      </a:cubicBezTo>
                      <a:lnTo>
                        <a:pt x="834" y="10967"/>
                      </a:lnTo>
                      <a:cubicBezTo>
                        <a:pt x="560" y="10967"/>
                        <a:pt x="346" y="10740"/>
                        <a:pt x="346" y="10478"/>
                      </a:cubicBezTo>
                      <a:lnTo>
                        <a:pt x="346" y="9312"/>
                      </a:lnTo>
                      <a:lnTo>
                        <a:pt x="834" y="9312"/>
                      </a:lnTo>
                      <a:cubicBezTo>
                        <a:pt x="917" y="9312"/>
                        <a:pt x="1001" y="9240"/>
                        <a:pt x="1001" y="9145"/>
                      </a:cubicBezTo>
                      <a:cubicBezTo>
                        <a:pt x="1001" y="9062"/>
                        <a:pt x="917" y="8990"/>
                        <a:pt x="834" y="8990"/>
                      </a:cubicBezTo>
                      <a:lnTo>
                        <a:pt x="346" y="8990"/>
                      </a:lnTo>
                      <a:lnTo>
                        <a:pt x="346" y="1644"/>
                      </a:lnTo>
                      <a:close/>
                      <a:moveTo>
                        <a:pt x="834" y="1"/>
                      </a:moveTo>
                      <a:cubicBezTo>
                        <a:pt x="370" y="1"/>
                        <a:pt x="0" y="370"/>
                        <a:pt x="0" y="834"/>
                      </a:cubicBezTo>
                      <a:lnTo>
                        <a:pt x="0" y="10490"/>
                      </a:lnTo>
                      <a:cubicBezTo>
                        <a:pt x="0" y="10955"/>
                        <a:pt x="370" y="11324"/>
                        <a:pt x="834" y="11324"/>
                      </a:cubicBezTo>
                      <a:lnTo>
                        <a:pt x="5704" y="11324"/>
                      </a:lnTo>
                      <a:cubicBezTo>
                        <a:pt x="6156" y="11324"/>
                        <a:pt x="6537" y="10955"/>
                        <a:pt x="6537" y="10490"/>
                      </a:cubicBezTo>
                      <a:lnTo>
                        <a:pt x="6537" y="834"/>
                      </a:lnTo>
                      <a:cubicBezTo>
                        <a:pt x="6513" y="370"/>
                        <a:pt x="6144" y="1"/>
                        <a:pt x="5704" y="1"/>
                      </a:cubicBezTo>
                      <a:close/>
                    </a:path>
                  </a:pathLst>
                </a:custGeom>
                <a:grpFill/>
                <a:ln w="28575">
                  <a:solidFill>
                    <a:srgbClr val="24406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Google Shape;16528;p77">
                  <a:extLst>
                    <a:ext uri="{FF2B5EF4-FFF2-40B4-BE49-F238E27FC236}">
                      <a16:creationId xmlns:a16="http://schemas.microsoft.com/office/drawing/2014/main" id="{0913E939-1DE6-43FC-8AC2-8176E323B142}"/>
                    </a:ext>
                  </a:extLst>
                </p:cNvPr>
                <p:cNvSpPr/>
                <p:nvPr/>
              </p:nvSpPr>
              <p:spPr>
                <a:xfrm>
                  <a:off x="2754395" y="2308608"/>
                  <a:ext cx="31787" cy="10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323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51"/>
                        <a:pt x="72" y="322"/>
                        <a:pt x="167" y="322"/>
                      </a:cubicBezTo>
                      <a:lnTo>
                        <a:pt x="834" y="322"/>
                      </a:lnTo>
                      <a:cubicBezTo>
                        <a:pt x="917" y="322"/>
                        <a:pt x="1000" y="251"/>
                        <a:pt x="1000" y="167"/>
                      </a:cubicBezTo>
                      <a:cubicBezTo>
                        <a:pt x="1000" y="72"/>
                        <a:pt x="917" y="1"/>
                        <a:pt x="834" y="1"/>
                      </a:cubicBezTo>
                      <a:close/>
                    </a:path>
                  </a:pathLst>
                </a:custGeom>
                <a:grpFill/>
                <a:ln w="28575">
                  <a:solidFill>
                    <a:srgbClr val="24406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6" name="Google Shape;16529;p77">
                  <a:extLst>
                    <a:ext uri="{FF2B5EF4-FFF2-40B4-BE49-F238E27FC236}">
                      <a16:creationId xmlns:a16="http://schemas.microsoft.com/office/drawing/2014/main" id="{99D5EB30-1250-4D62-9DAA-486197327368}"/>
                    </a:ext>
                  </a:extLst>
                </p:cNvPr>
                <p:cNvSpPr/>
                <p:nvPr/>
              </p:nvSpPr>
              <p:spPr>
                <a:xfrm>
                  <a:off x="2743789" y="2594053"/>
                  <a:ext cx="31406" cy="3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978" extrusionOk="0">
                      <a:moveTo>
                        <a:pt x="501" y="322"/>
                      </a:moveTo>
                      <a:cubicBezTo>
                        <a:pt x="584" y="322"/>
                        <a:pt x="656" y="406"/>
                        <a:pt x="656" y="489"/>
                      </a:cubicBezTo>
                      <a:cubicBezTo>
                        <a:pt x="656" y="584"/>
                        <a:pt x="584" y="656"/>
                        <a:pt x="501" y="656"/>
                      </a:cubicBezTo>
                      <a:cubicBezTo>
                        <a:pt x="406" y="656"/>
                        <a:pt x="334" y="584"/>
                        <a:pt x="334" y="489"/>
                      </a:cubicBezTo>
                      <a:cubicBezTo>
                        <a:pt x="334" y="406"/>
                        <a:pt x="406" y="322"/>
                        <a:pt x="501" y="322"/>
                      </a:cubicBezTo>
                      <a:close/>
                      <a:moveTo>
                        <a:pt x="501" y="1"/>
                      </a:moveTo>
                      <a:cubicBezTo>
                        <a:pt x="227" y="1"/>
                        <a:pt x="1" y="227"/>
                        <a:pt x="1" y="489"/>
                      </a:cubicBezTo>
                      <a:cubicBezTo>
                        <a:pt x="1" y="763"/>
                        <a:pt x="227" y="977"/>
                        <a:pt x="501" y="977"/>
                      </a:cubicBezTo>
                      <a:cubicBezTo>
                        <a:pt x="763" y="977"/>
                        <a:pt x="989" y="763"/>
                        <a:pt x="989" y="489"/>
                      </a:cubicBezTo>
                      <a:cubicBezTo>
                        <a:pt x="989" y="227"/>
                        <a:pt x="775" y="1"/>
                        <a:pt x="501" y="1"/>
                      </a:cubicBezTo>
                      <a:close/>
                    </a:path>
                  </a:pathLst>
                </a:custGeom>
                <a:grpFill/>
                <a:ln w="28575">
                  <a:solidFill>
                    <a:srgbClr val="24406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7" name="Google Shape;16530;p77">
                  <a:extLst>
                    <a:ext uri="{FF2B5EF4-FFF2-40B4-BE49-F238E27FC236}">
                      <a16:creationId xmlns:a16="http://schemas.microsoft.com/office/drawing/2014/main" id="{EBE0E44F-D1E7-4498-9BE1-8FDCDC80B1E6}"/>
                    </a:ext>
                  </a:extLst>
                </p:cNvPr>
                <p:cNvSpPr/>
                <p:nvPr/>
              </p:nvSpPr>
              <p:spPr>
                <a:xfrm>
                  <a:off x="2733596" y="2308608"/>
                  <a:ext cx="10225" cy="10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23" extrusionOk="0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51"/>
                        <a:pt x="72" y="322"/>
                        <a:pt x="155" y="322"/>
                      </a:cubicBezTo>
                      <a:cubicBezTo>
                        <a:pt x="250" y="322"/>
                        <a:pt x="322" y="251"/>
                        <a:pt x="322" y="167"/>
                      </a:cubicBezTo>
                      <a:cubicBezTo>
                        <a:pt x="322" y="72"/>
                        <a:pt x="250" y="1"/>
                        <a:pt x="155" y="1"/>
                      </a:cubicBezTo>
                      <a:close/>
                    </a:path>
                  </a:pathLst>
                </a:custGeom>
                <a:grpFill/>
                <a:ln w="28575">
                  <a:solidFill>
                    <a:srgbClr val="24406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50" name="Google Shape;17053;p78">
                <a:extLst>
                  <a:ext uri="{FF2B5EF4-FFF2-40B4-BE49-F238E27FC236}">
                    <a16:creationId xmlns:a16="http://schemas.microsoft.com/office/drawing/2014/main" id="{45067EF8-191B-4627-9496-475E9839B081}"/>
                  </a:ext>
                </a:extLst>
              </p:cNvPr>
              <p:cNvGrpSpPr/>
              <p:nvPr/>
            </p:nvGrpSpPr>
            <p:grpSpPr>
              <a:xfrm>
                <a:off x="2497942" y="4682124"/>
                <a:ext cx="399812" cy="306477"/>
                <a:chOff x="2567841" y="1994124"/>
                <a:chExt cx="399812" cy="306477"/>
              </a:xfrm>
            </p:grpSpPr>
            <p:sp>
              <p:nvSpPr>
                <p:cNvPr id="51" name="Google Shape;17054;p78">
                  <a:extLst>
                    <a:ext uri="{FF2B5EF4-FFF2-40B4-BE49-F238E27FC236}">
                      <a16:creationId xmlns:a16="http://schemas.microsoft.com/office/drawing/2014/main" id="{384E1354-3269-46F9-A157-ADAEDE048A41}"/>
                    </a:ext>
                  </a:extLst>
                </p:cNvPr>
                <p:cNvSpPr/>
                <p:nvPr/>
              </p:nvSpPr>
              <p:spPr>
                <a:xfrm>
                  <a:off x="2567841" y="1994124"/>
                  <a:ext cx="399812" cy="30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1" h="9621" extrusionOk="0">
                      <a:moveTo>
                        <a:pt x="11157" y="346"/>
                      </a:moveTo>
                      <a:lnTo>
                        <a:pt x="11157" y="6584"/>
                      </a:lnTo>
                      <a:lnTo>
                        <a:pt x="1334" y="6584"/>
                      </a:lnTo>
                      <a:lnTo>
                        <a:pt x="1334" y="346"/>
                      </a:lnTo>
                      <a:close/>
                      <a:moveTo>
                        <a:pt x="7442" y="7930"/>
                      </a:moveTo>
                      <a:lnTo>
                        <a:pt x="7621" y="8561"/>
                      </a:lnTo>
                      <a:lnTo>
                        <a:pt x="4859" y="8561"/>
                      </a:lnTo>
                      <a:lnTo>
                        <a:pt x="5037" y="7930"/>
                      </a:lnTo>
                      <a:close/>
                      <a:moveTo>
                        <a:pt x="11217" y="6954"/>
                      </a:moveTo>
                      <a:lnTo>
                        <a:pt x="12038" y="8561"/>
                      </a:lnTo>
                      <a:lnTo>
                        <a:pt x="7990" y="8561"/>
                      </a:lnTo>
                      <a:lnTo>
                        <a:pt x="7776" y="7835"/>
                      </a:lnTo>
                      <a:cubicBezTo>
                        <a:pt x="7740" y="7680"/>
                        <a:pt x="7597" y="7573"/>
                        <a:pt x="7454" y="7573"/>
                      </a:cubicBezTo>
                      <a:lnTo>
                        <a:pt x="5013" y="7573"/>
                      </a:lnTo>
                      <a:cubicBezTo>
                        <a:pt x="4859" y="7573"/>
                        <a:pt x="4716" y="7680"/>
                        <a:pt x="4680" y="7835"/>
                      </a:cubicBezTo>
                      <a:lnTo>
                        <a:pt x="4478" y="8561"/>
                      </a:lnTo>
                      <a:lnTo>
                        <a:pt x="430" y="8561"/>
                      </a:lnTo>
                      <a:lnTo>
                        <a:pt x="1263" y="6954"/>
                      </a:lnTo>
                      <a:close/>
                      <a:moveTo>
                        <a:pt x="12157" y="8930"/>
                      </a:moveTo>
                      <a:lnTo>
                        <a:pt x="12157" y="9216"/>
                      </a:lnTo>
                      <a:lnTo>
                        <a:pt x="12169" y="9216"/>
                      </a:lnTo>
                      <a:cubicBezTo>
                        <a:pt x="12169" y="9239"/>
                        <a:pt x="12145" y="9275"/>
                        <a:pt x="12110" y="9275"/>
                      </a:cubicBezTo>
                      <a:lnTo>
                        <a:pt x="382" y="9275"/>
                      </a:lnTo>
                      <a:cubicBezTo>
                        <a:pt x="346" y="9275"/>
                        <a:pt x="322" y="9239"/>
                        <a:pt x="322" y="9216"/>
                      </a:cubicBezTo>
                      <a:lnTo>
                        <a:pt x="322" y="8930"/>
                      </a:lnTo>
                      <a:close/>
                      <a:moveTo>
                        <a:pt x="1334" y="0"/>
                      </a:moveTo>
                      <a:cubicBezTo>
                        <a:pt x="1144" y="0"/>
                        <a:pt x="977" y="167"/>
                        <a:pt x="977" y="357"/>
                      </a:cubicBezTo>
                      <a:lnTo>
                        <a:pt x="977" y="6739"/>
                      </a:lnTo>
                      <a:lnTo>
                        <a:pt x="1" y="8680"/>
                      </a:lnTo>
                      <a:lnTo>
                        <a:pt x="1" y="8692"/>
                      </a:lnTo>
                      <a:lnTo>
                        <a:pt x="1" y="8704"/>
                      </a:lnTo>
                      <a:lnTo>
                        <a:pt x="1" y="8728"/>
                      </a:lnTo>
                      <a:lnTo>
                        <a:pt x="1" y="8739"/>
                      </a:lnTo>
                      <a:lnTo>
                        <a:pt x="1" y="9204"/>
                      </a:lnTo>
                      <a:cubicBezTo>
                        <a:pt x="1" y="9442"/>
                        <a:pt x="191" y="9620"/>
                        <a:pt x="406" y="9620"/>
                      </a:cubicBezTo>
                      <a:lnTo>
                        <a:pt x="12133" y="9620"/>
                      </a:lnTo>
                      <a:cubicBezTo>
                        <a:pt x="12371" y="9620"/>
                        <a:pt x="12550" y="9418"/>
                        <a:pt x="12550" y="9204"/>
                      </a:cubicBezTo>
                      <a:lnTo>
                        <a:pt x="12526" y="8739"/>
                      </a:lnTo>
                      <a:lnTo>
                        <a:pt x="12526" y="8704"/>
                      </a:lnTo>
                      <a:lnTo>
                        <a:pt x="12526" y="8692"/>
                      </a:lnTo>
                      <a:lnTo>
                        <a:pt x="12526" y="8680"/>
                      </a:lnTo>
                      <a:lnTo>
                        <a:pt x="11550" y="6739"/>
                      </a:lnTo>
                      <a:lnTo>
                        <a:pt x="11550" y="357"/>
                      </a:lnTo>
                      <a:cubicBezTo>
                        <a:pt x="11550" y="167"/>
                        <a:pt x="11383" y="0"/>
                        <a:pt x="11193" y="0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rgbClr val="00206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2" name="Google Shape;17055;p78">
                  <a:extLst>
                    <a:ext uri="{FF2B5EF4-FFF2-40B4-BE49-F238E27FC236}">
                      <a16:creationId xmlns:a16="http://schemas.microsoft.com/office/drawing/2014/main" id="{BA351759-2A7A-4A87-9058-94813105085E}"/>
                    </a:ext>
                  </a:extLst>
                </p:cNvPr>
                <p:cNvSpPr/>
                <p:nvPr/>
              </p:nvSpPr>
              <p:spPr>
                <a:xfrm>
                  <a:off x="2623237" y="2113963"/>
                  <a:ext cx="287523" cy="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2418" extrusionOk="0">
                      <a:moveTo>
                        <a:pt x="179" y="1"/>
                      </a:moveTo>
                      <a:cubicBezTo>
                        <a:pt x="72" y="1"/>
                        <a:pt x="0" y="96"/>
                        <a:pt x="0" y="179"/>
                      </a:cubicBezTo>
                      <a:lnTo>
                        <a:pt x="0" y="2132"/>
                      </a:lnTo>
                      <a:cubicBezTo>
                        <a:pt x="0" y="2299"/>
                        <a:pt x="131" y="2418"/>
                        <a:pt x="274" y="2418"/>
                      </a:cubicBezTo>
                      <a:lnTo>
                        <a:pt x="8727" y="2418"/>
                      </a:lnTo>
                      <a:cubicBezTo>
                        <a:pt x="8894" y="2418"/>
                        <a:pt x="9013" y="2287"/>
                        <a:pt x="9013" y="2132"/>
                      </a:cubicBezTo>
                      <a:lnTo>
                        <a:pt x="9013" y="179"/>
                      </a:lnTo>
                      <a:cubicBezTo>
                        <a:pt x="9025" y="96"/>
                        <a:pt x="8942" y="1"/>
                        <a:pt x="8835" y="1"/>
                      </a:cubicBezTo>
                      <a:cubicBezTo>
                        <a:pt x="8727" y="1"/>
                        <a:pt x="8656" y="96"/>
                        <a:pt x="8656" y="179"/>
                      </a:cubicBezTo>
                      <a:lnTo>
                        <a:pt x="8656" y="2049"/>
                      </a:lnTo>
                      <a:lnTo>
                        <a:pt x="357" y="2049"/>
                      </a:lnTo>
                      <a:lnTo>
                        <a:pt x="357" y="179"/>
                      </a:lnTo>
                      <a:cubicBezTo>
                        <a:pt x="357" y="84"/>
                        <a:pt x="262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rgbClr val="00206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3" name="Google Shape;17056;p78">
                  <a:extLst>
                    <a:ext uri="{FF2B5EF4-FFF2-40B4-BE49-F238E27FC236}">
                      <a16:creationId xmlns:a16="http://schemas.microsoft.com/office/drawing/2014/main" id="{488DF3DA-E4E3-4134-9A22-4BC7C6396D4B}"/>
                    </a:ext>
                  </a:extLst>
                </p:cNvPr>
                <p:cNvSpPr/>
                <p:nvPr/>
              </p:nvSpPr>
              <p:spPr>
                <a:xfrm>
                  <a:off x="2623237" y="2017251"/>
                  <a:ext cx="287523" cy="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2418" extrusionOk="0">
                      <a:moveTo>
                        <a:pt x="286" y="1"/>
                      </a:moveTo>
                      <a:cubicBezTo>
                        <a:pt x="119" y="1"/>
                        <a:pt x="0" y="143"/>
                        <a:pt x="0" y="286"/>
                      </a:cubicBezTo>
                      <a:lnTo>
                        <a:pt x="0" y="2239"/>
                      </a:lnTo>
                      <a:cubicBezTo>
                        <a:pt x="0" y="2346"/>
                        <a:pt x="84" y="2418"/>
                        <a:pt x="179" y="2418"/>
                      </a:cubicBezTo>
                      <a:cubicBezTo>
                        <a:pt x="286" y="2418"/>
                        <a:pt x="357" y="2322"/>
                        <a:pt x="357" y="2239"/>
                      </a:cubicBezTo>
                      <a:lnTo>
                        <a:pt x="357" y="382"/>
                      </a:lnTo>
                      <a:lnTo>
                        <a:pt x="8656" y="382"/>
                      </a:lnTo>
                      <a:lnTo>
                        <a:pt x="8656" y="2239"/>
                      </a:lnTo>
                      <a:cubicBezTo>
                        <a:pt x="8656" y="2346"/>
                        <a:pt x="8751" y="2418"/>
                        <a:pt x="8835" y="2418"/>
                      </a:cubicBezTo>
                      <a:cubicBezTo>
                        <a:pt x="8942" y="2418"/>
                        <a:pt x="9013" y="2322"/>
                        <a:pt x="9013" y="2239"/>
                      </a:cubicBezTo>
                      <a:lnTo>
                        <a:pt x="9013" y="286"/>
                      </a:lnTo>
                      <a:cubicBezTo>
                        <a:pt x="9025" y="143"/>
                        <a:pt x="8894" y="1"/>
                        <a:pt x="8727" y="1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rgbClr val="00206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4" name="object 48">
              <a:extLst>
                <a:ext uri="{FF2B5EF4-FFF2-40B4-BE49-F238E27FC236}">
                  <a16:creationId xmlns:a16="http://schemas.microsoft.com/office/drawing/2014/main" id="{75D7C008-BCA5-4F56-B7C6-52B198A019FD}"/>
                </a:ext>
              </a:extLst>
            </p:cNvPr>
            <p:cNvSpPr txBox="1"/>
            <p:nvPr/>
          </p:nvSpPr>
          <p:spPr>
            <a:xfrm>
              <a:off x="5966931" y="4153653"/>
              <a:ext cx="869058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zh-TW" alt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Rounded MT Bold"/>
                </a:rPr>
                <a:t>戰情中心</a:t>
              </a:r>
              <a:endParaRPr sz="1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Rounded MT Bold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5608696" y="3471888"/>
              <a:ext cx="1456826" cy="574504"/>
              <a:chOff x="5608696" y="3471888"/>
              <a:chExt cx="1456826" cy="574504"/>
            </a:xfrm>
          </p:grpSpPr>
          <p:grpSp>
            <p:nvGrpSpPr>
              <p:cNvPr id="123" name="群組 122">
                <a:extLst>
                  <a:ext uri="{FF2B5EF4-FFF2-40B4-BE49-F238E27FC236}">
                    <a16:creationId xmlns:a16="http://schemas.microsoft.com/office/drawing/2014/main" id="{DFBA2536-E561-4C94-8723-1D1E835EC9E3}"/>
                  </a:ext>
                </a:extLst>
              </p:cNvPr>
              <p:cNvGrpSpPr/>
              <p:nvPr/>
            </p:nvGrpSpPr>
            <p:grpSpPr>
              <a:xfrm>
                <a:off x="5608696" y="3471888"/>
                <a:ext cx="1456826" cy="574504"/>
                <a:chOff x="-1813430" y="4707367"/>
                <a:chExt cx="1228757" cy="466725"/>
              </a:xfrm>
            </p:grpSpPr>
            <p:sp>
              <p:nvSpPr>
                <p:cNvPr id="130" name="object 50">
                  <a:extLst>
                    <a:ext uri="{FF2B5EF4-FFF2-40B4-BE49-F238E27FC236}">
                      <a16:creationId xmlns:a16="http://schemas.microsoft.com/office/drawing/2014/main" id="{89F54F32-1B7A-49A2-97B1-9EBBFD92885D}"/>
                    </a:ext>
                  </a:extLst>
                </p:cNvPr>
                <p:cNvSpPr/>
                <p:nvPr/>
              </p:nvSpPr>
              <p:spPr>
                <a:xfrm>
                  <a:off x="-1813430" y="4707367"/>
                  <a:ext cx="1129665" cy="4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479" h="466725">
                      <a:moveTo>
                        <a:pt x="714755" y="0"/>
                      </a:moveTo>
                      <a:lnTo>
                        <a:pt x="77724" y="0"/>
                      </a:lnTo>
                      <a:lnTo>
                        <a:pt x="47470" y="6107"/>
                      </a:lnTo>
                      <a:lnTo>
                        <a:pt x="22764" y="22764"/>
                      </a:lnTo>
                      <a:lnTo>
                        <a:pt x="6107" y="47470"/>
                      </a:lnTo>
                      <a:lnTo>
                        <a:pt x="0" y="77723"/>
                      </a:lnTo>
                      <a:lnTo>
                        <a:pt x="0" y="388619"/>
                      </a:lnTo>
                      <a:lnTo>
                        <a:pt x="6107" y="418873"/>
                      </a:lnTo>
                      <a:lnTo>
                        <a:pt x="22764" y="443579"/>
                      </a:lnTo>
                      <a:lnTo>
                        <a:pt x="47470" y="460236"/>
                      </a:lnTo>
                      <a:lnTo>
                        <a:pt x="77724" y="466343"/>
                      </a:lnTo>
                      <a:lnTo>
                        <a:pt x="714755" y="466343"/>
                      </a:lnTo>
                      <a:lnTo>
                        <a:pt x="745009" y="460236"/>
                      </a:lnTo>
                      <a:lnTo>
                        <a:pt x="769715" y="443579"/>
                      </a:lnTo>
                      <a:lnTo>
                        <a:pt x="786372" y="418873"/>
                      </a:lnTo>
                      <a:lnTo>
                        <a:pt x="792479" y="388619"/>
                      </a:lnTo>
                      <a:lnTo>
                        <a:pt x="792479" y="77723"/>
                      </a:lnTo>
                      <a:lnTo>
                        <a:pt x="786372" y="47470"/>
                      </a:lnTo>
                      <a:lnTo>
                        <a:pt x="769715" y="22764"/>
                      </a:lnTo>
                      <a:lnTo>
                        <a:pt x="745009" y="6107"/>
                      </a:lnTo>
                      <a:lnTo>
                        <a:pt x="71475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1" name="object 14">
                  <a:extLst>
                    <a:ext uri="{FF2B5EF4-FFF2-40B4-BE49-F238E27FC236}">
                      <a16:creationId xmlns:a16="http://schemas.microsoft.com/office/drawing/2014/main" id="{2541A1F6-EFC2-42D4-A317-37DEDC4B55C9}"/>
                    </a:ext>
                  </a:extLst>
                </p:cNvPr>
                <p:cNvSpPr txBox="1"/>
                <p:nvPr/>
              </p:nvSpPr>
              <p:spPr>
                <a:xfrm>
                  <a:off x="-1178715" y="4889887"/>
                  <a:ext cx="594042" cy="228268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sz="1400" b="1" spc="-5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orbel"/>
                    </a:rPr>
                    <a:t>ERP</a:t>
                  </a:r>
                  <a:endParaRPr sz="14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endParaRPr>
                </a:p>
              </p:txBody>
            </p:sp>
          </p:grpSp>
          <p:grpSp>
            <p:nvGrpSpPr>
              <p:cNvPr id="15" name="Google Shape;2853;p48">
                <a:extLst>
                  <a:ext uri="{FF2B5EF4-FFF2-40B4-BE49-F238E27FC236}">
                    <a16:creationId xmlns:a16="http://schemas.microsoft.com/office/drawing/2014/main" id="{12AF116C-C634-403F-B5D5-A3FEA791BFA3}"/>
                  </a:ext>
                </a:extLst>
              </p:cNvPr>
              <p:cNvGrpSpPr/>
              <p:nvPr/>
            </p:nvGrpSpPr>
            <p:grpSpPr>
              <a:xfrm>
                <a:off x="5729658" y="3535136"/>
                <a:ext cx="510602" cy="432187"/>
                <a:chOff x="5208285" y="1516290"/>
                <a:chExt cx="458667" cy="430106"/>
              </a:xfrm>
            </p:grpSpPr>
            <p:sp>
              <p:nvSpPr>
                <p:cNvPr id="38" name="Google Shape;2854;p48">
                  <a:extLst>
                    <a:ext uri="{FF2B5EF4-FFF2-40B4-BE49-F238E27FC236}">
                      <a16:creationId xmlns:a16="http://schemas.microsoft.com/office/drawing/2014/main" id="{14F10764-E9F8-45BE-9BA4-0E771382B33F}"/>
                    </a:ext>
                  </a:extLst>
                </p:cNvPr>
                <p:cNvSpPr/>
                <p:nvPr/>
              </p:nvSpPr>
              <p:spPr>
                <a:xfrm>
                  <a:off x="5428518" y="1820818"/>
                  <a:ext cx="18203" cy="17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827" extrusionOk="0">
                      <a:moveTo>
                        <a:pt x="427" y="1"/>
                      </a:moveTo>
                      <a:cubicBezTo>
                        <a:pt x="187" y="1"/>
                        <a:pt x="1" y="187"/>
                        <a:pt x="1" y="413"/>
                      </a:cubicBezTo>
                      <a:cubicBezTo>
                        <a:pt x="1" y="640"/>
                        <a:pt x="187" y="827"/>
                        <a:pt x="427" y="827"/>
                      </a:cubicBezTo>
                      <a:cubicBezTo>
                        <a:pt x="653" y="827"/>
                        <a:pt x="839" y="640"/>
                        <a:pt x="839" y="413"/>
                      </a:cubicBezTo>
                      <a:cubicBezTo>
                        <a:pt x="839" y="187"/>
                        <a:pt x="653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9" name="Google Shape;2855;p48">
                  <a:extLst>
                    <a:ext uri="{FF2B5EF4-FFF2-40B4-BE49-F238E27FC236}">
                      <a16:creationId xmlns:a16="http://schemas.microsoft.com/office/drawing/2014/main" id="{C52ABDCB-E9DA-43CB-BDD4-EE76D9E4CD25}"/>
                    </a:ext>
                  </a:extLst>
                </p:cNvPr>
                <p:cNvSpPr/>
                <p:nvPr/>
              </p:nvSpPr>
              <p:spPr>
                <a:xfrm>
                  <a:off x="5208285" y="1516290"/>
                  <a:ext cx="458667" cy="43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6" h="19848" extrusionOk="0">
                      <a:moveTo>
                        <a:pt x="17196" y="827"/>
                      </a:moveTo>
                      <a:cubicBezTo>
                        <a:pt x="17422" y="827"/>
                        <a:pt x="17609" y="1013"/>
                        <a:pt x="17609" y="1240"/>
                      </a:cubicBezTo>
                      <a:lnTo>
                        <a:pt x="17609" y="2478"/>
                      </a:lnTo>
                      <a:lnTo>
                        <a:pt x="826" y="2478"/>
                      </a:lnTo>
                      <a:lnTo>
                        <a:pt x="826" y="1240"/>
                      </a:lnTo>
                      <a:cubicBezTo>
                        <a:pt x="826" y="1013"/>
                        <a:pt x="1012" y="827"/>
                        <a:pt x="1239" y="827"/>
                      </a:cubicBezTo>
                      <a:close/>
                      <a:moveTo>
                        <a:pt x="17609" y="3304"/>
                      </a:moveTo>
                      <a:lnTo>
                        <a:pt x="17609" y="4956"/>
                      </a:lnTo>
                      <a:lnTo>
                        <a:pt x="826" y="4956"/>
                      </a:lnTo>
                      <a:lnTo>
                        <a:pt x="826" y="3304"/>
                      </a:lnTo>
                      <a:close/>
                      <a:moveTo>
                        <a:pt x="17609" y="5782"/>
                      </a:moveTo>
                      <a:lnTo>
                        <a:pt x="17609" y="7433"/>
                      </a:lnTo>
                      <a:lnTo>
                        <a:pt x="3969" y="7433"/>
                      </a:lnTo>
                      <a:cubicBezTo>
                        <a:pt x="3277" y="7433"/>
                        <a:pt x="2731" y="7993"/>
                        <a:pt x="2731" y="8685"/>
                      </a:cubicBezTo>
                      <a:lnTo>
                        <a:pt x="2731" y="11576"/>
                      </a:lnTo>
                      <a:lnTo>
                        <a:pt x="1239" y="11576"/>
                      </a:lnTo>
                      <a:cubicBezTo>
                        <a:pt x="1012" y="11576"/>
                        <a:pt x="826" y="11390"/>
                        <a:pt x="826" y="11163"/>
                      </a:cubicBezTo>
                      <a:lnTo>
                        <a:pt x="826" y="5782"/>
                      </a:lnTo>
                      <a:close/>
                      <a:moveTo>
                        <a:pt x="19926" y="8273"/>
                      </a:moveTo>
                      <a:cubicBezTo>
                        <a:pt x="20153" y="8273"/>
                        <a:pt x="20340" y="8446"/>
                        <a:pt x="20340" y="8685"/>
                      </a:cubicBezTo>
                      <a:lnTo>
                        <a:pt x="20340" y="18609"/>
                      </a:lnTo>
                      <a:cubicBezTo>
                        <a:pt x="20340" y="18835"/>
                        <a:pt x="20153" y="19022"/>
                        <a:pt x="19926" y="19022"/>
                      </a:cubicBezTo>
                      <a:lnTo>
                        <a:pt x="3969" y="19022"/>
                      </a:lnTo>
                      <a:cubicBezTo>
                        <a:pt x="3743" y="19022"/>
                        <a:pt x="3557" y="18835"/>
                        <a:pt x="3557" y="18609"/>
                      </a:cubicBezTo>
                      <a:lnTo>
                        <a:pt x="3557" y="8685"/>
                      </a:lnTo>
                      <a:cubicBezTo>
                        <a:pt x="3557" y="8446"/>
                        <a:pt x="3743" y="8273"/>
                        <a:pt x="3969" y="8273"/>
                      </a:cubicBezTo>
                      <a:close/>
                      <a:moveTo>
                        <a:pt x="1239" y="1"/>
                      </a:moveTo>
                      <a:cubicBezTo>
                        <a:pt x="547" y="1"/>
                        <a:pt x="0" y="548"/>
                        <a:pt x="0" y="1240"/>
                      </a:cubicBezTo>
                      <a:lnTo>
                        <a:pt x="0" y="11163"/>
                      </a:lnTo>
                      <a:cubicBezTo>
                        <a:pt x="0" y="11843"/>
                        <a:pt x="547" y="12402"/>
                        <a:pt x="1239" y="12402"/>
                      </a:cubicBezTo>
                      <a:lnTo>
                        <a:pt x="2731" y="12402"/>
                      </a:lnTo>
                      <a:lnTo>
                        <a:pt x="2731" y="18609"/>
                      </a:lnTo>
                      <a:cubicBezTo>
                        <a:pt x="2731" y="19288"/>
                        <a:pt x="3277" y="19847"/>
                        <a:pt x="3969" y="19847"/>
                      </a:cubicBezTo>
                      <a:lnTo>
                        <a:pt x="19926" y="19847"/>
                      </a:lnTo>
                      <a:cubicBezTo>
                        <a:pt x="20619" y="19847"/>
                        <a:pt x="21166" y="19288"/>
                        <a:pt x="21166" y="18609"/>
                      </a:cubicBezTo>
                      <a:lnTo>
                        <a:pt x="21166" y="8685"/>
                      </a:lnTo>
                      <a:cubicBezTo>
                        <a:pt x="21166" y="7993"/>
                        <a:pt x="20619" y="7433"/>
                        <a:pt x="19926" y="7433"/>
                      </a:cubicBezTo>
                      <a:lnTo>
                        <a:pt x="18435" y="7433"/>
                      </a:lnTo>
                      <a:lnTo>
                        <a:pt x="18435" y="1240"/>
                      </a:lnTo>
                      <a:cubicBezTo>
                        <a:pt x="18435" y="548"/>
                        <a:pt x="17889" y="1"/>
                        <a:pt x="171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0" name="Google Shape;2856;p48">
                  <a:extLst>
                    <a:ext uri="{FF2B5EF4-FFF2-40B4-BE49-F238E27FC236}">
                      <a16:creationId xmlns:a16="http://schemas.microsoft.com/office/drawing/2014/main" id="{CBC3242F-01AA-440E-826D-063442C1F9FD}"/>
                    </a:ext>
                  </a:extLst>
                </p:cNvPr>
                <p:cNvSpPr/>
                <p:nvPr/>
              </p:nvSpPr>
              <p:spPr>
                <a:xfrm>
                  <a:off x="5464577" y="1731343"/>
                  <a:ext cx="143195" cy="8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4130" extrusionOk="0">
                      <a:moveTo>
                        <a:pt x="2066" y="827"/>
                      </a:moveTo>
                      <a:cubicBezTo>
                        <a:pt x="2425" y="827"/>
                        <a:pt x="2759" y="973"/>
                        <a:pt x="2998" y="1239"/>
                      </a:cubicBezTo>
                      <a:cubicBezTo>
                        <a:pt x="3198" y="1466"/>
                        <a:pt x="3304" y="1759"/>
                        <a:pt x="3304" y="2065"/>
                      </a:cubicBezTo>
                      <a:cubicBezTo>
                        <a:pt x="3304" y="2372"/>
                        <a:pt x="3198" y="2665"/>
                        <a:pt x="2998" y="2891"/>
                      </a:cubicBezTo>
                      <a:cubicBezTo>
                        <a:pt x="2759" y="3157"/>
                        <a:pt x="2425" y="3304"/>
                        <a:pt x="2066" y="3304"/>
                      </a:cubicBezTo>
                      <a:cubicBezTo>
                        <a:pt x="1386" y="3304"/>
                        <a:pt x="827" y="2745"/>
                        <a:pt x="827" y="2065"/>
                      </a:cubicBezTo>
                      <a:cubicBezTo>
                        <a:pt x="827" y="1386"/>
                        <a:pt x="1386" y="827"/>
                        <a:pt x="2066" y="827"/>
                      </a:cubicBezTo>
                      <a:close/>
                      <a:moveTo>
                        <a:pt x="4544" y="827"/>
                      </a:moveTo>
                      <a:cubicBezTo>
                        <a:pt x="5236" y="827"/>
                        <a:pt x="5782" y="1386"/>
                        <a:pt x="5782" y="2065"/>
                      </a:cubicBezTo>
                      <a:cubicBezTo>
                        <a:pt x="5782" y="2745"/>
                        <a:pt x="5236" y="3304"/>
                        <a:pt x="4544" y="3304"/>
                      </a:cubicBezTo>
                      <a:cubicBezTo>
                        <a:pt x="4304" y="3304"/>
                        <a:pt x="4064" y="3237"/>
                        <a:pt x="3851" y="3091"/>
                      </a:cubicBezTo>
                      <a:cubicBezTo>
                        <a:pt x="4037" y="2784"/>
                        <a:pt x="4130" y="2425"/>
                        <a:pt x="4130" y="2065"/>
                      </a:cubicBezTo>
                      <a:cubicBezTo>
                        <a:pt x="4130" y="1706"/>
                        <a:pt x="4037" y="1345"/>
                        <a:pt x="3851" y="1040"/>
                      </a:cubicBezTo>
                      <a:cubicBezTo>
                        <a:pt x="4064" y="893"/>
                        <a:pt x="4304" y="827"/>
                        <a:pt x="4544" y="827"/>
                      </a:cubicBezTo>
                      <a:close/>
                      <a:moveTo>
                        <a:pt x="2066" y="1"/>
                      </a:moveTo>
                      <a:cubicBezTo>
                        <a:pt x="921" y="1"/>
                        <a:pt x="1" y="919"/>
                        <a:pt x="1" y="2065"/>
                      </a:cubicBezTo>
                      <a:cubicBezTo>
                        <a:pt x="1" y="3210"/>
                        <a:pt x="921" y="4130"/>
                        <a:pt x="2066" y="4130"/>
                      </a:cubicBezTo>
                      <a:cubicBezTo>
                        <a:pt x="2519" y="4130"/>
                        <a:pt x="2945" y="3983"/>
                        <a:pt x="3304" y="3716"/>
                      </a:cubicBezTo>
                      <a:cubicBezTo>
                        <a:pt x="3664" y="3983"/>
                        <a:pt x="4091" y="4130"/>
                        <a:pt x="4544" y="4130"/>
                      </a:cubicBezTo>
                      <a:cubicBezTo>
                        <a:pt x="5689" y="4130"/>
                        <a:pt x="6608" y="3210"/>
                        <a:pt x="6608" y="2065"/>
                      </a:cubicBezTo>
                      <a:cubicBezTo>
                        <a:pt x="6608" y="919"/>
                        <a:pt x="5689" y="1"/>
                        <a:pt x="4544" y="1"/>
                      </a:cubicBezTo>
                      <a:cubicBezTo>
                        <a:pt x="4091" y="1"/>
                        <a:pt x="3664" y="147"/>
                        <a:pt x="3304" y="413"/>
                      </a:cubicBezTo>
                      <a:cubicBezTo>
                        <a:pt x="2945" y="147"/>
                        <a:pt x="2519" y="1"/>
                        <a:pt x="20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1" name="Google Shape;2857;p48">
                  <a:extLst>
                    <a:ext uri="{FF2B5EF4-FFF2-40B4-BE49-F238E27FC236}">
                      <a16:creationId xmlns:a16="http://schemas.microsoft.com/office/drawing/2014/main" id="{9400D097-B22B-444C-9FA7-87F32B397893}"/>
                    </a:ext>
                  </a:extLst>
                </p:cNvPr>
                <p:cNvSpPr/>
                <p:nvPr/>
              </p:nvSpPr>
              <p:spPr>
                <a:xfrm>
                  <a:off x="5321143" y="1874798"/>
                  <a:ext cx="53720" cy="1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" h="826" extrusionOk="0">
                      <a:moveTo>
                        <a:pt x="413" y="0"/>
                      </a:moveTo>
                      <a:cubicBezTo>
                        <a:pt x="187" y="0"/>
                        <a:pt x="1" y="174"/>
                        <a:pt x="1" y="414"/>
                      </a:cubicBezTo>
                      <a:cubicBezTo>
                        <a:pt x="1" y="639"/>
                        <a:pt x="187" y="826"/>
                        <a:pt x="413" y="826"/>
                      </a:cubicBezTo>
                      <a:lnTo>
                        <a:pt x="2065" y="826"/>
                      </a:lnTo>
                      <a:cubicBezTo>
                        <a:pt x="2292" y="826"/>
                        <a:pt x="2478" y="639"/>
                        <a:pt x="2478" y="414"/>
                      </a:cubicBezTo>
                      <a:cubicBezTo>
                        <a:pt x="2478" y="174"/>
                        <a:pt x="2292" y="0"/>
                        <a:pt x="20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2" name="Google Shape;2858;p48">
                  <a:extLst>
                    <a:ext uri="{FF2B5EF4-FFF2-40B4-BE49-F238E27FC236}">
                      <a16:creationId xmlns:a16="http://schemas.microsoft.com/office/drawing/2014/main" id="{AAB1E120-16F9-49F9-91AF-FB3F90E3228B}"/>
                    </a:ext>
                  </a:extLst>
                </p:cNvPr>
                <p:cNvSpPr/>
                <p:nvPr/>
              </p:nvSpPr>
              <p:spPr>
                <a:xfrm>
                  <a:off x="5392719" y="1874798"/>
                  <a:ext cx="54002" cy="1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" h="826" extrusionOk="0">
                      <a:moveTo>
                        <a:pt x="413" y="0"/>
                      </a:moveTo>
                      <a:cubicBezTo>
                        <a:pt x="187" y="0"/>
                        <a:pt x="1" y="174"/>
                        <a:pt x="1" y="414"/>
                      </a:cubicBezTo>
                      <a:cubicBezTo>
                        <a:pt x="1" y="639"/>
                        <a:pt x="187" y="826"/>
                        <a:pt x="413" y="826"/>
                      </a:cubicBezTo>
                      <a:lnTo>
                        <a:pt x="2079" y="826"/>
                      </a:lnTo>
                      <a:cubicBezTo>
                        <a:pt x="2305" y="826"/>
                        <a:pt x="2491" y="639"/>
                        <a:pt x="2491" y="414"/>
                      </a:cubicBezTo>
                      <a:cubicBezTo>
                        <a:pt x="2491" y="174"/>
                        <a:pt x="2305" y="0"/>
                        <a:pt x="20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3" name="Google Shape;2859;p48">
                  <a:extLst>
                    <a:ext uri="{FF2B5EF4-FFF2-40B4-BE49-F238E27FC236}">
                      <a16:creationId xmlns:a16="http://schemas.microsoft.com/office/drawing/2014/main" id="{A7FBF309-49BB-4C8B-B184-C8FF634FEC06}"/>
                    </a:ext>
                  </a:extLst>
                </p:cNvPr>
                <p:cNvSpPr/>
                <p:nvPr/>
              </p:nvSpPr>
              <p:spPr>
                <a:xfrm>
                  <a:off x="5464577" y="1874798"/>
                  <a:ext cx="53720" cy="1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" h="826" extrusionOk="0">
                      <a:moveTo>
                        <a:pt x="414" y="0"/>
                      </a:moveTo>
                      <a:cubicBezTo>
                        <a:pt x="187" y="0"/>
                        <a:pt x="1" y="174"/>
                        <a:pt x="1" y="414"/>
                      </a:cubicBezTo>
                      <a:cubicBezTo>
                        <a:pt x="1" y="639"/>
                        <a:pt x="187" y="826"/>
                        <a:pt x="414" y="826"/>
                      </a:cubicBezTo>
                      <a:lnTo>
                        <a:pt x="2066" y="826"/>
                      </a:lnTo>
                      <a:cubicBezTo>
                        <a:pt x="2292" y="826"/>
                        <a:pt x="2478" y="639"/>
                        <a:pt x="2478" y="414"/>
                      </a:cubicBezTo>
                      <a:cubicBezTo>
                        <a:pt x="2478" y="174"/>
                        <a:pt x="2292" y="0"/>
                        <a:pt x="20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Google Shape;2860;p48">
                  <a:extLst>
                    <a:ext uri="{FF2B5EF4-FFF2-40B4-BE49-F238E27FC236}">
                      <a16:creationId xmlns:a16="http://schemas.microsoft.com/office/drawing/2014/main" id="{1345BE19-7BD6-4D22-86B0-F74F8523CF23}"/>
                    </a:ext>
                  </a:extLst>
                </p:cNvPr>
                <p:cNvSpPr/>
                <p:nvPr/>
              </p:nvSpPr>
              <p:spPr>
                <a:xfrm>
                  <a:off x="5536174" y="1874798"/>
                  <a:ext cx="53698" cy="1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" h="826" extrusionOk="0">
                      <a:moveTo>
                        <a:pt x="414" y="0"/>
                      </a:moveTo>
                      <a:cubicBezTo>
                        <a:pt x="187" y="0"/>
                        <a:pt x="0" y="174"/>
                        <a:pt x="0" y="414"/>
                      </a:cubicBezTo>
                      <a:cubicBezTo>
                        <a:pt x="0" y="639"/>
                        <a:pt x="187" y="826"/>
                        <a:pt x="414" y="826"/>
                      </a:cubicBezTo>
                      <a:lnTo>
                        <a:pt x="2065" y="826"/>
                      </a:lnTo>
                      <a:cubicBezTo>
                        <a:pt x="2291" y="826"/>
                        <a:pt x="2478" y="639"/>
                        <a:pt x="2478" y="414"/>
                      </a:cubicBezTo>
                      <a:cubicBezTo>
                        <a:pt x="2478" y="174"/>
                        <a:pt x="2291" y="0"/>
                        <a:pt x="20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Google Shape;2861;p48">
                  <a:extLst>
                    <a:ext uri="{FF2B5EF4-FFF2-40B4-BE49-F238E27FC236}">
                      <a16:creationId xmlns:a16="http://schemas.microsoft.com/office/drawing/2014/main" id="{47890694-1EA5-4B8B-8D57-AE10EBF3015B}"/>
                    </a:ext>
                  </a:extLst>
                </p:cNvPr>
                <p:cNvSpPr/>
                <p:nvPr/>
              </p:nvSpPr>
              <p:spPr>
                <a:xfrm>
                  <a:off x="5321143" y="1820818"/>
                  <a:ext cx="89497" cy="17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0" h="827" extrusionOk="0">
                      <a:moveTo>
                        <a:pt x="413" y="1"/>
                      </a:moveTo>
                      <a:cubicBezTo>
                        <a:pt x="187" y="1"/>
                        <a:pt x="1" y="187"/>
                        <a:pt x="1" y="413"/>
                      </a:cubicBezTo>
                      <a:cubicBezTo>
                        <a:pt x="1" y="640"/>
                        <a:pt x="187" y="827"/>
                        <a:pt x="413" y="827"/>
                      </a:cubicBezTo>
                      <a:lnTo>
                        <a:pt x="3716" y="827"/>
                      </a:lnTo>
                      <a:cubicBezTo>
                        <a:pt x="3943" y="827"/>
                        <a:pt x="4130" y="640"/>
                        <a:pt x="4130" y="413"/>
                      </a:cubicBezTo>
                      <a:cubicBezTo>
                        <a:pt x="4130" y="187"/>
                        <a:pt x="3943" y="1"/>
                        <a:pt x="37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6" name="object 50">
              <a:extLst>
                <a:ext uri="{FF2B5EF4-FFF2-40B4-BE49-F238E27FC236}">
                  <a16:creationId xmlns:a16="http://schemas.microsoft.com/office/drawing/2014/main" id="{1D5B5F2C-45B1-4F15-A838-93EA9F93F7E0}"/>
                </a:ext>
              </a:extLst>
            </p:cNvPr>
            <p:cNvSpPr/>
            <p:nvPr/>
          </p:nvSpPr>
          <p:spPr>
            <a:xfrm>
              <a:off x="8571223" y="4327503"/>
              <a:ext cx="1339342" cy="574504"/>
            </a:xfrm>
            <a:custGeom>
              <a:avLst/>
              <a:gdLst/>
              <a:ahLst/>
              <a:cxnLst/>
              <a:rect l="l" t="t" r="r" b="b"/>
              <a:pathLst>
                <a:path w="792479" h="466725">
                  <a:moveTo>
                    <a:pt x="714755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3"/>
                  </a:lnTo>
                  <a:lnTo>
                    <a:pt x="0" y="388619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3"/>
                  </a:lnTo>
                  <a:lnTo>
                    <a:pt x="714755" y="466343"/>
                  </a:lnTo>
                  <a:lnTo>
                    <a:pt x="745009" y="460236"/>
                  </a:lnTo>
                  <a:lnTo>
                    <a:pt x="769715" y="443579"/>
                  </a:lnTo>
                  <a:lnTo>
                    <a:pt x="786372" y="418873"/>
                  </a:lnTo>
                  <a:lnTo>
                    <a:pt x="792479" y="388619"/>
                  </a:lnTo>
                  <a:lnTo>
                    <a:pt x="792479" y="77723"/>
                  </a:lnTo>
                  <a:lnTo>
                    <a:pt x="786372" y="47470"/>
                  </a:lnTo>
                  <a:lnTo>
                    <a:pt x="769715" y="22764"/>
                  </a:lnTo>
                  <a:lnTo>
                    <a:pt x="745009" y="6107"/>
                  </a:lnTo>
                  <a:lnTo>
                    <a:pt x="71475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23E7390E-21E4-455D-8A35-6CF2E9D1D2C8}"/>
                </a:ext>
              </a:extLst>
            </p:cNvPr>
            <p:cNvGrpSpPr/>
            <p:nvPr/>
          </p:nvGrpSpPr>
          <p:grpSpPr>
            <a:xfrm>
              <a:off x="8686378" y="4340418"/>
              <a:ext cx="1572058" cy="574387"/>
              <a:chOff x="8126740" y="4366914"/>
              <a:chExt cx="1325949" cy="484466"/>
            </a:xfrm>
          </p:grpSpPr>
          <p:grpSp>
            <p:nvGrpSpPr>
              <p:cNvPr id="18" name="Google Shape;20224;p83">
                <a:extLst>
                  <a:ext uri="{FF2B5EF4-FFF2-40B4-BE49-F238E27FC236}">
                    <a16:creationId xmlns:a16="http://schemas.microsoft.com/office/drawing/2014/main" id="{004856FA-C906-4003-8B67-184EBBE46C6F}"/>
                  </a:ext>
                </a:extLst>
              </p:cNvPr>
              <p:cNvGrpSpPr/>
              <p:nvPr/>
            </p:nvGrpSpPr>
            <p:grpSpPr>
              <a:xfrm>
                <a:off x="8126740" y="4412100"/>
                <a:ext cx="353631" cy="354395"/>
                <a:chOff x="2280029" y="1970604"/>
                <a:chExt cx="353631" cy="35439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Google Shape;20225;p83">
                  <a:extLst>
                    <a:ext uri="{FF2B5EF4-FFF2-40B4-BE49-F238E27FC236}">
                      <a16:creationId xmlns:a16="http://schemas.microsoft.com/office/drawing/2014/main" id="{714A527E-26D8-47C7-B923-0D79EEFA0D88}"/>
                    </a:ext>
                  </a:extLst>
                </p:cNvPr>
                <p:cNvSpPr/>
                <p:nvPr/>
              </p:nvSpPr>
              <p:spPr>
                <a:xfrm>
                  <a:off x="2309981" y="2069086"/>
                  <a:ext cx="323679" cy="2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8040" extrusionOk="0">
                      <a:moveTo>
                        <a:pt x="9473" y="0"/>
                      </a:moveTo>
                      <a:cubicBezTo>
                        <a:pt x="9451" y="0"/>
                        <a:pt x="9428" y="5"/>
                        <a:pt x="9406" y="14"/>
                      </a:cubicBezTo>
                      <a:cubicBezTo>
                        <a:pt x="9335" y="62"/>
                        <a:pt x="9287" y="157"/>
                        <a:pt x="9335" y="240"/>
                      </a:cubicBezTo>
                      <a:cubicBezTo>
                        <a:pt x="9656" y="943"/>
                        <a:pt x="9835" y="1705"/>
                        <a:pt x="9835" y="2491"/>
                      </a:cubicBezTo>
                      <a:cubicBezTo>
                        <a:pt x="9835" y="3884"/>
                        <a:pt x="9287" y="5193"/>
                        <a:pt x="8299" y="6194"/>
                      </a:cubicBezTo>
                      <a:cubicBezTo>
                        <a:pt x="7323" y="7182"/>
                        <a:pt x="6001" y="7729"/>
                        <a:pt x="4596" y="7729"/>
                      </a:cubicBezTo>
                      <a:cubicBezTo>
                        <a:pt x="3763" y="7729"/>
                        <a:pt x="2977" y="7539"/>
                        <a:pt x="2251" y="7158"/>
                      </a:cubicBezTo>
                      <a:cubicBezTo>
                        <a:pt x="1632" y="6848"/>
                        <a:pt x="1084" y="6420"/>
                        <a:pt x="620" y="5896"/>
                      </a:cubicBezTo>
                      <a:lnTo>
                        <a:pt x="620" y="5896"/>
                      </a:lnTo>
                      <a:lnTo>
                        <a:pt x="1263" y="6110"/>
                      </a:lnTo>
                      <a:cubicBezTo>
                        <a:pt x="1279" y="6114"/>
                        <a:pt x="1295" y="6116"/>
                        <a:pt x="1311" y="6116"/>
                      </a:cubicBezTo>
                      <a:cubicBezTo>
                        <a:pt x="1385" y="6116"/>
                        <a:pt x="1447" y="6072"/>
                        <a:pt x="1477" y="6003"/>
                      </a:cubicBezTo>
                      <a:cubicBezTo>
                        <a:pt x="1501" y="5908"/>
                        <a:pt x="1453" y="5824"/>
                        <a:pt x="1370" y="5789"/>
                      </a:cubicBezTo>
                      <a:lnTo>
                        <a:pt x="203" y="5408"/>
                      </a:lnTo>
                      <a:cubicBezTo>
                        <a:pt x="187" y="5405"/>
                        <a:pt x="171" y="5403"/>
                        <a:pt x="156" y="5403"/>
                      </a:cubicBezTo>
                      <a:cubicBezTo>
                        <a:pt x="114" y="5403"/>
                        <a:pt x="77" y="5414"/>
                        <a:pt x="60" y="5432"/>
                      </a:cubicBezTo>
                      <a:cubicBezTo>
                        <a:pt x="12" y="5467"/>
                        <a:pt x="0" y="5527"/>
                        <a:pt x="0" y="5586"/>
                      </a:cubicBezTo>
                      <a:lnTo>
                        <a:pt x="191" y="6944"/>
                      </a:lnTo>
                      <a:cubicBezTo>
                        <a:pt x="203" y="7015"/>
                        <a:pt x="262" y="7075"/>
                        <a:pt x="358" y="7075"/>
                      </a:cubicBezTo>
                      <a:lnTo>
                        <a:pt x="381" y="7075"/>
                      </a:lnTo>
                      <a:cubicBezTo>
                        <a:pt x="477" y="7063"/>
                        <a:pt x="536" y="6979"/>
                        <a:pt x="524" y="6896"/>
                      </a:cubicBezTo>
                      <a:lnTo>
                        <a:pt x="417" y="6134"/>
                      </a:lnTo>
                      <a:lnTo>
                        <a:pt x="417" y="6134"/>
                      </a:lnTo>
                      <a:cubicBezTo>
                        <a:pt x="893" y="6670"/>
                        <a:pt x="1453" y="7122"/>
                        <a:pt x="2096" y="7444"/>
                      </a:cubicBezTo>
                      <a:cubicBezTo>
                        <a:pt x="2870" y="7849"/>
                        <a:pt x="3715" y="8039"/>
                        <a:pt x="4596" y="8039"/>
                      </a:cubicBezTo>
                      <a:cubicBezTo>
                        <a:pt x="6085" y="8039"/>
                        <a:pt x="7490" y="7456"/>
                        <a:pt x="8525" y="6420"/>
                      </a:cubicBezTo>
                      <a:cubicBezTo>
                        <a:pt x="9585" y="5360"/>
                        <a:pt x="10145" y="3979"/>
                        <a:pt x="10145" y="2491"/>
                      </a:cubicBezTo>
                      <a:cubicBezTo>
                        <a:pt x="10168" y="1645"/>
                        <a:pt x="9990" y="836"/>
                        <a:pt x="9633" y="98"/>
                      </a:cubicBezTo>
                      <a:cubicBezTo>
                        <a:pt x="9597" y="36"/>
                        <a:pt x="9536" y="0"/>
                        <a:pt x="9473" y="0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Google Shape;20226;p83">
                  <a:extLst>
                    <a:ext uri="{FF2B5EF4-FFF2-40B4-BE49-F238E27FC236}">
                      <a16:creationId xmlns:a16="http://schemas.microsoft.com/office/drawing/2014/main" id="{A1549A9C-2B59-4DB7-8BFC-3885C1834A88}"/>
                    </a:ext>
                  </a:extLst>
                </p:cNvPr>
                <p:cNvSpPr/>
                <p:nvPr/>
              </p:nvSpPr>
              <p:spPr>
                <a:xfrm>
                  <a:off x="2280029" y="1970604"/>
                  <a:ext cx="322565" cy="255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4" h="8026" extrusionOk="0">
                      <a:moveTo>
                        <a:pt x="5549" y="1"/>
                      </a:moveTo>
                      <a:cubicBezTo>
                        <a:pt x="4061" y="1"/>
                        <a:pt x="2668" y="584"/>
                        <a:pt x="1620" y="1620"/>
                      </a:cubicBezTo>
                      <a:cubicBezTo>
                        <a:pt x="572" y="2680"/>
                        <a:pt x="1" y="4061"/>
                        <a:pt x="1" y="5549"/>
                      </a:cubicBezTo>
                      <a:cubicBezTo>
                        <a:pt x="1" y="6382"/>
                        <a:pt x="179" y="7192"/>
                        <a:pt x="537" y="7930"/>
                      </a:cubicBezTo>
                      <a:cubicBezTo>
                        <a:pt x="572" y="7990"/>
                        <a:pt x="632" y="8026"/>
                        <a:pt x="691" y="8026"/>
                      </a:cubicBezTo>
                      <a:cubicBezTo>
                        <a:pt x="715" y="8026"/>
                        <a:pt x="727" y="8026"/>
                        <a:pt x="763" y="8002"/>
                      </a:cubicBezTo>
                      <a:cubicBezTo>
                        <a:pt x="834" y="7966"/>
                        <a:pt x="882" y="7871"/>
                        <a:pt x="834" y="7787"/>
                      </a:cubicBezTo>
                      <a:cubicBezTo>
                        <a:pt x="513" y="7085"/>
                        <a:pt x="334" y="6323"/>
                        <a:pt x="334" y="5537"/>
                      </a:cubicBezTo>
                      <a:cubicBezTo>
                        <a:pt x="334" y="4132"/>
                        <a:pt x="882" y="2822"/>
                        <a:pt x="1858" y="1834"/>
                      </a:cubicBezTo>
                      <a:cubicBezTo>
                        <a:pt x="2846" y="834"/>
                        <a:pt x="4168" y="298"/>
                        <a:pt x="5573" y="298"/>
                      </a:cubicBezTo>
                      <a:cubicBezTo>
                        <a:pt x="7097" y="298"/>
                        <a:pt x="8550" y="965"/>
                        <a:pt x="9538" y="2132"/>
                      </a:cubicBezTo>
                      <a:lnTo>
                        <a:pt x="8907" y="1918"/>
                      </a:lnTo>
                      <a:cubicBezTo>
                        <a:pt x="8890" y="1913"/>
                        <a:pt x="8874" y="1911"/>
                        <a:pt x="8858" y="1911"/>
                      </a:cubicBezTo>
                      <a:cubicBezTo>
                        <a:pt x="8784" y="1911"/>
                        <a:pt x="8722" y="1956"/>
                        <a:pt x="8692" y="2025"/>
                      </a:cubicBezTo>
                      <a:cubicBezTo>
                        <a:pt x="8669" y="2120"/>
                        <a:pt x="8704" y="2203"/>
                        <a:pt x="8800" y="2227"/>
                      </a:cubicBezTo>
                      <a:lnTo>
                        <a:pt x="9955" y="2620"/>
                      </a:lnTo>
                      <a:cubicBezTo>
                        <a:pt x="9978" y="2620"/>
                        <a:pt x="9990" y="2632"/>
                        <a:pt x="10002" y="2632"/>
                      </a:cubicBezTo>
                      <a:cubicBezTo>
                        <a:pt x="10050" y="2632"/>
                        <a:pt x="10074" y="2620"/>
                        <a:pt x="10109" y="2596"/>
                      </a:cubicBezTo>
                      <a:cubicBezTo>
                        <a:pt x="10121" y="2572"/>
                        <a:pt x="10133" y="2513"/>
                        <a:pt x="10133" y="2453"/>
                      </a:cubicBezTo>
                      <a:lnTo>
                        <a:pt x="9943" y="1108"/>
                      </a:lnTo>
                      <a:cubicBezTo>
                        <a:pt x="9932" y="1021"/>
                        <a:pt x="9871" y="964"/>
                        <a:pt x="9788" y="964"/>
                      </a:cubicBezTo>
                      <a:cubicBezTo>
                        <a:pt x="9780" y="964"/>
                        <a:pt x="9772" y="964"/>
                        <a:pt x="9764" y="965"/>
                      </a:cubicBezTo>
                      <a:cubicBezTo>
                        <a:pt x="9681" y="989"/>
                        <a:pt x="9621" y="1060"/>
                        <a:pt x="9633" y="1144"/>
                      </a:cubicBezTo>
                      <a:lnTo>
                        <a:pt x="9740" y="1906"/>
                      </a:lnTo>
                      <a:cubicBezTo>
                        <a:pt x="8681" y="703"/>
                        <a:pt x="7157" y="1"/>
                        <a:pt x="5549" y="1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Google Shape;20227;p83">
                  <a:extLst>
                    <a:ext uri="{FF2B5EF4-FFF2-40B4-BE49-F238E27FC236}">
                      <a16:creationId xmlns:a16="http://schemas.microsoft.com/office/drawing/2014/main" id="{CDC007B6-8A27-4830-8A6F-34DCEEFD1650}"/>
                    </a:ext>
                  </a:extLst>
                </p:cNvPr>
                <p:cNvSpPr/>
                <p:nvPr/>
              </p:nvSpPr>
              <p:spPr>
                <a:xfrm>
                  <a:off x="2411169" y="2064598"/>
                  <a:ext cx="17093" cy="2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846" extrusionOk="0">
                      <a:moveTo>
                        <a:pt x="358" y="0"/>
                      </a:moveTo>
                      <a:cubicBezTo>
                        <a:pt x="274" y="0"/>
                        <a:pt x="191" y="72"/>
                        <a:pt x="191" y="155"/>
                      </a:cubicBezTo>
                      <a:lnTo>
                        <a:pt x="191" y="453"/>
                      </a:lnTo>
                      <a:lnTo>
                        <a:pt x="72" y="572"/>
                      </a:lnTo>
                      <a:cubicBezTo>
                        <a:pt x="12" y="631"/>
                        <a:pt x="0" y="739"/>
                        <a:pt x="72" y="798"/>
                      </a:cubicBezTo>
                      <a:cubicBezTo>
                        <a:pt x="108" y="834"/>
                        <a:pt x="155" y="846"/>
                        <a:pt x="191" y="846"/>
                      </a:cubicBezTo>
                      <a:cubicBezTo>
                        <a:pt x="239" y="846"/>
                        <a:pt x="274" y="834"/>
                        <a:pt x="310" y="798"/>
                      </a:cubicBezTo>
                      <a:lnTo>
                        <a:pt x="489" y="631"/>
                      </a:lnTo>
                      <a:cubicBezTo>
                        <a:pt x="524" y="608"/>
                        <a:pt x="536" y="560"/>
                        <a:pt x="536" y="512"/>
                      </a:cubicBezTo>
                      <a:lnTo>
                        <a:pt x="524" y="155"/>
                      </a:lnTo>
                      <a:cubicBezTo>
                        <a:pt x="524" y="72"/>
                        <a:pt x="453" y="0"/>
                        <a:pt x="358" y="0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7" name="Google Shape;20228;p83">
                  <a:extLst>
                    <a:ext uri="{FF2B5EF4-FFF2-40B4-BE49-F238E27FC236}">
                      <a16:creationId xmlns:a16="http://schemas.microsoft.com/office/drawing/2014/main" id="{693A922C-1F49-4DD2-AE23-0FD70CD33103}"/>
                    </a:ext>
                  </a:extLst>
                </p:cNvPr>
                <p:cNvSpPr/>
                <p:nvPr/>
              </p:nvSpPr>
              <p:spPr>
                <a:xfrm>
                  <a:off x="2323254" y="2017458"/>
                  <a:ext cx="267213" cy="264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5" h="8304" extrusionOk="0">
                      <a:moveTo>
                        <a:pt x="2739" y="3125"/>
                      </a:moveTo>
                      <a:lnTo>
                        <a:pt x="2965" y="3160"/>
                      </a:lnTo>
                      <a:lnTo>
                        <a:pt x="3060" y="3160"/>
                      </a:lnTo>
                      <a:lnTo>
                        <a:pt x="2905" y="3529"/>
                      </a:lnTo>
                      <a:lnTo>
                        <a:pt x="2620" y="3458"/>
                      </a:lnTo>
                      <a:lnTo>
                        <a:pt x="2739" y="3125"/>
                      </a:lnTo>
                      <a:close/>
                      <a:moveTo>
                        <a:pt x="3834" y="3041"/>
                      </a:moveTo>
                      <a:lnTo>
                        <a:pt x="4167" y="3446"/>
                      </a:lnTo>
                      <a:lnTo>
                        <a:pt x="4120" y="3541"/>
                      </a:lnTo>
                      <a:cubicBezTo>
                        <a:pt x="4096" y="3636"/>
                        <a:pt x="4132" y="3720"/>
                        <a:pt x="4227" y="3756"/>
                      </a:cubicBezTo>
                      <a:cubicBezTo>
                        <a:pt x="4239" y="3756"/>
                        <a:pt x="4251" y="3767"/>
                        <a:pt x="4286" y="3767"/>
                      </a:cubicBezTo>
                      <a:cubicBezTo>
                        <a:pt x="4358" y="3767"/>
                        <a:pt x="4417" y="3720"/>
                        <a:pt x="4429" y="3660"/>
                      </a:cubicBezTo>
                      <a:lnTo>
                        <a:pt x="4477" y="3541"/>
                      </a:lnTo>
                      <a:cubicBezTo>
                        <a:pt x="4501" y="3446"/>
                        <a:pt x="4489" y="3339"/>
                        <a:pt x="4429" y="3267"/>
                      </a:cubicBezTo>
                      <a:lnTo>
                        <a:pt x="4346" y="3160"/>
                      </a:lnTo>
                      <a:lnTo>
                        <a:pt x="4620" y="3386"/>
                      </a:lnTo>
                      <a:cubicBezTo>
                        <a:pt x="4649" y="3401"/>
                        <a:pt x="4683" y="3411"/>
                        <a:pt x="4719" y="3411"/>
                      </a:cubicBezTo>
                      <a:cubicBezTo>
                        <a:pt x="4741" y="3411"/>
                        <a:pt x="4764" y="3407"/>
                        <a:pt x="4787" y="3398"/>
                      </a:cubicBezTo>
                      <a:lnTo>
                        <a:pt x="5001" y="3303"/>
                      </a:lnTo>
                      <a:lnTo>
                        <a:pt x="5132" y="3458"/>
                      </a:lnTo>
                      <a:cubicBezTo>
                        <a:pt x="5156" y="3506"/>
                        <a:pt x="5215" y="3517"/>
                        <a:pt x="5263" y="3517"/>
                      </a:cubicBezTo>
                      <a:lnTo>
                        <a:pt x="5668" y="3482"/>
                      </a:lnTo>
                      <a:lnTo>
                        <a:pt x="5679" y="3565"/>
                      </a:lnTo>
                      <a:cubicBezTo>
                        <a:pt x="5703" y="3601"/>
                        <a:pt x="5668" y="3636"/>
                        <a:pt x="5668" y="3648"/>
                      </a:cubicBezTo>
                      <a:cubicBezTo>
                        <a:pt x="5656" y="3660"/>
                        <a:pt x="5620" y="3696"/>
                        <a:pt x="5596" y="3696"/>
                      </a:cubicBezTo>
                      <a:lnTo>
                        <a:pt x="4894" y="3756"/>
                      </a:lnTo>
                      <a:cubicBezTo>
                        <a:pt x="4798" y="3756"/>
                        <a:pt x="4727" y="3815"/>
                        <a:pt x="4679" y="3875"/>
                      </a:cubicBezTo>
                      <a:cubicBezTo>
                        <a:pt x="4656" y="3934"/>
                        <a:pt x="4620" y="3994"/>
                        <a:pt x="4644" y="4053"/>
                      </a:cubicBezTo>
                      <a:lnTo>
                        <a:pt x="4179" y="3898"/>
                      </a:lnTo>
                      <a:cubicBezTo>
                        <a:pt x="4167" y="3898"/>
                        <a:pt x="4167" y="3887"/>
                        <a:pt x="4144" y="3875"/>
                      </a:cubicBezTo>
                      <a:cubicBezTo>
                        <a:pt x="4120" y="3696"/>
                        <a:pt x="3965" y="3577"/>
                        <a:pt x="3798" y="3577"/>
                      </a:cubicBezTo>
                      <a:lnTo>
                        <a:pt x="3774" y="3577"/>
                      </a:lnTo>
                      <a:lnTo>
                        <a:pt x="3274" y="3589"/>
                      </a:lnTo>
                      <a:lnTo>
                        <a:pt x="3393" y="3220"/>
                      </a:lnTo>
                      <a:cubicBezTo>
                        <a:pt x="3405" y="3184"/>
                        <a:pt x="3441" y="3172"/>
                        <a:pt x="3465" y="3160"/>
                      </a:cubicBezTo>
                      <a:lnTo>
                        <a:pt x="3834" y="3041"/>
                      </a:lnTo>
                      <a:close/>
                      <a:moveTo>
                        <a:pt x="7596" y="3601"/>
                      </a:moveTo>
                      <a:cubicBezTo>
                        <a:pt x="7620" y="3601"/>
                        <a:pt x="7656" y="3601"/>
                        <a:pt x="7692" y="3636"/>
                      </a:cubicBezTo>
                      <a:lnTo>
                        <a:pt x="8025" y="3958"/>
                      </a:lnTo>
                      <a:lnTo>
                        <a:pt x="8025" y="4256"/>
                      </a:lnTo>
                      <a:cubicBezTo>
                        <a:pt x="7977" y="5232"/>
                        <a:pt x="7584" y="6137"/>
                        <a:pt x="6906" y="6815"/>
                      </a:cubicBezTo>
                      <a:cubicBezTo>
                        <a:pt x="6799" y="6923"/>
                        <a:pt x="6692" y="7030"/>
                        <a:pt x="6572" y="7113"/>
                      </a:cubicBezTo>
                      <a:cubicBezTo>
                        <a:pt x="6632" y="7030"/>
                        <a:pt x="6680" y="6935"/>
                        <a:pt x="6727" y="6851"/>
                      </a:cubicBezTo>
                      <a:lnTo>
                        <a:pt x="7465" y="5125"/>
                      </a:lnTo>
                      <a:cubicBezTo>
                        <a:pt x="7501" y="5065"/>
                        <a:pt x="7489" y="5006"/>
                        <a:pt x="7454" y="4958"/>
                      </a:cubicBezTo>
                      <a:cubicBezTo>
                        <a:pt x="7418" y="4910"/>
                        <a:pt x="7358" y="4887"/>
                        <a:pt x="7299" y="4887"/>
                      </a:cubicBezTo>
                      <a:lnTo>
                        <a:pt x="7227" y="4887"/>
                      </a:lnTo>
                      <a:lnTo>
                        <a:pt x="7632" y="4077"/>
                      </a:lnTo>
                      <a:cubicBezTo>
                        <a:pt x="7704" y="3946"/>
                        <a:pt x="7668" y="3779"/>
                        <a:pt x="7525" y="3696"/>
                      </a:cubicBezTo>
                      <a:lnTo>
                        <a:pt x="7501" y="3660"/>
                      </a:lnTo>
                      <a:lnTo>
                        <a:pt x="7513" y="3648"/>
                      </a:lnTo>
                      <a:cubicBezTo>
                        <a:pt x="7537" y="3601"/>
                        <a:pt x="7573" y="3601"/>
                        <a:pt x="7596" y="3601"/>
                      </a:cubicBezTo>
                      <a:close/>
                      <a:moveTo>
                        <a:pt x="4239" y="1"/>
                      </a:moveTo>
                      <a:cubicBezTo>
                        <a:pt x="4176" y="1"/>
                        <a:pt x="4112" y="2"/>
                        <a:pt x="4048" y="5"/>
                      </a:cubicBezTo>
                      <a:cubicBezTo>
                        <a:pt x="3001" y="41"/>
                        <a:pt x="2000" y="481"/>
                        <a:pt x="1262" y="1220"/>
                      </a:cubicBezTo>
                      <a:cubicBezTo>
                        <a:pt x="512" y="1970"/>
                        <a:pt x="84" y="2946"/>
                        <a:pt x="36" y="4006"/>
                      </a:cubicBezTo>
                      <a:cubicBezTo>
                        <a:pt x="0" y="5041"/>
                        <a:pt x="334" y="6053"/>
                        <a:pt x="1012" y="6863"/>
                      </a:cubicBezTo>
                      <a:cubicBezTo>
                        <a:pt x="1036" y="6911"/>
                        <a:pt x="1084" y="6923"/>
                        <a:pt x="1131" y="6923"/>
                      </a:cubicBezTo>
                      <a:cubicBezTo>
                        <a:pt x="1155" y="6923"/>
                        <a:pt x="1203" y="6911"/>
                        <a:pt x="1227" y="6875"/>
                      </a:cubicBezTo>
                      <a:cubicBezTo>
                        <a:pt x="1310" y="6815"/>
                        <a:pt x="1310" y="6708"/>
                        <a:pt x="1250" y="6649"/>
                      </a:cubicBezTo>
                      <a:cubicBezTo>
                        <a:pt x="631" y="5922"/>
                        <a:pt x="310" y="4982"/>
                        <a:pt x="357" y="4017"/>
                      </a:cubicBezTo>
                      <a:cubicBezTo>
                        <a:pt x="393" y="3053"/>
                        <a:pt x="786" y="2148"/>
                        <a:pt x="1465" y="1458"/>
                      </a:cubicBezTo>
                      <a:cubicBezTo>
                        <a:pt x="2155" y="779"/>
                        <a:pt x="3060" y="374"/>
                        <a:pt x="4025" y="338"/>
                      </a:cubicBezTo>
                      <a:cubicBezTo>
                        <a:pt x="4081" y="335"/>
                        <a:pt x="4137" y="334"/>
                        <a:pt x="4192" y="334"/>
                      </a:cubicBezTo>
                      <a:cubicBezTo>
                        <a:pt x="4358" y="334"/>
                        <a:pt x="4519" y="347"/>
                        <a:pt x="4679" y="374"/>
                      </a:cubicBezTo>
                      <a:lnTo>
                        <a:pt x="4906" y="636"/>
                      </a:lnTo>
                      <a:lnTo>
                        <a:pt x="4822" y="862"/>
                      </a:lnTo>
                      <a:lnTo>
                        <a:pt x="4679" y="624"/>
                      </a:lnTo>
                      <a:cubicBezTo>
                        <a:pt x="4656" y="577"/>
                        <a:pt x="4596" y="541"/>
                        <a:pt x="4536" y="541"/>
                      </a:cubicBezTo>
                      <a:lnTo>
                        <a:pt x="4001" y="541"/>
                      </a:lnTo>
                      <a:cubicBezTo>
                        <a:pt x="3941" y="541"/>
                        <a:pt x="3882" y="565"/>
                        <a:pt x="3858" y="624"/>
                      </a:cubicBezTo>
                      <a:lnTo>
                        <a:pt x="3477" y="1327"/>
                      </a:lnTo>
                      <a:cubicBezTo>
                        <a:pt x="3441" y="1410"/>
                        <a:pt x="3441" y="1529"/>
                        <a:pt x="3477" y="1624"/>
                      </a:cubicBezTo>
                      <a:cubicBezTo>
                        <a:pt x="3524" y="1708"/>
                        <a:pt x="3632" y="1767"/>
                        <a:pt x="3739" y="1791"/>
                      </a:cubicBezTo>
                      <a:lnTo>
                        <a:pt x="4036" y="1815"/>
                      </a:lnTo>
                      <a:cubicBezTo>
                        <a:pt x="4096" y="1815"/>
                        <a:pt x="4155" y="1803"/>
                        <a:pt x="4179" y="1743"/>
                      </a:cubicBezTo>
                      <a:lnTo>
                        <a:pt x="4286" y="1577"/>
                      </a:lnTo>
                      <a:lnTo>
                        <a:pt x="4346" y="1648"/>
                      </a:lnTo>
                      <a:lnTo>
                        <a:pt x="4298" y="1934"/>
                      </a:lnTo>
                      <a:lnTo>
                        <a:pt x="3798" y="2005"/>
                      </a:lnTo>
                      <a:cubicBezTo>
                        <a:pt x="3763" y="2005"/>
                        <a:pt x="3751" y="2029"/>
                        <a:pt x="3715" y="2041"/>
                      </a:cubicBezTo>
                      <a:lnTo>
                        <a:pt x="3072" y="2517"/>
                      </a:lnTo>
                      <a:cubicBezTo>
                        <a:pt x="3048" y="2541"/>
                        <a:pt x="3024" y="2577"/>
                        <a:pt x="3024" y="2601"/>
                      </a:cubicBezTo>
                      <a:lnTo>
                        <a:pt x="2941" y="2898"/>
                      </a:lnTo>
                      <a:lnTo>
                        <a:pt x="2727" y="2874"/>
                      </a:lnTo>
                      <a:cubicBezTo>
                        <a:pt x="2716" y="2874"/>
                        <a:pt x="2706" y="2873"/>
                        <a:pt x="2696" y="2873"/>
                      </a:cubicBezTo>
                      <a:cubicBezTo>
                        <a:pt x="2565" y="2873"/>
                        <a:pt x="2449" y="2943"/>
                        <a:pt x="2405" y="3065"/>
                      </a:cubicBezTo>
                      <a:lnTo>
                        <a:pt x="2274" y="3422"/>
                      </a:lnTo>
                      <a:cubicBezTo>
                        <a:pt x="2250" y="3494"/>
                        <a:pt x="2250" y="3589"/>
                        <a:pt x="2286" y="3660"/>
                      </a:cubicBezTo>
                      <a:cubicBezTo>
                        <a:pt x="2334" y="3732"/>
                        <a:pt x="2393" y="3791"/>
                        <a:pt x="2465" y="3815"/>
                      </a:cubicBezTo>
                      <a:cubicBezTo>
                        <a:pt x="2322" y="3887"/>
                        <a:pt x="2215" y="4029"/>
                        <a:pt x="2203" y="4196"/>
                      </a:cubicBezTo>
                      <a:lnTo>
                        <a:pt x="2203" y="4268"/>
                      </a:lnTo>
                      <a:lnTo>
                        <a:pt x="1739" y="4791"/>
                      </a:lnTo>
                      <a:cubicBezTo>
                        <a:pt x="1667" y="4863"/>
                        <a:pt x="1631" y="4970"/>
                        <a:pt x="1631" y="5077"/>
                      </a:cubicBezTo>
                      <a:lnTo>
                        <a:pt x="1631" y="5684"/>
                      </a:lnTo>
                      <a:cubicBezTo>
                        <a:pt x="1631" y="5839"/>
                        <a:pt x="1691" y="5994"/>
                        <a:pt x="1810" y="6101"/>
                      </a:cubicBezTo>
                      <a:lnTo>
                        <a:pt x="2239" y="6518"/>
                      </a:lnTo>
                      <a:cubicBezTo>
                        <a:pt x="2334" y="6613"/>
                        <a:pt x="2465" y="6673"/>
                        <a:pt x="2596" y="6684"/>
                      </a:cubicBezTo>
                      <a:lnTo>
                        <a:pt x="3882" y="6792"/>
                      </a:lnTo>
                      <a:lnTo>
                        <a:pt x="3882" y="6827"/>
                      </a:lnTo>
                      <a:cubicBezTo>
                        <a:pt x="3870" y="6994"/>
                        <a:pt x="3929" y="7149"/>
                        <a:pt x="4060" y="7232"/>
                      </a:cubicBezTo>
                      <a:lnTo>
                        <a:pt x="4286" y="7399"/>
                      </a:lnTo>
                      <a:lnTo>
                        <a:pt x="4263" y="7446"/>
                      </a:lnTo>
                      <a:cubicBezTo>
                        <a:pt x="4203" y="7601"/>
                        <a:pt x="4263" y="7804"/>
                        <a:pt x="4406" y="7899"/>
                      </a:cubicBezTo>
                      <a:lnTo>
                        <a:pt x="4465" y="7958"/>
                      </a:lnTo>
                      <a:cubicBezTo>
                        <a:pt x="4406" y="7958"/>
                        <a:pt x="4358" y="7982"/>
                        <a:pt x="4298" y="7982"/>
                      </a:cubicBezTo>
                      <a:cubicBezTo>
                        <a:pt x="4250" y="7984"/>
                        <a:pt x="4202" y="7985"/>
                        <a:pt x="4153" y="7985"/>
                      </a:cubicBezTo>
                      <a:cubicBezTo>
                        <a:pt x="3241" y="7985"/>
                        <a:pt x="2368" y="7666"/>
                        <a:pt x="1667" y="7089"/>
                      </a:cubicBezTo>
                      <a:cubicBezTo>
                        <a:pt x="1630" y="7062"/>
                        <a:pt x="1590" y="7050"/>
                        <a:pt x="1553" y="7050"/>
                      </a:cubicBezTo>
                      <a:cubicBezTo>
                        <a:pt x="1508" y="7050"/>
                        <a:pt x="1467" y="7068"/>
                        <a:pt x="1441" y="7101"/>
                      </a:cubicBezTo>
                      <a:cubicBezTo>
                        <a:pt x="1381" y="7173"/>
                        <a:pt x="1393" y="7280"/>
                        <a:pt x="1453" y="7327"/>
                      </a:cubicBezTo>
                      <a:cubicBezTo>
                        <a:pt x="2215" y="7958"/>
                        <a:pt x="3155" y="8304"/>
                        <a:pt x="4132" y="8304"/>
                      </a:cubicBezTo>
                      <a:lnTo>
                        <a:pt x="4298" y="8304"/>
                      </a:lnTo>
                      <a:cubicBezTo>
                        <a:pt x="5334" y="8256"/>
                        <a:pt x="6334" y="7827"/>
                        <a:pt x="7084" y="7089"/>
                      </a:cubicBezTo>
                      <a:cubicBezTo>
                        <a:pt x="7823" y="6339"/>
                        <a:pt x="8251" y="5363"/>
                        <a:pt x="8299" y="4303"/>
                      </a:cubicBezTo>
                      <a:cubicBezTo>
                        <a:pt x="8394" y="3220"/>
                        <a:pt x="8049" y="2208"/>
                        <a:pt x="7382" y="1422"/>
                      </a:cubicBezTo>
                      <a:cubicBezTo>
                        <a:pt x="7350" y="1377"/>
                        <a:pt x="7304" y="1356"/>
                        <a:pt x="7258" y="1356"/>
                      </a:cubicBezTo>
                      <a:cubicBezTo>
                        <a:pt x="7220" y="1356"/>
                        <a:pt x="7183" y="1371"/>
                        <a:pt x="7156" y="1398"/>
                      </a:cubicBezTo>
                      <a:cubicBezTo>
                        <a:pt x="7084" y="1458"/>
                        <a:pt x="7084" y="1565"/>
                        <a:pt x="7144" y="1624"/>
                      </a:cubicBezTo>
                      <a:cubicBezTo>
                        <a:pt x="7584" y="2148"/>
                        <a:pt x="7870" y="2791"/>
                        <a:pt x="7989" y="3458"/>
                      </a:cubicBezTo>
                      <a:lnTo>
                        <a:pt x="7942" y="3410"/>
                      </a:lnTo>
                      <a:cubicBezTo>
                        <a:pt x="7867" y="3335"/>
                        <a:pt x="7754" y="3289"/>
                        <a:pt x="7628" y="3289"/>
                      </a:cubicBezTo>
                      <a:cubicBezTo>
                        <a:pt x="7614" y="3289"/>
                        <a:pt x="7599" y="3290"/>
                        <a:pt x="7584" y="3291"/>
                      </a:cubicBezTo>
                      <a:cubicBezTo>
                        <a:pt x="7454" y="3303"/>
                        <a:pt x="7334" y="3386"/>
                        <a:pt x="7263" y="3506"/>
                      </a:cubicBezTo>
                      <a:lnTo>
                        <a:pt x="7227" y="3541"/>
                      </a:lnTo>
                      <a:cubicBezTo>
                        <a:pt x="7156" y="3541"/>
                        <a:pt x="7084" y="3577"/>
                        <a:pt x="7025" y="3625"/>
                      </a:cubicBezTo>
                      <a:lnTo>
                        <a:pt x="6811" y="3363"/>
                      </a:lnTo>
                      <a:cubicBezTo>
                        <a:pt x="6779" y="3325"/>
                        <a:pt x="6739" y="3307"/>
                        <a:pt x="6698" y="3307"/>
                      </a:cubicBezTo>
                      <a:cubicBezTo>
                        <a:pt x="6661" y="3307"/>
                        <a:pt x="6625" y="3322"/>
                        <a:pt x="6596" y="3351"/>
                      </a:cubicBezTo>
                      <a:cubicBezTo>
                        <a:pt x="6513" y="3410"/>
                        <a:pt x="6513" y="3517"/>
                        <a:pt x="6572" y="3577"/>
                      </a:cubicBezTo>
                      <a:lnTo>
                        <a:pt x="6906" y="3958"/>
                      </a:lnTo>
                      <a:cubicBezTo>
                        <a:pt x="6930" y="3994"/>
                        <a:pt x="6977" y="4017"/>
                        <a:pt x="7025" y="4017"/>
                      </a:cubicBezTo>
                      <a:cubicBezTo>
                        <a:pt x="7073" y="4017"/>
                        <a:pt x="7108" y="4006"/>
                        <a:pt x="7144" y="3970"/>
                      </a:cubicBezTo>
                      <a:lnTo>
                        <a:pt x="7251" y="3875"/>
                      </a:lnTo>
                      <a:lnTo>
                        <a:pt x="7382" y="3958"/>
                      </a:lnTo>
                      <a:lnTo>
                        <a:pt x="6894" y="4934"/>
                      </a:lnTo>
                      <a:lnTo>
                        <a:pt x="6858" y="4934"/>
                      </a:lnTo>
                      <a:cubicBezTo>
                        <a:pt x="6834" y="4934"/>
                        <a:pt x="6787" y="4910"/>
                        <a:pt x="6775" y="4887"/>
                      </a:cubicBezTo>
                      <a:lnTo>
                        <a:pt x="6132" y="4101"/>
                      </a:lnTo>
                      <a:cubicBezTo>
                        <a:pt x="6098" y="4053"/>
                        <a:pt x="6049" y="4033"/>
                        <a:pt x="6001" y="4033"/>
                      </a:cubicBezTo>
                      <a:cubicBezTo>
                        <a:pt x="5966" y="4033"/>
                        <a:pt x="5931" y="4045"/>
                        <a:pt x="5906" y="4065"/>
                      </a:cubicBezTo>
                      <a:cubicBezTo>
                        <a:pt x="5834" y="4125"/>
                        <a:pt x="5834" y="4232"/>
                        <a:pt x="5882" y="4291"/>
                      </a:cubicBezTo>
                      <a:lnTo>
                        <a:pt x="6513" y="5077"/>
                      </a:lnTo>
                      <a:cubicBezTo>
                        <a:pt x="6608" y="5184"/>
                        <a:pt x="6739" y="5244"/>
                        <a:pt x="6894" y="5244"/>
                      </a:cubicBezTo>
                      <a:lnTo>
                        <a:pt x="7096" y="5232"/>
                      </a:lnTo>
                      <a:lnTo>
                        <a:pt x="6453" y="6720"/>
                      </a:lnTo>
                      <a:cubicBezTo>
                        <a:pt x="6418" y="6815"/>
                        <a:pt x="6346" y="6923"/>
                        <a:pt x="6275" y="7018"/>
                      </a:cubicBezTo>
                      <a:lnTo>
                        <a:pt x="5775" y="7625"/>
                      </a:lnTo>
                      <a:cubicBezTo>
                        <a:pt x="5513" y="7744"/>
                        <a:pt x="5251" y="7816"/>
                        <a:pt x="4965" y="7875"/>
                      </a:cubicBezTo>
                      <a:lnTo>
                        <a:pt x="4691" y="7625"/>
                      </a:lnTo>
                      <a:cubicBezTo>
                        <a:pt x="4656" y="7589"/>
                        <a:pt x="4644" y="7554"/>
                        <a:pt x="4656" y="7506"/>
                      </a:cubicBezTo>
                      <a:lnTo>
                        <a:pt x="4703" y="7339"/>
                      </a:lnTo>
                      <a:cubicBezTo>
                        <a:pt x="4715" y="7280"/>
                        <a:pt x="4703" y="7208"/>
                        <a:pt x="4644" y="7161"/>
                      </a:cubicBezTo>
                      <a:lnTo>
                        <a:pt x="4322" y="6923"/>
                      </a:lnTo>
                      <a:cubicBezTo>
                        <a:pt x="4298" y="6899"/>
                        <a:pt x="4286" y="6863"/>
                        <a:pt x="4286" y="6815"/>
                      </a:cubicBezTo>
                      <a:lnTo>
                        <a:pt x="4310" y="6613"/>
                      </a:lnTo>
                      <a:cubicBezTo>
                        <a:pt x="4310" y="6565"/>
                        <a:pt x="4310" y="6518"/>
                        <a:pt x="4286" y="6494"/>
                      </a:cubicBezTo>
                      <a:cubicBezTo>
                        <a:pt x="4251" y="6458"/>
                        <a:pt x="4203" y="6434"/>
                        <a:pt x="4167" y="6434"/>
                      </a:cubicBezTo>
                      <a:lnTo>
                        <a:pt x="2703" y="6315"/>
                      </a:lnTo>
                      <a:cubicBezTo>
                        <a:pt x="2643" y="6315"/>
                        <a:pt x="2596" y="6280"/>
                        <a:pt x="2560" y="6244"/>
                      </a:cubicBezTo>
                      <a:lnTo>
                        <a:pt x="2120" y="5827"/>
                      </a:lnTo>
                      <a:cubicBezTo>
                        <a:pt x="2084" y="5780"/>
                        <a:pt x="2048" y="5708"/>
                        <a:pt x="2048" y="5649"/>
                      </a:cubicBezTo>
                      <a:lnTo>
                        <a:pt x="2048" y="5030"/>
                      </a:lnTo>
                      <a:cubicBezTo>
                        <a:pt x="2048" y="5006"/>
                        <a:pt x="2060" y="4970"/>
                        <a:pt x="2084" y="4958"/>
                      </a:cubicBezTo>
                      <a:lnTo>
                        <a:pt x="2572" y="4398"/>
                      </a:lnTo>
                      <a:cubicBezTo>
                        <a:pt x="2596" y="4363"/>
                        <a:pt x="2620" y="4339"/>
                        <a:pt x="2620" y="4291"/>
                      </a:cubicBezTo>
                      <a:lnTo>
                        <a:pt x="2620" y="4160"/>
                      </a:lnTo>
                      <a:cubicBezTo>
                        <a:pt x="2620" y="4113"/>
                        <a:pt x="2643" y="4065"/>
                        <a:pt x="2691" y="4053"/>
                      </a:cubicBezTo>
                      <a:lnTo>
                        <a:pt x="3072" y="3887"/>
                      </a:lnTo>
                      <a:lnTo>
                        <a:pt x="3810" y="3875"/>
                      </a:lnTo>
                      <a:cubicBezTo>
                        <a:pt x="3822" y="3875"/>
                        <a:pt x="3834" y="3887"/>
                        <a:pt x="3834" y="3898"/>
                      </a:cubicBezTo>
                      <a:cubicBezTo>
                        <a:pt x="3846" y="4029"/>
                        <a:pt x="3953" y="4137"/>
                        <a:pt x="4072" y="4184"/>
                      </a:cubicBezTo>
                      <a:lnTo>
                        <a:pt x="4596" y="4363"/>
                      </a:lnTo>
                      <a:cubicBezTo>
                        <a:pt x="4628" y="4370"/>
                        <a:pt x="4661" y="4374"/>
                        <a:pt x="4693" y="4374"/>
                      </a:cubicBezTo>
                      <a:cubicBezTo>
                        <a:pt x="4766" y="4374"/>
                        <a:pt x="4836" y="4353"/>
                        <a:pt x="4894" y="4303"/>
                      </a:cubicBezTo>
                      <a:cubicBezTo>
                        <a:pt x="4953" y="4244"/>
                        <a:pt x="5001" y="4148"/>
                        <a:pt x="4989" y="4065"/>
                      </a:cubicBezTo>
                      <a:lnTo>
                        <a:pt x="5644" y="4017"/>
                      </a:lnTo>
                      <a:cubicBezTo>
                        <a:pt x="5751" y="4006"/>
                        <a:pt x="5882" y="3946"/>
                        <a:pt x="5953" y="3839"/>
                      </a:cubicBezTo>
                      <a:cubicBezTo>
                        <a:pt x="6025" y="3732"/>
                        <a:pt x="6060" y="3613"/>
                        <a:pt x="6025" y="3482"/>
                      </a:cubicBezTo>
                      <a:lnTo>
                        <a:pt x="6013" y="3398"/>
                      </a:lnTo>
                      <a:cubicBezTo>
                        <a:pt x="5980" y="3258"/>
                        <a:pt x="5870" y="3157"/>
                        <a:pt x="5725" y="3157"/>
                      </a:cubicBezTo>
                      <a:cubicBezTo>
                        <a:pt x="5710" y="3157"/>
                        <a:pt x="5695" y="3158"/>
                        <a:pt x="5679" y="3160"/>
                      </a:cubicBezTo>
                      <a:lnTo>
                        <a:pt x="5346" y="3184"/>
                      </a:lnTo>
                      <a:lnTo>
                        <a:pt x="5298" y="3125"/>
                      </a:lnTo>
                      <a:lnTo>
                        <a:pt x="5739" y="2684"/>
                      </a:lnTo>
                      <a:cubicBezTo>
                        <a:pt x="5799" y="2624"/>
                        <a:pt x="5799" y="2517"/>
                        <a:pt x="5739" y="2458"/>
                      </a:cubicBezTo>
                      <a:cubicBezTo>
                        <a:pt x="5709" y="2428"/>
                        <a:pt x="5671" y="2413"/>
                        <a:pt x="5632" y="2413"/>
                      </a:cubicBezTo>
                      <a:cubicBezTo>
                        <a:pt x="5593" y="2413"/>
                        <a:pt x="5554" y="2428"/>
                        <a:pt x="5525" y="2458"/>
                      </a:cubicBezTo>
                      <a:lnTo>
                        <a:pt x="4965" y="3005"/>
                      </a:lnTo>
                      <a:lnTo>
                        <a:pt x="4787" y="3077"/>
                      </a:lnTo>
                      <a:lnTo>
                        <a:pt x="4286" y="2696"/>
                      </a:lnTo>
                      <a:cubicBezTo>
                        <a:pt x="4251" y="2669"/>
                        <a:pt x="4208" y="2656"/>
                        <a:pt x="4169" y="2656"/>
                      </a:cubicBezTo>
                      <a:cubicBezTo>
                        <a:pt x="4156" y="2656"/>
                        <a:pt x="4144" y="2657"/>
                        <a:pt x="4132" y="2660"/>
                      </a:cubicBezTo>
                      <a:lnTo>
                        <a:pt x="3417" y="2886"/>
                      </a:lnTo>
                      <a:cubicBezTo>
                        <a:pt x="3405" y="2886"/>
                        <a:pt x="3370" y="2898"/>
                        <a:pt x="3358" y="2922"/>
                      </a:cubicBezTo>
                      <a:lnTo>
                        <a:pt x="3405" y="2708"/>
                      </a:lnTo>
                      <a:lnTo>
                        <a:pt x="3977" y="2291"/>
                      </a:lnTo>
                      <a:lnTo>
                        <a:pt x="4548" y="2208"/>
                      </a:lnTo>
                      <a:cubicBezTo>
                        <a:pt x="4632" y="2184"/>
                        <a:pt x="4691" y="2148"/>
                        <a:pt x="4691" y="2065"/>
                      </a:cubicBezTo>
                      <a:lnTo>
                        <a:pt x="4751" y="1589"/>
                      </a:lnTo>
                      <a:cubicBezTo>
                        <a:pt x="4751" y="1553"/>
                        <a:pt x="4751" y="1505"/>
                        <a:pt x="4715" y="1470"/>
                      </a:cubicBezTo>
                      <a:lnTo>
                        <a:pt x="4477" y="1172"/>
                      </a:lnTo>
                      <a:cubicBezTo>
                        <a:pt x="4441" y="1136"/>
                        <a:pt x="4406" y="1112"/>
                        <a:pt x="4346" y="1112"/>
                      </a:cubicBezTo>
                      <a:cubicBezTo>
                        <a:pt x="4298" y="1112"/>
                        <a:pt x="4239" y="1148"/>
                        <a:pt x="4215" y="1196"/>
                      </a:cubicBezTo>
                      <a:lnTo>
                        <a:pt x="4036" y="1446"/>
                      </a:lnTo>
                      <a:lnTo>
                        <a:pt x="3834" y="1434"/>
                      </a:lnTo>
                      <a:lnTo>
                        <a:pt x="4155" y="815"/>
                      </a:lnTo>
                      <a:lnTo>
                        <a:pt x="4477" y="815"/>
                      </a:lnTo>
                      <a:lnTo>
                        <a:pt x="4727" y="1267"/>
                      </a:lnTo>
                      <a:cubicBezTo>
                        <a:pt x="4763" y="1327"/>
                        <a:pt x="4822" y="1350"/>
                        <a:pt x="4882" y="1350"/>
                      </a:cubicBezTo>
                      <a:cubicBezTo>
                        <a:pt x="4941" y="1350"/>
                        <a:pt x="5001" y="1315"/>
                        <a:pt x="5025" y="1255"/>
                      </a:cubicBezTo>
                      <a:lnTo>
                        <a:pt x="5251" y="719"/>
                      </a:lnTo>
                      <a:cubicBezTo>
                        <a:pt x="5298" y="624"/>
                        <a:pt x="5287" y="505"/>
                        <a:pt x="5215" y="434"/>
                      </a:cubicBezTo>
                      <a:lnTo>
                        <a:pt x="5215" y="434"/>
                      </a:lnTo>
                      <a:cubicBezTo>
                        <a:pt x="5751" y="577"/>
                        <a:pt x="6263" y="839"/>
                        <a:pt x="6692" y="1208"/>
                      </a:cubicBezTo>
                      <a:cubicBezTo>
                        <a:pt x="6724" y="1234"/>
                        <a:pt x="6763" y="1247"/>
                        <a:pt x="6801" y="1247"/>
                      </a:cubicBezTo>
                      <a:cubicBezTo>
                        <a:pt x="6847" y="1247"/>
                        <a:pt x="6892" y="1228"/>
                        <a:pt x="6918" y="1196"/>
                      </a:cubicBezTo>
                      <a:cubicBezTo>
                        <a:pt x="6977" y="1112"/>
                        <a:pt x="6965" y="1017"/>
                        <a:pt x="6906" y="969"/>
                      </a:cubicBezTo>
                      <a:cubicBezTo>
                        <a:pt x="6157" y="343"/>
                        <a:pt x="5219" y="1"/>
                        <a:pt x="4239" y="1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96439777-8DA7-4B4D-95DD-6C0890762A63}"/>
                  </a:ext>
                </a:extLst>
              </p:cNvPr>
              <p:cNvSpPr txBox="1"/>
              <p:nvPr/>
            </p:nvSpPr>
            <p:spPr>
              <a:xfrm>
                <a:off x="8567976" y="4398668"/>
                <a:ext cx="594042" cy="3850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zh-TW" altLang="en-US" sz="1400" b="1" spc="-5"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rPr>
                  <a:t>資安</a:t>
                </a:r>
                <a:endParaRPr lang="en-US" altLang="zh-TW" sz="1400" b="1" spc="-5">
                  <a:latin typeface="微軟正黑體" panose="020B0604030504040204" pitchFamily="34" charset="-120"/>
                  <a:ea typeface="微軟正黑體" panose="020B0604030504040204" pitchFamily="34" charset="-120"/>
                  <a:cs typeface="Corbel"/>
                </a:endParaRPr>
              </a:p>
              <a:p>
                <a:pPr>
                  <a:spcBef>
                    <a:spcPts val="100"/>
                  </a:spcBef>
                </a:pPr>
                <a:r>
                  <a:rPr lang="zh-TW" altLang="en-US" sz="1400" b="1" spc="-5">
                    <a:latin typeface="微軟正黑體" panose="020B0604030504040204" pitchFamily="34" charset="-120"/>
                    <a:ea typeface="微軟正黑體" panose="020B0604030504040204" pitchFamily="34" charset="-120"/>
                    <a:cs typeface="Corbel"/>
                  </a:rPr>
                  <a:t>防護</a:t>
                </a:r>
                <a:endParaRPr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Corbel"/>
                </a:endParaRPr>
              </a:p>
            </p:txBody>
          </p:sp>
          <p:grpSp>
            <p:nvGrpSpPr>
              <p:cNvPr id="20" name="Google Shape;19328;p81">
                <a:extLst>
                  <a:ext uri="{FF2B5EF4-FFF2-40B4-BE49-F238E27FC236}">
                    <a16:creationId xmlns:a16="http://schemas.microsoft.com/office/drawing/2014/main" id="{3C56CF39-E985-4BB7-A440-0CB71AE38CD3}"/>
                  </a:ext>
                </a:extLst>
              </p:cNvPr>
              <p:cNvGrpSpPr/>
              <p:nvPr/>
            </p:nvGrpSpPr>
            <p:grpSpPr>
              <a:xfrm>
                <a:off x="8952470" y="4366914"/>
                <a:ext cx="500219" cy="484466"/>
                <a:chOff x="3441065" y="4302505"/>
                <a:chExt cx="337069" cy="3025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1" name="Google Shape;19329;p81">
                  <a:extLst>
                    <a:ext uri="{FF2B5EF4-FFF2-40B4-BE49-F238E27FC236}">
                      <a16:creationId xmlns:a16="http://schemas.microsoft.com/office/drawing/2014/main" id="{A488877D-AEFD-43CC-829D-A3D2CEB12D6F}"/>
                    </a:ext>
                  </a:extLst>
                </p:cNvPr>
                <p:cNvSpPr/>
                <p:nvPr/>
              </p:nvSpPr>
              <p:spPr>
                <a:xfrm>
                  <a:off x="3441065" y="4366941"/>
                  <a:ext cx="337069" cy="17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5460" extrusionOk="0">
                      <a:moveTo>
                        <a:pt x="5062" y="1"/>
                      </a:moveTo>
                      <a:cubicBezTo>
                        <a:pt x="3977" y="1"/>
                        <a:pt x="2891" y="303"/>
                        <a:pt x="1834" y="951"/>
                      </a:cubicBezTo>
                      <a:cubicBezTo>
                        <a:pt x="1001" y="1463"/>
                        <a:pt x="418" y="2058"/>
                        <a:pt x="156" y="2368"/>
                      </a:cubicBezTo>
                      <a:cubicBezTo>
                        <a:pt x="1" y="2546"/>
                        <a:pt x="1" y="2808"/>
                        <a:pt x="168" y="2987"/>
                      </a:cubicBezTo>
                      <a:cubicBezTo>
                        <a:pt x="1001" y="3844"/>
                        <a:pt x="1870" y="4475"/>
                        <a:pt x="2739" y="4892"/>
                      </a:cubicBezTo>
                      <a:cubicBezTo>
                        <a:pt x="2763" y="4916"/>
                        <a:pt x="2787" y="4916"/>
                        <a:pt x="2823" y="4916"/>
                      </a:cubicBezTo>
                      <a:cubicBezTo>
                        <a:pt x="2977" y="4916"/>
                        <a:pt x="3037" y="4689"/>
                        <a:pt x="2894" y="4618"/>
                      </a:cubicBezTo>
                      <a:cubicBezTo>
                        <a:pt x="2049" y="4213"/>
                        <a:pt x="1215" y="3582"/>
                        <a:pt x="406" y="2773"/>
                      </a:cubicBezTo>
                      <a:cubicBezTo>
                        <a:pt x="346" y="2713"/>
                        <a:pt x="346" y="2630"/>
                        <a:pt x="406" y="2570"/>
                      </a:cubicBezTo>
                      <a:cubicBezTo>
                        <a:pt x="799" y="2130"/>
                        <a:pt x="2061" y="868"/>
                        <a:pt x="3918" y="451"/>
                      </a:cubicBezTo>
                      <a:lnTo>
                        <a:pt x="3918" y="451"/>
                      </a:lnTo>
                      <a:cubicBezTo>
                        <a:pt x="3561" y="665"/>
                        <a:pt x="3263" y="963"/>
                        <a:pt x="3025" y="1320"/>
                      </a:cubicBezTo>
                      <a:cubicBezTo>
                        <a:pt x="2977" y="1403"/>
                        <a:pt x="3001" y="1487"/>
                        <a:pt x="3073" y="1534"/>
                      </a:cubicBezTo>
                      <a:cubicBezTo>
                        <a:pt x="3098" y="1551"/>
                        <a:pt x="3126" y="1559"/>
                        <a:pt x="3154" y="1559"/>
                      </a:cubicBezTo>
                      <a:cubicBezTo>
                        <a:pt x="3204" y="1559"/>
                        <a:pt x="3252" y="1533"/>
                        <a:pt x="3275" y="1487"/>
                      </a:cubicBezTo>
                      <a:cubicBezTo>
                        <a:pt x="3728" y="772"/>
                        <a:pt x="4490" y="367"/>
                        <a:pt x="5299" y="367"/>
                      </a:cubicBezTo>
                      <a:cubicBezTo>
                        <a:pt x="6609" y="367"/>
                        <a:pt x="7680" y="1439"/>
                        <a:pt x="7680" y="2749"/>
                      </a:cubicBezTo>
                      <a:cubicBezTo>
                        <a:pt x="7680" y="3820"/>
                        <a:pt x="6954" y="4773"/>
                        <a:pt x="5930" y="5047"/>
                      </a:cubicBezTo>
                      <a:cubicBezTo>
                        <a:pt x="5720" y="5103"/>
                        <a:pt x="5510" y="5130"/>
                        <a:pt x="5305" y="5130"/>
                      </a:cubicBezTo>
                      <a:cubicBezTo>
                        <a:pt x="4250" y="5130"/>
                        <a:pt x="3302" y="4424"/>
                        <a:pt x="3013" y="3368"/>
                      </a:cubicBezTo>
                      <a:cubicBezTo>
                        <a:pt x="2954" y="3154"/>
                        <a:pt x="2918" y="2951"/>
                        <a:pt x="2918" y="2737"/>
                      </a:cubicBezTo>
                      <a:cubicBezTo>
                        <a:pt x="2918" y="2487"/>
                        <a:pt x="2966" y="2249"/>
                        <a:pt x="3037" y="2011"/>
                      </a:cubicBezTo>
                      <a:cubicBezTo>
                        <a:pt x="3073" y="1915"/>
                        <a:pt x="3025" y="1844"/>
                        <a:pt x="2942" y="1820"/>
                      </a:cubicBezTo>
                      <a:cubicBezTo>
                        <a:pt x="2920" y="1812"/>
                        <a:pt x="2899" y="1808"/>
                        <a:pt x="2880" y="1808"/>
                      </a:cubicBezTo>
                      <a:cubicBezTo>
                        <a:pt x="2816" y="1808"/>
                        <a:pt x="2767" y="1851"/>
                        <a:pt x="2739" y="1915"/>
                      </a:cubicBezTo>
                      <a:cubicBezTo>
                        <a:pt x="2656" y="2189"/>
                        <a:pt x="2608" y="2475"/>
                        <a:pt x="2608" y="2737"/>
                      </a:cubicBezTo>
                      <a:cubicBezTo>
                        <a:pt x="2608" y="2975"/>
                        <a:pt x="2644" y="3213"/>
                        <a:pt x="2704" y="3439"/>
                      </a:cubicBezTo>
                      <a:cubicBezTo>
                        <a:pt x="2858" y="4058"/>
                        <a:pt x="3251" y="4582"/>
                        <a:pt x="3739" y="4928"/>
                      </a:cubicBezTo>
                      <a:cubicBezTo>
                        <a:pt x="3632" y="4892"/>
                        <a:pt x="3549" y="4868"/>
                        <a:pt x="3442" y="4820"/>
                      </a:cubicBezTo>
                      <a:cubicBezTo>
                        <a:pt x="3427" y="4816"/>
                        <a:pt x="3412" y="4813"/>
                        <a:pt x="3396" y="4813"/>
                      </a:cubicBezTo>
                      <a:cubicBezTo>
                        <a:pt x="3334" y="4813"/>
                        <a:pt x="3270" y="4849"/>
                        <a:pt x="3251" y="4916"/>
                      </a:cubicBezTo>
                      <a:cubicBezTo>
                        <a:pt x="3216" y="4987"/>
                        <a:pt x="3263" y="5070"/>
                        <a:pt x="3335" y="5106"/>
                      </a:cubicBezTo>
                      <a:cubicBezTo>
                        <a:pt x="3996" y="5346"/>
                        <a:pt x="4652" y="5460"/>
                        <a:pt x="5299" y="5460"/>
                      </a:cubicBezTo>
                      <a:cubicBezTo>
                        <a:pt x="6446" y="5460"/>
                        <a:pt x="7563" y="5103"/>
                        <a:pt x="8621" y="4463"/>
                      </a:cubicBezTo>
                      <a:cubicBezTo>
                        <a:pt x="9502" y="3927"/>
                        <a:pt x="10145" y="3308"/>
                        <a:pt x="10443" y="2975"/>
                      </a:cubicBezTo>
                      <a:cubicBezTo>
                        <a:pt x="10597" y="2808"/>
                        <a:pt x="10586" y="2511"/>
                        <a:pt x="10395" y="2356"/>
                      </a:cubicBezTo>
                      <a:cubicBezTo>
                        <a:pt x="10062" y="2058"/>
                        <a:pt x="9728" y="1784"/>
                        <a:pt x="9383" y="1546"/>
                      </a:cubicBezTo>
                      <a:cubicBezTo>
                        <a:pt x="9357" y="1529"/>
                        <a:pt x="9327" y="1521"/>
                        <a:pt x="9298" y="1521"/>
                      </a:cubicBezTo>
                      <a:cubicBezTo>
                        <a:pt x="9246" y="1521"/>
                        <a:pt x="9194" y="1544"/>
                        <a:pt x="9157" y="1582"/>
                      </a:cubicBezTo>
                      <a:cubicBezTo>
                        <a:pt x="9109" y="1653"/>
                        <a:pt x="9133" y="1737"/>
                        <a:pt x="9192" y="1796"/>
                      </a:cubicBezTo>
                      <a:cubicBezTo>
                        <a:pt x="9514" y="2034"/>
                        <a:pt x="9847" y="2296"/>
                        <a:pt x="10169" y="2594"/>
                      </a:cubicBezTo>
                      <a:cubicBezTo>
                        <a:pt x="10228" y="2653"/>
                        <a:pt x="10228" y="2737"/>
                        <a:pt x="10181" y="2796"/>
                      </a:cubicBezTo>
                      <a:cubicBezTo>
                        <a:pt x="9788" y="3225"/>
                        <a:pt x="8550" y="4439"/>
                        <a:pt x="6835" y="4939"/>
                      </a:cubicBezTo>
                      <a:cubicBezTo>
                        <a:pt x="8311" y="3904"/>
                        <a:pt x="8359" y="1737"/>
                        <a:pt x="6954" y="629"/>
                      </a:cubicBezTo>
                      <a:lnTo>
                        <a:pt x="6954" y="629"/>
                      </a:lnTo>
                      <a:cubicBezTo>
                        <a:pt x="7538" y="820"/>
                        <a:pt x="8121" y="1106"/>
                        <a:pt x="8692" y="1463"/>
                      </a:cubicBezTo>
                      <a:cubicBezTo>
                        <a:pt x="8722" y="1476"/>
                        <a:pt x="8752" y="1482"/>
                        <a:pt x="8780" y="1482"/>
                      </a:cubicBezTo>
                      <a:cubicBezTo>
                        <a:pt x="8831" y="1482"/>
                        <a:pt x="8876" y="1461"/>
                        <a:pt x="8907" y="1415"/>
                      </a:cubicBezTo>
                      <a:cubicBezTo>
                        <a:pt x="8954" y="1344"/>
                        <a:pt x="8931" y="1249"/>
                        <a:pt x="8859" y="1201"/>
                      </a:cubicBezTo>
                      <a:cubicBezTo>
                        <a:pt x="7632" y="426"/>
                        <a:pt x="6348" y="1"/>
                        <a:pt x="50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Google Shape;19330;p81">
                  <a:extLst>
                    <a:ext uri="{FF2B5EF4-FFF2-40B4-BE49-F238E27FC236}">
                      <a16:creationId xmlns:a16="http://schemas.microsoft.com/office/drawing/2014/main" id="{F245F45E-E32C-448A-AE5D-D1228FB14760}"/>
                    </a:ext>
                  </a:extLst>
                </p:cNvPr>
                <p:cNvSpPr/>
                <p:nvPr/>
              </p:nvSpPr>
              <p:spPr>
                <a:xfrm>
                  <a:off x="3572864" y="4423300"/>
                  <a:ext cx="76141" cy="6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1933" extrusionOk="0">
                      <a:moveTo>
                        <a:pt x="1143" y="0"/>
                      </a:moveTo>
                      <a:cubicBezTo>
                        <a:pt x="465" y="0"/>
                        <a:pt x="0" y="679"/>
                        <a:pt x="238" y="1322"/>
                      </a:cubicBezTo>
                      <a:cubicBezTo>
                        <a:pt x="258" y="1381"/>
                        <a:pt x="326" y="1423"/>
                        <a:pt x="396" y="1423"/>
                      </a:cubicBezTo>
                      <a:cubicBezTo>
                        <a:pt x="411" y="1423"/>
                        <a:pt x="426" y="1421"/>
                        <a:pt x="441" y="1417"/>
                      </a:cubicBezTo>
                      <a:cubicBezTo>
                        <a:pt x="524" y="1382"/>
                        <a:pt x="560" y="1298"/>
                        <a:pt x="536" y="1203"/>
                      </a:cubicBezTo>
                      <a:cubicBezTo>
                        <a:pt x="354" y="738"/>
                        <a:pt x="729" y="308"/>
                        <a:pt x="1156" y="308"/>
                      </a:cubicBezTo>
                      <a:cubicBezTo>
                        <a:pt x="1287" y="308"/>
                        <a:pt x="1422" y="349"/>
                        <a:pt x="1548" y="441"/>
                      </a:cubicBezTo>
                      <a:cubicBezTo>
                        <a:pt x="2036" y="822"/>
                        <a:pt x="1774" y="1620"/>
                        <a:pt x="1143" y="1620"/>
                      </a:cubicBezTo>
                      <a:cubicBezTo>
                        <a:pt x="1048" y="1620"/>
                        <a:pt x="953" y="1608"/>
                        <a:pt x="881" y="1560"/>
                      </a:cubicBezTo>
                      <a:cubicBezTo>
                        <a:pt x="860" y="1554"/>
                        <a:pt x="840" y="1551"/>
                        <a:pt x="819" y="1551"/>
                      </a:cubicBezTo>
                      <a:cubicBezTo>
                        <a:pt x="759" y="1551"/>
                        <a:pt x="703" y="1578"/>
                        <a:pt x="667" y="1632"/>
                      </a:cubicBezTo>
                      <a:cubicBezTo>
                        <a:pt x="643" y="1715"/>
                        <a:pt x="667" y="1798"/>
                        <a:pt x="738" y="1846"/>
                      </a:cubicBezTo>
                      <a:cubicBezTo>
                        <a:pt x="869" y="1904"/>
                        <a:pt x="1009" y="1933"/>
                        <a:pt x="1148" y="1933"/>
                      </a:cubicBezTo>
                      <a:cubicBezTo>
                        <a:pt x="1438" y="1933"/>
                        <a:pt x="1724" y="1806"/>
                        <a:pt x="1917" y="1548"/>
                      </a:cubicBezTo>
                      <a:cubicBezTo>
                        <a:pt x="2393" y="917"/>
                        <a:pt x="1965" y="0"/>
                        <a:pt x="1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3" name="Google Shape;19331;p81">
                  <a:extLst>
                    <a:ext uri="{FF2B5EF4-FFF2-40B4-BE49-F238E27FC236}">
                      <a16:creationId xmlns:a16="http://schemas.microsoft.com/office/drawing/2014/main" id="{93D9A8A1-2F01-4A0B-B694-679926351497}"/>
                    </a:ext>
                  </a:extLst>
                </p:cNvPr>
                <p:cNvSpPr/>
                <p:nvPr/>
              </p:nvSpPr>
              <p:spPr>
                <a:xfrm>
                  <a:off x="3619045" y="4394485"/>
                  <a:ext cx="46626" cy="39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229" extrusionOk="0">
                      <a:moveTo>
                        <a:pt x="782" y="310"/>
                      </a:moveTo>
                      <a:cubicBezTo>
                        <a:pt x="917" y="310"/>
                        <a:pt x="1054" y="400"/>
                        <a:pt x="1096" y="549"/>
                      </a:cubicBezTo>
                      <a:cubicBezTo>
                        <a:pt x="1120" y="716"/>
                        <a:pt x="1013" y="871"/>
                        <a:pt x="858" y="906"/>
                      </a:cubicBezTo>
                      <a:cubicBezTo>
                        <a:pt x="834" y="912"/>
                        <a:pt x="810" y="914"/>
                        <a:pt x="788" y="914"/>
                      </a:cubicBezTo>
                      <a:cubicBezTo>
                        <a:pt x="553" y="914"/>
                        <a:pt x="406" y="648"/>
                        <a:pt x="537" y="442"/>
                      </a:cubicBezTo>
                      <a:cubicBezTo>
                        <a:pt x="599" y="351"/>
                        <a:pt x="690" y="310"/>
                        <a:pt x="782" y="310"/>
                      </a:cubicBezTo>
                      <a:close/>
                      <a:moveTo>
                        <a:pt x="791" y="1"/>
                      </a:moveTo>
                      <a:cubicBezTo>
                        <a:pt x="598" y="1"/>
                        <a:pt x="403" y="88"/>
                        <a:pt x="275" y="275"/>
                      </a:cubicBezTo>
                      <a:cubicBezTo>
                        <a:pt x="1" y="692"/>
                        <a:pt x="321" y="1229"/>
                        <a:pt x="792" y="1229"/>
                      </a:cubicBezTo>
                      <a:cubicBezTo>
                        <a:pt x="833" y="1229"/>
                        <a:pt x="875" y="1225"/>
                        <a:pt x="918" y="1216"/>
                      </a:cubicBezTo>
                      <a:cubicBezTo>
                        <a:pt x="1251" y="1145"/>
                        <a:pt x="1465" y="811"/>
                        <a:pt x="1394" y="490"/>
                      </a:cubicBezTo>
                      <a:cubicBezTo>
                        <a:pt x="1331" y="176"/>
                        <a:pt x="1064" y="1"/>
                        <a:pt x="7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4" name="Google Shape;19332;p81">
                  <a:extLst>
                    <a:ext uri="{FF2B5EF4-FFF2-40B4-BE49-F238E27FC236}">
                      <a16:creationId xmlns:a16="http://schemas.microsoft.com/office/drawing/2014/main" id="{C4C12DC5-32F8-4A57-8970-BEE358FB4057}"/>
                    </a:ext>
                  </a:extLst>
                </p:cNvPr>
                <p:cNvSpPr/>
                <p:nvPr/>
              </p:nvSpPr>
              <p:spPr>
                <a:xfrm>
                  <a:off x="3604669" y="4302505"/>
                  <a:ext cx="9860" cy="4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1322" extrusionOk="0">
                      <a:moveTo>
                        <a:pt x="143" y="0"/>
                      </a:moveTo>
                      <a:cubicBezTo>
                        <a:pt x="60" y="0"/>
                        <a:pt x="0" y="72"/>
                        <a:pt x="0" y="155"/>
                      </a:cubicBezTo>
                      <a:lnTo>
                        <a:pt x="0" y="1179"/>
                      </a:lnTo>
                      <a:cubicBezTo>
                        <a:pt x="0" y="1262"/>
                        <a:pt x="72" y="1322"/>
                        <a:pt x="143" y="1322"/>
                      </a:cubicBezTo>
                      <a:cubicBezTo>
                        <a:pt x="238" y="1322"/>
                        <a:pt x="298" y="1250"/>
                        <a:pt x="298" y="1179"/>
                      </a:cubicBezTo>
                      <a:lnTo>
                        <a:pt x="298" y="155"/>
                      </a:lnTo>
                      <a:cubicBezTo>
                        <a:pt x="310" y="72"/>
                        <a:pt x="238" y="0"/>
                        <a:pt x="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5" name="Google Shape;19333;p81">
                  <a:extLst>
                    <a:ext uri="{FF2B5EF4-FFF2-40B4-BE49-F238E27FC236}">
                      <a16:creationId xmlns:a16="http://schemas.microsoft.com/office/drawing/2014/main" id="{3669711C-B7FB-4C46-8C1E-195C5D68A49B}"/>
                    </a:ext>
                  </a:extLst>
                </p:cNvPr>
                <p:cNvSpPr/>
                <p:nvPr/>
              </p:nvSpPr>
              <p:spPr>
                <a:xfrm>
                  <a:off x="3528178" y="4315926"/>
                  <a:ext cx="22359" cy="4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281" extrusionOk="0">
                      <a:moveTo>
                        <a:pt x="163" y="1"/>
                      </a:moveTo>
                      <a:cubicBezTo>
                        <a:pt x="149" y="1"/>
                        <a:pt x="134" y="3"/>
                        <a:pt x="119" y="7"/>
                      </a:cubicBezTo>
                      <a:cubicBezTo>
                        <a:pt x="48" y="43"/>
                        <a:pt x="0" y="126"/>
                        <a:pt x="36" y="209"/>
                      </a:cubicBezTo>
                      <a:lnTo>
                        <a:pt x="393" y="1174"/>
                      </a:lnTo>
                      <a:cubicBezTo>
                        <a:pt x="417" y="1233"/>
                        <a:pt x="477" y="1281"/>
                        <a:pt x="536" y="1281"/>
                      </a:cubicBezTo>
                      <a:cubicBezTo>
                        <a:pt x="631" y="1281"/>
                        <a:pt x="703" y="1174"/>
                        <a:pt x="679" y="1067"/>
                      </a:cubicBezTo>
                      <a:lnTo>
                        <a:pt x="322" y="102"/>
                      </a:lnTo>
                      <a:cubicBezTo>
                        <a:pt x="292" y="43"/>
                        <a:pt x="231" y="1"/>
                        <a:pt x="1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Google Shape;19334;p81">
                  <a:extLst>
                    <a:ext uri="{FF2B5EF4-FFF2-40B4-BE49-F238E27FC236}">
                      <a16:creationId xmlns:a16="http://schemas.microsoft.com/office/drawing/2014/main" id="{3738653C-5ADA-465F-A3DE-8BF18AF64FA3}"/>
                    </a:ext>
                  </a:extLst>
                </p:cNvPr>
                <p:cNvSpPr/>
                <p:nvPr/>
              </p:nvSpPr>
              <p:spPr>
                <a:xfrm>
                  <a:off x="3457730" y="4348590"/>
                  <a:ext cx="32600" cy="35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112" extrusionOk="0">
                      <a:moveTo>
                        <a:pt x="183" y="0"/>
                      </a:moveTo>
                      <a:cubicBezTo>
                        <a:pt x="147" y="0"/>
                        <a:pt x="110" y="13"/>
                        <a:pt x="72" y="40"/>
                      </a:cubicBezTo>
                      <a:cubicBezTo>
                        <a:pt x="13" y="99"/>
                        <a:pt x="1" y="194"/>
                        <a:pt x="60" y="266"/>
                      </a:cubicBezTo>
                      <a:lnTo>
                        <a:pt x="715" y="1052"/>
                      </a:lnTo>
                      <a:cubicBezTo>
                        <a:pt x="751" y="1087"/>
                        <a:pt x="787" y="1111"/>
                        <a:pt x="834" y="1111"/>
                      </a:cubicBezTo>
                      <a:cubicBezTo>
                        <a:pt x="953" y="1099"/>
                        <a:pt x="1025" y="944"/>
                        <a:pt x="953" y="849"/>
                      </a:cubicBezTo>
                      <a:lnTo>
                        <a:pt x="298" y="51"/>
                      </a:lnTo>
                      <a:cubicBezTo>
                        <a:pt x="266" y="19"/>
                        <a:pt x="226" y="0"/>
                        <a:pt x="1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7" name="Google Shape;19335;p81">
                  <a:extLst>
                    <a:ext uri="{FF2B5EF4-FFF2-40B4-BE49-F238E27FC236}">
                      <a16:creationId xmlns:a16="http://schemas.microsoft.com/office/drawing/2014/main" id="{B90211AB-0440-4A41-BBF2-053CAD7D2317}"/>
                    </a:ext>
                  </a:extLst>
                </p:cNvPr>
                <p:cNvSpPr/>
                <p:nvPr/>
              </p:nvSpPr>
              <p:spPr>
                <a:xfrm>
                  <a:off x="3727723" y="4351611"/>
                  <a:ext cx="32218" cy="3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099" extrusionOk="0">
                      <a:moveTo>
                        <a:pt x="834" y="1"/>
                      </a:moveTo>
                      <a:cubicBezTo>
                        <a:pt x="791" y="1"/>
                        <a:pt x="748" y="19"/>
                        <a:pt x="715" y="52"/>
                      </a:cubicBezTo>
                      <a:lnTo>
                        <a:pt x="60" y="838"/>
                      </a:lnTo>
                      <a:cubicBezTo>
                        <a:pt x="1" y="897"/>
                        <a:pt x="13" y="1004"/>
                        <a:pt x="72" y="1064"/>
                      </a:cubicBezTo>
                      <a:cubicBezTo>
                        <a:pt x="96" y="1088"/>
                        <a:pt x="128" y="1098"/>
                        <a:pt x="161" y="1098"/>
                      </a:cubicBezTo>
                      <a:cubicBezTo>
                        <a:pt x="211" y="1098"/>
                        <a:pt x="263" y="1075"/>
                        <a:pt x="299" y="1040"/>
                      </a:cubicBezTo>
                      <a:lnTo>
                        <a:pt x="953" y="254"/>
                      </a:lnTo>
                      <a:cubicBezTo>
                        <a:pt x="1013" y="183"/>
                        <a:pt x="1013" y="76"/>
                        <a:pt x="930" y="40"/>
                      </a:cubicBezTo>
                      <a:cubicBezTo>
                        <a:pt x="903" y="13"/>
                        <a:pt x="869" y="1"/>
                        <a:pt x="8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8" name="Google Shape;19336;p81">
                  <a:extLst>
                    <a:ext uri="{FF2B5EF4-FFF2-40B4-BE49-F238E27FC236}">
                      <a16:creationId xmlns:a16="http://schemas.microsoft.com/office/drawing/2014/main" id="{59BE5EE4-5D55-403A-8C32-9F788385119D}"/>
                    </a:ext>
                  </a:extLst>
                </p:cNvPr>
                <p:cNvSpPr/>
                <p:nvPr/>
              </p:nvSpPr>
              <p:spPr>
                <a:xfrm>
                  <a:off x="3668279" y="4315926"/>
                  <a:ext cx="22391" cy="4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281" extrusionOk="0">
                      <a:moveTo>
                        <a:pt x="544" y="1"/>
                      </a:moveTo>
                      <a:cubicBezTo>
                        <a:pt x="481" y="1"/>
                        <a:pt x="413" y="43"/>
                        <a:pt x="394" y="102"/>
                      </a:cubicBezTo>
                      <a:lnTo>
                        <a:pt x="36" y="1067"/>
                      </a:lnTo>
                      <a:cubicBezTo>
                        <a:pt x="1" y="1174"/>
                        <a:pt x="84" y="1281"/>
                        <a:pt x="179" y="1281"/>
                      </a:cubicBezTo>
                      <a:cubicBezTo>
                        <a:pt x="239" y="1281"/>
                        <a:pt x="298" y="1233"/>
                        <a:pt x="334" y="1174"/>
                      </a:cubicBezTo>
                      <a:lnTo>
                        <a:pt x="691" y="209"/>
                      </a:lnTo>
                      <a:cubicBezTo>
                        <a:pt x="703" y="126"/>
                        <a:pt x="655" y="43"/>
                        <a:pt x="584" y="7"/>
                      </a:cubicBezTo>
                      <a:cubicBezTo>
                        <a:pt x="571" y="3"/>
                        <a:pt x="558" y="1"/>
                        <a:pt x="54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Google Shape;19337;p81">
                  <a:extLst>
                    <a:ext uri="{FF2B5EF4-FFF2-40B4-BE49-F238E27FC236}">
                      <a16:creationId xmlns:a16="http://schemas.microsoft.com/office/drawing/2014/main" id="{162ED3C0-6BE9-471B-8A89-8F5184256292}"/>
                    </a:ext>
                  </a:extLst>
                </p:cNvPr>
                <p:cNvSpPr/>
                <p:nvPr/>
              </p:nvSpPr>
              <p:spPr>
                <a:xfrm>
                  <a:off x="3603143" y="4563019"/>
                  <a:ext cx="9891" cy="4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1323" extrusionOk="0">
                      <a:moveTo>
                        <a:pt x="144" y="1"/>
                      </a:moveTo>
                      <a:cubicBezTo>
                        <a:pt x="60" y="1"/>
                        <a:pt x="1" y="72"/>
                        <a:pt x="1" y="144"/>
                      </a:cubicBezTo>
                      <a:lnTo>
                        <a:pt x="1" y="1168"/>
                      </a:lnTo>
                      <a:cubicBezTo>
                        <a:pt x="1" y="1263"/>
                        <a:pt x="72" y="1322"/>
                        <a:pt x="144" y="1322"/>
                      </a:cubicBezTo>
                      <a:cubicBezTo>
                        <a:pt x="239" y="1322"/>
                        <a:pt x="298" y="1251"/>
                        <a:pt x="298" y="1168"/>
                      </a:cubicBezTo>
                      <a:lnTo>
                        <a:pt x="298" y="144"/>
                      </a:lnTo>
                      <a:cubicBezTo>
                        <a:pt x="310" y="72"/>
                        <a:pt x="239" y="1"/>
                        <a:pt x="14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Google Shape;19338;p81">
                  <a:extLst>
                    <a:ext uri="{FF2B5EF4-FFF2-40B4-BE49-F238E27FC236}">
                      <a16:creationId xmlns:a16="http://schemas.microsoft.com/office/drawing/2014/main" id="{D995929B-C81C-4ED5-91C2-998AD4825F10}"/>
                    </a:ext>
                  </a:extLst>
                </p:cNvPr>
                <p:cNvSpPr/>
                <p:nvPr/>
              </p:nvSpPr>
              <p:spPr>
                <a:xfrm>
                  <a:off x="3667134" y="4552206"/>
                  <a:ext cx="22009" cy="40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265" extrusionOk="0">
                      <a:moveTo>
                        <a:pt x="165" y="0"/>
                      </a:moveTo>
                      <a:cubicBezTo>
                        <a:pt x="150" y="0"/>
                        <a:pt x="135" y="3"/>
                        <a:pt x="120" y="7"/>
                      </a:cubicBezTo>
                      <a:cubicBezTo>
                        <a:pt x="37" y="43"/>
                        <a:pt x="1" y="126"/>
                        <a:pt x="25" y="198"/>
                      </a:cubicBezTo>
                      <a:lnTo>
                        <a:pt x="382" y="1174"/>
                      </a:lnTo>
                      <a:cubicBezTo>
                        <a:pt x="410" y="1231"/>
                        <a:pt x="468" y="1265"/>
                        <a:pt x="527" y="1265"/>
                      </a:cubicBezTo>
                      <a:cubicBezTo>
                        <a:pt x="542" y="1265"/>
                        <a:pt x="557" y="1263"/>
                        <a:pt x="572" y="1258"/>
                      </a:cubicBezTo>
                      <a:cubicBezTo>
                        <a:pt x="656" y="1234"/>
                        <a:pt x="691" y="1139"/>
                        <a:pt x="668" y="1067"/>
                      </a:cubicBezTo>
                      <a:lnTo>
                        <a:pt x="310" y="103"/>
                      </a:lnTo>
                      <a:cubicBezTo>
                        <a:pt x="282" y="36"/>
                        <a:pt x="223" y="0"/>
                        <a:pt x="16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1" name="Google Shape;19339;p81">
                  <a:extLst>
                    <a:ext uri="{FF2B5EF4-FFF2-40B4-BE49-F238E27FC236}">
                      <a16:creationId xmlns:a16="http://schemas.microsoft.com/office/drawing/2014/main" id="{7A0901CB-A5E8-4F50-9C08-49DAD5713AF7}"/>
                    </a:ext>
                  </a:extLst>
                </p:cNvPr>
                <p:cNvSpPr/>
                <p:nvPr/>
              </p:nvSpPr>
              <p:spPr>
                <a:xfrm>
                  <a:off x="3727723" y="4524662"/>
                  <a:ext cx="32982" cy="35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112" extrusionOk="0">
                      <a:moveTo>
                        <a:pt x="178" y="1"/>
                      </a:moveTo>
                      <a:cubicBezTo>
                        <a:pt x="142" y="1"/>
                        <a:pt x="104" y="13"/>
                        <a:pt x="72" y="40"/>
                      </a:cubicBezTo>
                      <a:cubicBezTo>
                        <a:pt x="13" y="100"/>
                        <a:pt x="1" y="195"/>
                        <a:pt x="60" y="266"/>
                      </a:cubicBezTo>
                      <a:lnTo>
                        <a:pt x="715" y="1052"/>
                      </a:lnTo>
                      <a:cubicBezTo>
                        <a:pt x="739" y="1088"/>
                        <a:pt x="787" y="1112"/>
                        <a:pt x="834" y="1112"/>
                      </a:cubicBezTo>
                      <a:cubicBezTo>
                        <a:pt x="965" y="1100"/>
                        <a:pt x="1037" y="945"/>
                        <a:pt x="953" y="850"/>
                      </a:cubicBezTo>
                      <a:lnTo>
                        <a:pt x="299" y="52"/>
                      </a:lnTo>
                      <a:cubicBezTo>
                        <a:pt x="266" y="19"/>
                        <a:pt x="222" y="1"/>
                        <a:pt x="17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Google Shape;19340;p81">
                  <a:extLst>
                    <a:ext uri="{FF2B5EF4-FFF2-40B4-BE49-F238E27FC236}">
                      <a16:creationId xmlns:a16="http://schemas.microsoft.com/office/drawing/2014/main" id="{10002BAB-E2A0-41F1-9F1C-771899E67FA4}"/>
                    </a:ext>
                  </a:extLst>
                </p:cNvPr>
                <p:cNvSpPr/>
                <p:nvPr/>
              </p:nvSpPr>
              <p:spPr>
                <a:xfrm>
                  <a:off x="3457349" y="4522023"/>
                  <a:ext cx="32218" cy="3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099" extrusionOk="0">
                      <a:moveTo>
                        <a:pt x="841" y="0"/>
                      </a:moveTo>
                      <a:cubicBezTo>
                        <a:pt x="795" y="0"/>
                        <a:pt x="748" y="19"/>
                        <a:pt x="715" y="52"/>
                      </a:cubicBezTo>
                      <a:lnTo>
                        <a:pt x="60" y="837"/>
                      </a:lnTo>
                      <a:cubicBezTo>
                        <a:pt x="1" y="897"/>
                        <a:pt x="13" y="1004"/>
                        <a:pt x="72" y="1064"/>
                      </a:cubicBezTo>
                      <a:cubicBezTo>
                        <a:pt x="96" y="1088"/>
                        <a:pt x="128" y="1098"/>
                        <a:pt x="161" y="1098"/>
                      </a:cubicBezTo>
                      <a:cubicBezTo>
                        <a:pt x="211" y="1098"/>
                        <a:pt x="263" y="1075"/>
                        <a:pt x="298" y="1040"/>
                      </a:cubicBezTo>
                      <a:lnTo>
                        <a:pt x="953" y="254"/>
                      </a:lnTo>
                      <a:cubicBezTo>
                        <a:pt x="1013" y="183"/>
                        <a:pt x="1013" y="99"/>
                        <a:pt x="941" y="40"/>
                      </a:cubicBezTo>
                      <a:cubicBezTo>
                        <a:pt x="915" y="13"/>
                        <a:pt x="878" y="0"/>
                        <a:pt x="8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3" name="Google Shape;19341;p81">
                  <a:extLst>
                    <a:ext uri="{FF2B5EF4-FFF2-40B4-BE49-F238E27FC236}">
                      <a16:creationId xmlns:a16="http://schemas.microsoft.com/office/drawing/2014/main" id="{7C1AA0FA-4B0F-4A84-95C2-2135FBA199EC}"/>
                    </a:ext>
                  </a:extLst>
                </p:cNvPr>
                <p:cNvSpPr/>
                <p:nvPr/>
              </p:nvSpPr>
              <p:spPr>
                <a:xfrm>
                  <a:off x="3526270" y="4551665"/>
                  <a:ext cx="22772" cy="40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1270" extrusionOk="0">
                      <a:moveTo>
                        <a:pt x="531" y="0"/>
                      </a:moveTo>
                      <a:cubicBezTo>
                        <a:pt x="472" y="0"/>
                        <a:pt x="412" y="41"/>
                        <a:pt x="394" y="96"/>
                      </a:cubicBezTo>
                      <a:lnTo>
                        <a:pt x="36" y="1072"/>
                      </a:lnTo>
                      <a:cubicBezTo>
                        <a:pt x="1" y="1144"/>
                        <a:pt x="48" y="1227"/>
                        <a:pt x="120" y="1263"/>
                      </a:cubicBezTo>
                      <a:cubicBezTo>
                        <a:pt x="137" y="1268"/>
                        <a:pt x="154" y="1270"/>
                        <a:pt x="170" y="1270"/>
                      </a:cubicBezTo>
                      <a:cubicBezTo>
                        <a:pt x="235" y="1270"/>
                        <a:pt x="294" y="1234"/>
                        <a:pt x="322" y="1167"/>
                      </a:cubicBezTo>
                      <a:lnTo>
                        <a:pt x="679" y="203"/>
                      </a:lnTo>
                      <a:cubicBezTo>
                        <a:pt x="715" y="132"/>
                        <a:pt x="679" y="36"/>
                        <a:pt x="584" y="13"/>
                      </a:cubicBezTo>
                      <a:cubicBezTo>
                        <a:pt x="567" y="4"/>
                        <a:pt x="549" y="0"/>
                        <a:pt x="5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185" name="矩形 184">
            <a:extLst>
              <a:ext uri="{FF2B5EF4-FFF2-40B4-BE49-F238E27FC236}">
                <a16:creationId xmlns:a16="http://schemas.microsoft.com/office/drawing/2014/main" id="{BD48637C-6012-471D-A95F-8CF66BDA5AE1}"/>
              </a:ext>
            </a:extLst>
          </p:cNvPr>
          <p:cNvSpPr/>
          <p:nvPr/>
        </p:nvSpPr>
        <p:spPr>
          <a:xfrm>
            <a:off x="7372913" y="399956"/>
            <a:ext cx="2498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40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範例圖片僅供參考</a:t>
            </a:r>
          </a:p>
        </p:txBody>
      </p:sp>
      <p:sp>
        <p:nvSpPr>
          <p:cNvPr id="186" name="文字方塊 185">
            <a:extLst>
              <a:ext uri="{FF2B5EF4-FFF2-40B4-BE49-F238E27FC236}">
                <a16:creationId xmlns:a16="http://schemas.microsoft.com/office/drawing/2014/main" id="{40E892DB-61C9-473A-AF1D-8DBFB7887CD1}"/>
              </a:ext>
            </a:extLst>
          </p:cNvPr>
          <p:cNvSpPr txBox="1"/>
          <p:nvPr/>
        </p:nvSpPr>
        <p:spPr>
          <a:xfrm>
            <a:off x="5274599" y="5918879"/>
            <a:ext cx="2035690" cy="40862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</a:t>
            </a:r>
            <a:r>
              <a:rPr lang="zh-CN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</a:p>
        </p:txBody>
      </p: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40E892DB-61C9-473A-AF1D-8DBFB7887CD1}"/>
              </a:ext>
            </a:extLst>
          </p:cNvPr>
          <p:cNvSpPr txBox="1"/>
          <p:nvPr/>
        </p:nvSpPr>
        <p:spPr>
          <a:xfrm>
            <a:off x="4698975" y="1124744"/>
            <a:ext cx="2297658" cy="408623"/>
          </a:xfrm>
          <a:prstGeom prst="roundRect">
            <a:avLst/>
          </a:prstGeom>
          <a:solidFill>
            <a:srgbClr val="7E7E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生產製造流程相關</a:t>
            </a:r>
            <a:endParaRPr lang="zh-TW" altLang="en-US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8" name="文字方塊 187">
            <a:extLst>
              <a:ext uri="{FF2B5EF4-FFF2-40B4-BE49-F238E27FC236}">
                <a16:creationId xmlns:a16="http://schemas.microsoft.com/office/drawing/2014/main" id="{40E892DB-61C9-473A-AF1D-8DBFB7887CD1}"/>
              </a:ext>
            </a:extLst>
          </p:cNvPr>
          <p:cNvSpPr txBox="1"/>
          <p:nvPr/>
        </p:nvSpPr>
        <p:spPr>
          <a:xfrm>
            <a:off x="9290370" y="1195082"/>
            <a:ext cx="2297658" cy="408623"/>
          </a:xfrm>
          <a:prstGeom prst="round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客戶關係</a:t>
            </a:r>
            <a:r>
              <a:rPr lang="zh-CN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</a:p>
        </p:txBody>
      </p:sp>
    </p:spTree>
    <p:extLst>
      <p:ext uri="{BB962C8B-B14F-4D97-AF65-F5344CB8AC3E}">
        <p14:creationId xmlns:p14="http://schemas.microsoft.com/office/powerpoint/2010/main" val="33493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09600" y="142875"/>
            <a:ext cx="10972800" cy="725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r>
              <a:rPr lang="zh-TW" altLang="en-US" kern="100" dirty="0" smtClean="0">
                <a:ea typeface="微軟正黑體" panose="020B0604030504040204" pitchFamily="34" charset="-120"/>
              </a:rPr>
              <a:t>資安現況盤點與建置規劃</a:t>
            </a:r>
            <a:endParaRPr kumimoji="0" lang="zh-TW" altLang="en-US" dirty="0"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91344" y="1298705"/>
            <a:ext cx="5341674" cy="4840075"/>
            <a:chOff x="119336" y="1874798"/>
            <a:chExt cx="5341674" cy="4840075"/>
          </a:xfrm>
        </p:grpSpPr>
        <p:sp>
          <p:nvSpPr>
            <p:cNvPr id="13" name="圓角矩形 12"/>
            <p:cNvSpPr/>
            <p:nvPr/>
          </p:nvSpPr>
          <p:spPr>
            <a:xfrm>
              <a:off x="119336" y="1874798"/>
              <a:ext cx="5341674" cy="484007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DBF499E-C7B9-4048-A55B-AAA7720BFBF5}"/>
                </a:ext>
              </a:extLst>
            </p:cNvPr>
            <p:cNvPicPr/>
            <p:nvPr/>
          </p:nvPicPr>
          <p:blipFill rotWithShape="1">
            <a:blip r:embed="rId2"/>
            <a:srcRect l="2592" t="45444" r="51624"/>
            <a:stretch/>
          </p:blipFill>
          <p:spPr>
            <a:xfrm>
              <a:off x="379659" y="2132460"/>
              <a:ext cx="4849373" cy="43327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grpSp>
          <p:nvGrpSpPr>
            <p:cNvPr id="3" name="群組 2"/>
            <p:cNvGrpSpPr/>
            <p:nvPr/>
          </p:nvGrpSpPr>
          <p:grpSpPr>
            <a:xfrm>
              <a:off x="603767" y="2241810"/>
              <a:ext cx="1002000" cy="405051"/>
              <a:chOff x="917803" y="2204864"/>
              <a:chExt cx="1002000" cy="405051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917803" y="2204864"/>
                <a:ext cx="929725" cy="405051"/>
              </a:xfrm>
              <a:prstGeom prst="roundRect">
                <a:avLst>
                  <a:gd name="adj" fmla="val 44031"/>
                </a:avLst>
              </a:prstGeom>
              <a:solidFill>
                <a:srgbClr val="02329A"/>
              </a:solidFill>
            </p:spPr>
            <p:txBody>
              <a:bodyPr wrap="square">
                <a:spAutoFit/>
              </a:bodyPr>
              <a:lstStyle/>
              <a:p>
                <a:pPr marR="152400" algn="ctr">
                  <a:spcBef>
                    <a:spcPts val="0"/>
                  </a:spcBef>
                  <a:spcAft>
                    <a:spcPts val="0"/>
                  </a:spcAft>
                </a:pPr>
                <a:endParaRPr lang="zh-TW" altLang="zh-TW" kern="1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992946" y="2222723"/>
                <a:ext cx="9268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kern="100">
                    <a:solidFill>
                      <a:srgbClr val="FFFFFF"/>
                    </a:solidFill>
                    <a:latin typeface="微軟正黑體" panose="020B0604030504040204" pitchFamily="34" charset="-120"/>
                  </a:rPr>
                  <a:t>AS-IS</a:t>
                </a:r>
                <a:endParaRPr lang="zh-TW" altLang="zh-TW" kern="1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群組 9"/>
          <p:cNvGrpSpPr/>
          <p:nvPr/>
        </p:nvGrpSpPr>
        <p:grpSpPr>
          <a:xfrm>
            <a:off x="5663952" y="1148196"/>
            <a:ext cx="6332522" cy="5197223"/>
            <a:chOff x="5729079" y="1517651"/>
            <a:chExt cx="6332522" cy="5197223"/>
          </a:xfrm>
        </p:grpSpPr>
        <p:sp>
          <p:nvSpPr>
            <p:cNvPr id="14" name="圓角矩形 13"/>
            <p:cNvSpPr/>
            <p:nvPr/>
          </p:nvSpPr>
          <p:spPr>
            <a:xfrm>
              <a:off x="5729079" y="1806705"/>
              <a:ext cx="6332522" cy="4840075"/>
            </a:xfrm>
            <a:prstGeom prst="round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960" y="1517651"/>
              <a:ext cx="6181090" cy="5197223"/>
            </a:xfrm>
            <a:prstGeom prst="rect">
              <a:avLst/>
            </a:prstGeom>
            <a:noFill/>
          </p:spPr>
        </p:pic>
        <p:grpSp>
          <p:nvGrpSpPr>
            <p:cNvPr id="15" name="群組 14"/>
            <p:cNvGrpSpPr/>
            <p:nvPr/>
          </p:nvGrpSpPr>
          <p:grpSpPr>
            <a:xfrm>
              <a:off x="6108640" y="2241810"/>
              <a:ext cx="1043710" cy="405051"/>
              <a:chOff x="917803" y="2204864"/>
              <a:chExt cx="1043710" cy="405051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917803" y="2204864"/>
                <a:ext cx="929725" cy="405051"/>
              </a:xfrm>
              <a:prstGeom prst="roundRect">
                <a:avLst>
                  <a:gd name="adj" fmla="val 44031"/>
                </a:avLst>
              </a:prstGeom>
              <a:solidFill>
                <a:srgbClr val="02329A"/>
              </a:solidFill>
            </p:spPr>
            <p:txBody>
              <a:bodyPr wrap="square">
                <a:spAutoFit/>
              </a:bodyPr>
              <a:lstStyle/>
              <a:p>
                <a:pPr marR="152400" algn="ctr">
                  <a:spcBef>
                    <a:spcPts val="0"/>
                  </a:spcBef>
                  <a:spcAft>
                    <a:spcPts val="0"/>
                  </a:spcAft>
                </a:pPr>
                <a:endParaRPr lang="zh-TW" altLang="zh-TW" kern="1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51236" y="2222723"/>
                <a:ext cx="1010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kern="100">
                    <a:solidFill>
                      <a:srgbClr val="FFFFFF"/>
                    </a:solidFill>
                    <a:latin typeface="微軟正黑體" panose="020B0604030504040204" pitchFamily="34" charset="-120"/>
                  </a:rPr>
                  <a:t>TO-BE</a:t>
                </a:r>
              </a:p>
            </p:txBody>
          </p:sp>
        </p:grpSp>
      </p:grpSp>
      <p:sp>
        <p:nvSpPr>
          <p:cNvPr id="7" name="圓角矩形 6"/>
          <p:cNvSpPr/>
          <p:nvPr/>
        </p:nvSpPr>
        <p:spPr>
          <a:xfrm>
            <a:off x="8854214" y="480289"/>
            <a:ext cx="3108547" cy="6757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為範例，請依照個案內容</a:t>
            </a:r>
            <a:r>
              <a:rPr lang="zh-TW" altLang="en-US" sz="1600" b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endParaRPr lang="en-US" altLang="zh-TW" sz="1600" b="1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圖表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與文字做情境式說明</a:t>
            </a:r>
          </a:p>
        </p:txBody>
      </p:sp>
    </p:spTree>
    <p:extLst>
      <p:ext uri="{BB962C8B-B14F-4D97-AF65-F5344CB8AC3E}">
        <p14:creationId xmlns:p14="http://schemas.microsoft.com/office/powerpoint/2010/main" val="3614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1891D65-17B4-4C4B-865B-282D95EFB1B0}" type="slidenum">
              <a:rPr lang="zh-TW" altLang="en-US">
                <a:solidFill>
                  <a:srgbClr val="898989"/>
                </a:solidFill>
              </a:rPr>
              <a:pPr/>
              <a:t>16</a:t>
            </a:fld>
            <a:endParaRPr lang="zh-TW" altLang="en-US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D46AC7-6E7E-44B6-98C5-8AEF2E7546CA}"/>
              </a:ext>
            </a:extLst>
          </p:cNvPr>
          <p:cNvSpPr txBox="1">
            <a:spLocks noChangeArrowheads="1"/>
          </p:cNvSpPr>
          <p:nvPr/>
        </p:nvSpPr>
        <p:spPr>
          <a:xfrm>
            <a:off x="2331032" y="188640"/>
            <a:ext cx="7703557" cy="831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/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服務驗證</a:t>
            </a:r>
            <a:r>
              <a:rPr kumimoji="0" lang="zh-TW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範圍與檢視方式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6425"/>
              </p:ext>
            </p:extLst>
          </p:nvPr>
        </p:nvGraphicFramePr>
        <p:xfrm>
          <a:off x="2471359" y="1108362"/>
          <a:ext cx="9230145" cy="5425899"/>
        </p:xfrm>
        <a:graphic>
          <a:graphicData uri="http://schemas.openxmlformats.org/drawingml/2006/table">
            <a:tbl>
              <a:tblPr firstRow="1" bandRow="1"/>
              <a:tblGrid>
                <a:gridCol w="2260466">
                  <a:extLst>
                    <a:ext uri="{9D8B030D-6E8A-4147-A177-3AD203B41FA5}">
                      <a16:colId xmlns:a16="http://schemas.microsoft.com/office/drawing/2014/main" val="253733158"/>
                    </a:ext>
                  </a:extLst>
                </a:gridCol>
                <a:gridCol w="6969679">
                  <a:extLst>
                    <a:ext uri="{9D8B030D-6E8A-4147-A177-3AD203B41FA5}">
                      <a16:colId xmlns:a16="http://schemas.microsoft.com/office/drawing/2014/main" val="3895106009"/>
                    </a:ext>
                  </a:extLst>
                </a:gridCol>
              </a:tblGrid>
              <a:tr h="416168">
                <a:tc>
                  <a:txBody>
                    <a:bodyPr/>
                    <a:lstStyle/>
                    <a:p>
                      <a:endParaRPr lang="zh-TW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內容 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20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可以圖或表說明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92088"/>
                  </a:ext>
                </a:extLst>
              </a:tr>
              <a:tr h="416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預計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驗證</a:t>
                      </a:r>
                      <a:r>
                        <a:rPr lang="zh-TW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時程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OO</a:t>
                      </a:r>
                      <a:r>
                        <a:rPr lang="zh-CN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OO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~OO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OO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949752"/>
                  </a:ext>
                </a:extLst>
              </a:tr>
              <a:tr h="201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新商模驗證範疇與場域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說明結案時可驗證之新商業模式範疇，至少須包含</a:t>
                      </a:r>
                      <a:r>
                        <a:rPr lang="zh-TW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關鍵客戶</a:t>
                      </a: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關鍵活動</a:t>
                      </a: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與</a:t>
                      </a:r>
                      <a:r>
                        <a:rPr lang="zh-TW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收益流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請依本計畫轉型創新商模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新市場、新服務、新通路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具體描述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如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zh-TW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新市場</a:t>
                      </a:r>
                      <a:r>
                        <a:rPr lang="en-US" altLang="zh-TW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如過去未開發之東南亞市場</a:t>
                      </a:r>
                      <a:endParaRPr lang="en-US" altLang="zh-TW" sz="2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如</a:t>
                      </a:r>
                      <a:r>
                        <a:rPr lang="en-US" altLang="zh-TW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新通路</a:t>
                      </a:r>
                      <a:r>
                        <a:rPr lang="en-US" altLang="zh-TW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由代理商轉為</a:t>
                      </a:r>
                      <a:r>
                        <a:rPr lang="zh-TW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</a:t>
                      </a: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商</a:t>
                      </a:r>
                      <a:r>
                        <a:rPr lang="zh-TW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平台</a:t>
                      </a:r>
                      <a:r>
                        <a:rPr lang="zh-TW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販售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241982"/>
                  </a:ext>
                </a:extLst>
              </a:tr>
              <a:tr h="819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檢視方式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請敘明本計畫導入之廠區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產品線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營業部門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通路據點，及驗證轉型方向之方式。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485952"/>
                  </a:ext>
                </a:extLst>
              </a:tr>
              <a:tr h="105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雲端與數位科技</a:t>
                      </a:r>
                      <a:r>
                        <a:rPr 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預計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建置</a:t>
                      </a:r>
                      <a:r>
                        <a:rPr lang="zh-TW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範疇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結案時可驗證之雲端與數位科技建置範疇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64792"/>
                  </a:ext>
                </a:extLst>
              </a:tr>
              <a:tr h="416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S(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預計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達成</a:t>
                      </a:r>
                      <a:r>
                        <a:rPr lang="zh-TW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效益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521367"/>
                  </a:ext>
                </a:extLst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225241" y="3284984"/>
            <a:ext cx="2097941" cy="1224087"/>
            <a:chOff x="283157" y="3284984"/>
            <a:chExt cx="2097941" cy="1224087"/>
          </a:xfrm>
        </p:grpSpPr>
        <p:sp>
          <p:nvSpPr>
            <p:cNvPr id="8" name="向右箭號 7"/>
            <p:cNvSpPr/>
            <p:nvPr/>
          </p:nvSpPr>
          <p:spPr>
            <a:xfrm>
              <a:off x="333223" y="3284984"/>
              <a:ext cx="2047875" cy="1224087"/>
            </a:xfrm>
            <a:prstGeom prst="rightArrow">
              <a:avLst>
                <a:gd name="adj1" fmla="val 50000"/>
                <a:gd name="adj2" fmla="val 424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3"/>
            <p:cNvSpPr>
              <a:spLocks noChangeArrowheads="1"/>
            </p:cNvSpPr>
            <p:nvPr/>
          </p:nvSpPr>
          <p:spPr bwMode="auto">
            <a:xfrm>
              <a:off x="283157" y="3629388"/>
              <a:ext cx="20478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請依此項目</a:t>
              </a:r>
              <a:r>
                <a:rPr lang="zh-TW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</a:t>
              </a:r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，不可刪減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25241" y="1145059"/>
            <a:ext cx="2089704" cy="1370282"/>
            <a:chOff x="291394" y="3336324"/>
            <a:chExt cx="2089704" cy="1370282"/>
          </a:xfrm>
        </p:grpSpPr>
        <p:sp>
          <p:nvSpPr>
            <p:cNvPr id="11" name="向右箭號 10"/>
            <p:cNvSpPr/>
            <p:nvPr/>
          </p:nvSpPr>
          <p:spPr>
            <a:xfrm>
              <a:off x="333223" y="3336324"/>
              <a:ext cx="2047875" cy="1370282"/>
            </a:xfrm>
            <a:prstGeom prst="rightArrow">
              <a:avLst>
                <a:gd name="adj1" fmla="val 50000"/>
                <a:gd name="adj2" fmla="val 424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3"/>
            <p:cNvSpPr>
              <a:spLocks noChangeArrowheads="1"/>
            </p:cNvSpPr>
            <p:nvPr/>
          </p:nvSpPr>
          <p:spPr bwMode="auto">
            <a:xfrm>
              <a:off x="291394" y="3687053"/>
              <a:ext cx="20478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此表內</a:t>
              </a:r>
              <a:r>
                <a:rPr lang="en-US" altLang="zh-TW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預計</a:t>
              </a:r>
              <a:r>
                <a:rPr lang="en-US" altLang="zh-TW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項目</a:t>
              </a:r>
              <a:endPara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於結案時</a:t>
              </a:r>
              <a:r>
                <a:rPr lang="zh-TW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請依實際執行狀況填寫，並刪除</a:t>
              </a:r>
              <a:r>
                <a:rPr lang="en-US" altLang="zh-TW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預計</a:t>
              </a:r>
              <a:r>
                <a:rPr lang="en-US" altLang="zh-TW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字樣</a:t>
              </a:r>
              <a:endPara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9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1891D65-17B4-4C4B-865B-282D95EFB1B0}" type="slidenum">
              <a:rPr lang="zh-TW" altLang="en-US">
                <a:solidFill>
                  <a:srgbClr val="898989"/>
                </a:solidFill>
              </a:rPr>
              <a:pPr/>
              <a:t>17</a:t>
            </a:fld>
            <a:endParaRPr lang="zh-TW" altLang="en-US">
              <a:solidFill>
                <a:srgbClr val="898989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142875"/>
            <a:ext cx="10972800" cy="725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r>
              <a:rPr kumimoji="0" lang="zh-TW" altLang="en-US" dirty="0" smtClean="0">
                <a:ea typeface="微軟正黑體" panose="020B0604030504040204" pitchFamily="34" charset="-120"/>
              </a:rPr>
              <a:t>預期效益達成情形</a:t>
            </a:r>
            <a:endParaRPr kumimoji="0" lang="zh-TW" altLang="en-US" dirty="0"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64043"/>
              </p:ext>
            </p:extLst>
          </p:nvPr>
        </p:nvGraphicFramePr>
        <p:xfrm>
          <a:off x="1236295" y="1653915"/>
          <a:ext cx="9937105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647499071"/>
                    </a:ext>
                  </a:extLst>
                </a:gridCol>
                <a:gridCol w="4499665">
                  <a:extLst>
                    <a:ext uri="{9D8B030D-6E8A-4147-A177-3AD203B41FA5}">
                      <a16:colId xmlns:a16="http://schemas.microsoft.com/office/drawing/2014/main" val="1639260317"/>
                    </a:ext>
                  </a:extLst>
                </a:gridCol>
                <a:gridCol w="1981055">
                  <a:extLst>
                    <a:ext uri="{9D8B030D-6E8A-4147-A177-3AD203B41FA5}">
                      <a16:colId xmlns:a16="http://schemas.microsoft.com/office/drawing/2014/main" val="381941655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280542232"/>
                    </a:ext>
                  </a:extLst>
                </a:gridCol>
              </a:tblGrid>
              <a:tr h="585766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zh-TW" sz="18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認定條件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zh-TW" sz="18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算式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zh-TW" altLang="en-US" sz="1800" b="1" kern="1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達成情形</a:t>
                      </a:r>
                      <a:endParaRPr lang="zh-TW" sz="1800" b="1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83133"/>
                  </a:ext>
                </a:extLst>
              </a:tr>
              <a:tr h="1363301">
                <a:tc>
                  <a:txBody>
                    <a:bodyPr/>
                    <a:lstStyle/>
                    <a:p>
                      <a:pPr marR="2286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u="none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提高員工薪資</a:t>
                      </a:r>
                      <a:endParaRPr lang="zh-TW" sz="1400" u="none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基本必要條件：「關鍵員工」薪資成長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4%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次優條件：提高「研究發展人員」全體平均薪資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4%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最優條件：「企業全體員工」薪資成長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4%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其他條件：企業自行訂定達成條件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739037"/>
                  </a:ext>
                </a:extLst>
              </a:tr>
              <a:tr h="1363301">
                <a:tc>
                  <a:txBody>
                    <a:bodyPr/>
                    <a:lstStyle/>
                    <a:p>
                      <a:pPr marR="2286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u="none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增加海外營收</a:t>
                      </a:r>
                      <a:endParaRPr lang="zh-TW" sz="1400" u="none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基本必要條件：提高海外營收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3%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次優條件：提高海外營收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4%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最優條件：提高海外營收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 eaLnBrk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其他條件：企業自行訂定達成條件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2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37003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504" y="5273187"/>
            <a:ext cx="6192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kumimoji="0" lang="zh-TW" altLang="en-US" b="1" i="0" u="none" strike="noStrike" cap="none" normalizeH="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其他效益</a:t>
            </a:r>
            <a:endParaRPr kumimoji="0" lang="zh-TW" altLang="en-US" sz="1000" b="1" i="0" u="none" strike="noStrike" cap="none" normalizeH="0" baseline="0" dirty="0" smtClean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請說明實際狀況與計算方式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en-US" altLang="zh-TW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31504" y="104649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一、必要</a:t>
            </a: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效益</a:t>
            </a:r>
            <a:endParaRPr kumimoji="0" lang="zh-TW" altLang="en-US" sz="1050" b="1" dirty="0"/>
          </a:p>
        </p:txBody>
      </p:sp>
      <p:grpSp>
        <p:nvGrpSpPr>
          <p:cNvPr id="10" name="群組 9"/>
          <p:cNvGrpSpPr/>
          <p:nvPr/>
        </p:nvGrpSpPr>
        <p:grpSpPr>
          <a:xfrm>
            <a:off x="8522330" y="278575"/>
            <a:ext cx="2722317" cy="1224087"/>
            <a:chOff x="333223" y="3284984"/>
            <a:chExt cx="1773620" cy="1224087"/>
          </a:xfrm>
        </p:grpSpPr>
        <p:sp>
          <p:nvSpPr>
            <p:cNvPr id="11" name="向右箭號 10"/>
            <p:cNvSpPr/>
            <p:nvPr/>
          </p:nvSpPr>
          <p:spPr>
            <a:xfrm flipH="1">
              <a:off x="333223" y="3284984"/>
              <a:ext cx="1719950" cy="1224087"/>
            </a:xfrm>
            <a:prstGeom prst="rightArrow">
              <a:avLst>
                <a:gd name="adj1" fmla="val 50000"/>
                <a:gd name="adj2" fmla="val 424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499464" y="3604674"/>
              <a:ext cx="16073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此頁為結案必填之頁面，期中查證可視狀況填寫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0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計畫變更情形</a:t>
            </a:r>
            <a:r>
              <a:rPr lang="en-US" altLang="zh-TW"/>
              <a:t>(</a:t>
            </a:r>
            <a:r>
              <a:rPr lang="zh-TW" altLang="en-US"/>
              <a:t>若無則免填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1730232" y="1268760"/>
            <a:ext cx="8423275" cy="53975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/>
              <a:t>計畫變更情形</a:t>
            </a:r>
            <a:r>
              <a:rPr lang="en-US" altLang="zh-TW" sz="2000"/>
              <a:t>(</a:t>
            </a:r>
            <a:r>
              <a:rPr lang="zh-TW" altLang="en-US" sz="2000"/>
              <a:t>本次查證期程</a:t>
            </a:r>
            <a:r>
              <a:rPr lang="en-US" altLang="zh-TW" sz="2000"/>
              <a:t>)</a:t>
            </a:r>
            <a:endParaRPr lang="zh-TW" altLang="en-US" sz="2000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763316"/>
              </p:ext>
            </p:extLst>
          </p:nvPr>
        </p:nvGraphicFramePr>
        <p:xfrm>
          <a:off x="1754303" y="1965082"/>
          <a:ext cx="8568000" cy="408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7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原訂計畫內容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變更後內容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變更原因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經費增減說明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核定日期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925"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9170988" y="1557251"/>
            <a:ext cx="1211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目錄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981200" y="891743"/>
            <a:ext cx="8362950" cy="5929311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zh-TW" altLang="en-US" dirty="0" smtClean="0"/>
              <a:t>計畫簡介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前次查證意見回覆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若無則免填</a:t>
            </a:r>
            <a:r>
              <a:rPr lang="en-US" altLang="zh-TW" dirty="0" smtClean="0"/>
              <a:t>)</a:t>
            </a:r>
          </a:p>
          <a:p>
            <a:pPr eaLnBrk="1" hangingPunct="1">
              <a:defRPr/>
            </a:pPr>
            <a:r>
              <a:rPr lang="zh-TW" altLang="en-US" dirty="0" smtClean="0"/>
              <a:t>公司簡介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現況分析與轉型目標設定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轉型策略藍圖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轉型創新商模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接班傳承情形及計畫團隊組成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本</a:t>
            </a:r>
            <a:r>
              <a:rPr lang="zh-TW" altLang="en-US" dirty="0" smtClean="0"/>
              <a:t>次執行進度說明</a:t>
            </a: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請針對每項查核點實際達成情形說明，若有相關佐證資料應提供備查</a:t>
            </a:r>
            <a:r>
              <a:rPr lang="en-US" altLang="zh-TW" sz="2400" b="0" dirty="0" smtClean="0"/>
              <a:t>)</a:t>
            </a:r>
          </a:p>
          <a:p>
            <a:pPr eaLnBrk="1" hangingPunct="1">
              <a:defRPr/>
            </a:pPr>
            <a:r>
              <a:rPr lang="zh-TW" altLang="en-US" dirty="0"/>
              <a:t>數位準備度達成情形</a:t>
            </a:r>
            <a:r>
              <a:rPr lang="zh-TW" altLang="en-US" dirty="0" smtClean="0"/>
              <a:t>說明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雲端</a:t>
            </a:r>
            <a:r>
              <a:rPr lang="zh-TW" altLang="en-US" dirty="0"/>
              <a:t>與數位</a:t>
            </a:r>
            <a:r>
              <a:rPr lang="zh-TW" altLang="en-US" dirty="0" smtClean="0"/>
              <a:t>科技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資安現況盤點與建置</a:t>
            </a:r>
            <a:r>
              <a:rPr lang="zh-TW" altLang="en-US" dirty="0" smtClean="0"/>
              <a:t>規劃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/>
              <a:t>服務驗證範圍與檢視</a:t>
            </a:r>
            <a:r>
              <a:rPr lang="zh-TW" altLang="en-US" dirty="0" smtClean="0"/>
              <a:t>方式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預期</a:t>
            </a:r>
            <a:r>
              <a:rPr lang="zh-TW" altLang="en-US" dirty="0" smtClean="0"/>
              <a:t>效益達成情形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計畫變更情形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若無則免填</a:t>
            </a:r>
            <a:r>
              <a:rPr lang="en-US" altLang="zh-TW" dirty="0" smtClean="0"/>
              <a:t>)</a:t>
            </a:r>
          </a:p>
          <a:p>
            <a:pPr eaLnBrk="1" hangingPunct="1">
              <a:defRPr/>
            </a:pPr>
            <a:r>
              <a:rPr lang="zh-TW" altLang="en-US" dirty="0" smtClean="0"/>
              <a:t>人力投入配置說明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無形資產引進、委託研究或驗證執行情形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本計畫</a:t>
            </a:r>
            <a:r>
              <a:rPr lang="zh-TW" altLang="zh-TW" dirty="0" smtClean="0"/>
              <a:t>專利申請執行情形說明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若無則免填</a:t>
            </a:r>
            <a:r>
              <a:rPr lang="en-US" altLang="zh-TW" dirty="0" smtClean="0"/>
              <a:t>)</a:t>
            </a:r>
          </a:p>
          <a:p>
            <a:pPr eaLnBrk="1" hangingPunct="1">
              <a:defRPr/>
            </a:pPr>
            <a:r>
              <a:rPr lang="zh-TW" altLang="en-US" dirty="0" smtClean="0"/>
              <a:t>人員異動情形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/>
              <a:t>經費預算及支用</a:t>
            </a:r>
            <a:r>
              <a:rPr lang="zh-TW" altLang="en-US" dirty="0" smtClean="0"/>
              <a:t>情形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/>
              <a:t>委外業者簡介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/>
              <a:t>若無則免填</a:t>
            </a:r>
            <a:r>
              <a:rPr lang="en-US" altLang="zh-TW" dirty="0" smtClean="0"/>
              <a:t>)</a:t>
            </a:r>
          </a:p>
          <a:p>
            <a:pPr eaLnBrk="1" hangingPunct="1">
              <a:defRPr/>
            </a:pPr>
            <a:r>
              <a:rPr lang="zh-TW" altLang="en-US" dirty="0" smtClean="0"/>
              <a:t>遭遇</a:t>
            </a:r>
            <a:r>
              <a:rPr lang="zh-TW" altLang="en-US" dirty="0"/>
              <a:t>之困難 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若無則免填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6677072" y="891742"/>
            <a:ext cx="4510087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請依此目錄進行撰寫，勿任意刪減</a:t>
            </a:r>
            <a:r>
              <a:rPr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人力投入配置說明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734442"/>
              </p:ext>
            </p:extLst>
          </p:nvPr>
        </p:nvGraphicFramePr>
        <p:xfrm>
          <a:off x="1638065" y="1340768"/>
          <a:ext cx="8915871" cy="3663535"/>
        </p:xfrm>
        <a:graphic>
          <a:graphicData uri="http://schemas.openxmlformats.org/drawingml/2006/table">
            <a:tbl>
              <a:tblPr/>
              <a:tblGrid>
                <a:gridCol w="1172529">
                  <a:extLst>
                    <a:ext uri="{9D8B030D-6E8A-4147-A177-3AD203B41FA5}">
                      <a16:colId xmlns:a16="http://schemas.microsoft.com/office/drawing/2014/main" val="1658064711"/>
                    </a:ext>
                  </a:extLst>
                </a:gridCol>
                <a:gridCol w="1095641">
                  <a:extLst>
                    <a:ext uri="{9D8B030D-6E8A-4147-A177-3AD203B41FA5}">
                      <a16:colId xmlns:a16="http://schemas.microsoft.com/office/drawing/2014/main" val="1226696915"/>
                    </a:ext>
                  </a:extLst>
                </a:gridCol>
                <a:gridCol w="2482645">
                  <a:extLst>
                    <a:ext uri="{9D8B030D-6E8A-4147-A177-3AD203B41FA5}">
                      <a16:colId xmlns:a16="http://schemas.microsoft.com/office/drawing/2014/main" val="147780082"/>
                    </a:ext>
                  </a:extLst>
                </a:gridCol>
                <a:gridCol w="1172529">
                  <a:extLst>
                    <a:ext uri="{9D8B030D-6E8A-4147-A177-3AD203B41FA5}">
                      <a16:colId xmlns:a16="http://schemas.microsoft.com/office/drawing/2014/main" val="70911417"/>
                    </a:ext>
                  </a:extLst>
                </a:gridCol>
                <a:gridCol w="1172529">
                  <a:extLst>
                    <a:ext uri="{9D8B030D-6E8A-4147-A177-3AD203B41FA5}">
                      <a16:colId xmlns:a16="http://schemas.microsoft.com/office/drawing/2014/main" val="2848531502"/>
                    </a:ext>
                  </a:extLst>
                </a:gridCol>
                <a:gridCol w="1819998">
                  <a:extLst>
                    <a:ext uri="{9D8B030D-6E8A-4147-A177-3AD203B41FA5}">
                      <a16:colId xmlns:a16="http://schemas.microsoft.com/office/drawing/2014/main" val="3577180087"/>
                    </a:ext>
                  </a:extLst>
                </a:gridCol>
              </a:tblGrid>
              <a:tr h="3879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編號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姓名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參與工作項目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投入月數（月）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差異情形說明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98586"/>
                  </a:ext>
                </a:extLst>
              </a:tr>
              <a:tr h="662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預定投入月數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實際投入月數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469766"/>
                  </a:ext>
                </a:extLst>
              </a:tr>
              <a:tr h="4355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52274"/>
                  </a:ext>
                </a:extLst>
              </a:tr>
              <a:tr h="4355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24060"/>
                  </a:ext>
                </a:extLst>
              </a:tr>
              <a:tr h="4355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736718"/>
                  </a:ext>
                </a:extLst>
              </a:tr>
              <a:tr h="4355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604302"/>
                  </a:ext>
                </a:extLst>
              </a:tr>
              <a:tr h="4355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230764"/>
                  </a:ext>
                </a:extLst>
              </a:tr>
              <a:tr h="4355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>
                          <a:ln>
                            <a:noFill/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363988712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425629" y="5365085"/>
            <a:ext cx="84121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4945" indent="-193675">
              <a:spcAft>
                <a:spcPts val="0"/>
              </a:spcAft>
              <a:defRPr/>
            </a:pP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註：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本表請依據簽約計畫書之「參與計畫人員簡歷表」填寫。</a:t>
            </a:r>
          </a:p>
          <a:p>
            <a:pPr marL="536575">
              <a:defRPr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若表格不敷使用，請自行增列。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022163"/>
              </p:ext>
            </p:extLst>
          </p:nvPr>
        </p:nvGraphicFramePr>
        <p:xfrm>
          <a:off x="1307469" y="1136074"/>
          <a:ext cx="9577063" cy="499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960">
                  <a:extLst>
                    <a:ext uri="{9D8B030D-6E8A-4147-A177-3AD203B41FA5}">
                      <a16:colId xmlns:a16="http://schemas.microsoft.com/office/drawing/2014/main" val="91612298"/>
                    </a:ext>
                  </a:extLst>
                </a:gridCol>
                <a:gridCol w="1908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267">
                  <a:extLst>
                    <a:ext uri="{9D8B030D-6E8A-4147-A177-3AD203B41FA5}">
                      <a16:colId xmlns:a16="http://schemas.microsoft.com/office/drawing/2014/main" val="1484768734"/>
                    </a:ext>
                  </a:extLst>
                </a:gridCol>
                <a:gridCol w="1683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7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類別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項目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金額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合作單位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達成進度</a:t>
                      </a:r>
                      <a:r>
                        <a:rPr lang="en-US" altLang="zh-TW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實際</a:t>
                      </a:r>
                      <a:r>
                        <a:rPr lang="zh-TW" altLang="en-US" sz="1800" b="0" i="0" u="none" strike="noStrike" kern="12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達成情形</a:t>
                      </a:r>
                      <a:endParaRPr lang="en-US" altLang="zh-TW" sz="1800" b="0" i="0" u="none" strike="noStrike" kern="120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簡要敘述</a:t>
                      </a:r>
                      <a:r>
                        <a:rPr lang="en-US" altLang="zh-TW" sz="1800" b="0" i="0" u="none" strike="noStrike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b="0" i="0" u="none" strike="noStrike" kern="120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709" marR="8709" marT="8709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無形資產引進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80799"/>
                  </a:ext>
                </a:extLst>
              </a:tr>
              <a:tr h="723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44834"/>
                  </a:ext>
                </a:extLst>
              </a:tr>
              <a:tr h="7231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委託研究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1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42410"/>
                  </a:ext>
                </a:extLst>
              </a:tr>
              <a:tr h="72311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驗證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111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20187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923281" y="142875"/>
            <a:ext cx="10972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r>
              <a:rPr lang="zh-TW" altLang="en-US">
                <a:ea typeface="微軟正黑體" panose="020B0604030504040204" pitchFamily="34" charset="-120"/>
              </a:rPr>
              <a:t>無形資產引進、委託研究或驗證執行情形</a:t>
            </a:r>
            <a:endParaRPr kumimoji="0" lang="zh-TW" altLang="en-US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10378"/>
              </p:ext>
            </p:extLst>
          </p:nvPr>
        </p:nvGraphicFramePr>
        <p:xfrm>
          <a:off x="674253" y="1690754"/>
          <a:ext cx="10972801" cy="37967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49168">
                  <a:extLst>
                    <a:ext uri="{9D8B030D-6E8A-4147-A177-3AD203B41FA5}">
                      <a16:colId xmlns:a16="http://schemas.microsoft.com/office/drawing/2014/main" val="3373088152"/>
                    </a:ext>
                  </a:extLst>
                </a:gridCol>
                <a:gridCol w="1387498">
                  <a:extLst>
                    <a:ext uri="{9D8B030D-6E8A-4147-A177-3AD203B41FA5}">
                      <a16:colId xmlns:a16="http://schemas.microsoft.com/office/drawing/2014/main" val="314100017"/>
                    </a:ext>
                  </a:extLst>
                </a:gridCol>
                <a:gridCol w="1456192">
                  <a:extLst>
                    <a:ext uri="{9D8B030D-6E8A-4147-A177-3AD203B41FA5}">
                      <a16:colId xmlns:a16="http://schemas.microsoft.com/office/drawing/2014/main" val="98142405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val="2767309877"/>
                    </a:ext>
                  </a:extLst>
                </a:gridCol>
                <a:gridCol w="1962615">
                  <a:extLst>
                    <a:ext uri="{9D8B030D-6E8A-4147-A177-3AD203B41FA5}">
                      <a16:colId xmlns:a16="http://schemas.microsoft.com/office/drawing/2014/main" val="2221117569"/>
                    </a:ext>
                  </a:extLst>
                </a:gridCol>
                <a:gridCol w="1519259">
                  <a:extLst>
                    <a:ext uri="{9D8B030D-6E8A-4147-A177-3AD203B41FA5}">
                      <a16:colId xmlns:a16="http://schemas.microsoft.com/office/drawing/2014/main" val="3848005027"/>
                    </a:ext>
                  </a:extLst>
                </a:gridCol>
                <a:gridCol w="1870713">
                  <a:extLst>
                    <a:ext uri="{9D8B030D-6E8A-4147-A177-3AD203B41FA5}">
                      <a16:colId xmlns:a16="http://schemas.microsoft.com/office/drawing/2014/main" val="145282681"/>
                    </a:ext>
                  </a:extLst>
                </a:gridCol>
              </a:tblGrid>
              <a:tr h="13037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申請</a:t>
                      </a:r>
                      <a:endParaRPr lang="en-US" altLang="zh-TW" sz="1800" b="0" i="0" u="none" strike="noStrike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日期</a:t>
                      </a: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申請國別</a:t>
                      </a:r>
                      <a:endParaRPr lang="en-US" altLang="zh-TW" sz="1800" b="0" i="0" u="none" strike="noStrike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或地區</a:t>
                      </a: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專利名稱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官方受理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文件字號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申請人名稱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4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列出所有申請人</a:t>
                      </a:r>
                      <a:r>
                        <a:rPr lang="en-US" sz="14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sz="1400" b="0" i="0" u="none" strike="noStrike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發明人名稱</a:t>
                      </a: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25967"/>
                  </a:ext>
                </a:extLst>
              </a:tr>
              <a:tr h="11891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是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否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745064"/>
                  </a:ext>
                </a:extLst>
              </a:tr>
              <a:tr h="13037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是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否</a:t>
                      </a:r>
                    </a:p>
                    <a:p>
                      <a:pPr marL="0" indent="25400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91265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803564" y="142875"/>
            <a:ext cx="10972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>
                <a:ea typeface="微軟正黑體" panose="020B0604030504040204" pitchFamily="34" charset="-120"/>
              </a:rPr>
              <a:t>本計畫</a:t>
            </a:r>
            <a:r>
              <a:rPr kumimoji="0" lang="zh-TW" altLang="zh-TW">
                <a:ea typeface="微軟正黑體" panose="020B0604030504040204" pitchFamily="34" charset="-120"/>
              </a:rPr>
              <a:t>專利申請執行情形說明</a:t>
            </a:r>
            <a:r>
              <a:rPr kumimoji="0" lang="en-US" altLang="zh-TW">
                <a:ea typeface="微軟正黑體" panose="020B0604030504040204" pitchFamily="34" charset="-120"/>
              </a:rPr>
              <a:t>(</a:t>
            </a:r>
            <a:r>
              <a:rPr kumimoji="0" lang="zh-TW" altLang="en-US">
                <a:ea typeface="微軟正黑體" panose="020B0604030504040204" pitchFamily="34" charset="-120"/>
              </a:rPr>
              <a:t>若無則免填</a:t>
            </a:r>
            <a:r>
              <a:rPr kumimoji="0" lang="en-US" altLang="zh-TW">
                <a:ea typeface="微軟正黑體" panose="020B0604030504040204" pitchFamily="34" charset="-120"/>
              </a:rPr>
              <a:t>)</a:t>
            </a:r>
            <a:endParaRPr kumimoji="0" lang="zh-TW" altLang="en-US"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33978" y="1755232"/>
            <a:ext cx="1878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ctr" hangingPunct="1">
              <a:spcAft>
                <a:spcPts val="0"/>
              </a:spcAft>
            </a:pPr>
            <a:r>
              <a:rPr lang="zh-TW" altLang="zh-TW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是否於計畫執行期間內，將計畫執行成果提出專利申請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915827"/>
              </p:ext>
            </p:extLst>
          </p:nvPr>
        </p:nvGraphicFramePr>
        <p:xfrm>
          <a:off x="1163453" y="1793633"/>
          <a:ext cx="9865095" cy="3505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3">
                  <a:extLst>
                    <a:ext uri="{9D8B030D-6E8A-4147-A177-3AD203B41FA5}">
                      <a16:colId xmlns:a16="http://schemas.microsoft.com/office/drawing/2014/main" val="598122154"/>
                    </a:ext>
                  </a:extLst>
                </a:gridCol>
                <a:gridCol w="1034773">
                  <a:extLst>
                    <a:ext uri="{9D8B030D-6E8A-4147-A177-3AD203B41FA5}">
                      <a16:colId xmlns:a16="http://schemas.microsoft.com/office/drawing/2014/main" val="4117457825"/>
                    </a:ext>
                  </a:extLst>
                </a:gridCol>
                <a:gridCol w="1252606">
                  <a:extLst>
                    <a:ext uri="{9D8B030D-6E8A-4147-A177-3AD203B41FA5}">
                      <a16:colId xmlns:a16="http://schemas.microsoft.com/office/drawing/2014/main" val="559678454"/>
                    </a:ext>
                  </a:extLst>
                </a:gridCol>
                <a:gridCol w="1381173">
                  <a:extLst>
                    <a:ext uri="{9D8B030D-6E8A-4147-A177-3AD203B41FA5}">
                      <a16:colId xmlns:a16="http://schemas.microsoft.com/office/drawing/2014/main" val="2828703108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1597599042"/>
                    </a:ext>
                  </a:extLst>
                </a:gridCol>
                <a:gridCol w="722939">
                  <a:extLst>
                    <a:ext uri="{9D8B030D-6E8A-4147-A177-3AD203B41FA5}">
                      <a16:colId xmlns:a16="http://schemas.microsoft.com/office/drawing/2014/main" val="1014111357"/>
                    </a:ext>
                  </a:extLst>
                </a:gridCol>
                <a:gridCol w="1753795">
                  <a:extLst>
                    <a:ext uri="{9D8B030D-6E8A-4147-A177-3AD203B41FA5}">
                      <a16:colId xmlns:a16="http://schemas.microsoft.com/office/drawing/2014/main" val="3196053111"/>
                    </a:ext>
                  </a:extLst>
                </a:gridCol>
                <a:gridCol w="653648">
                  <a:extLst>
                    <a:ext uri="{9D8B030D-6E8A-4147-A177-3AD203B41FA5}">
                      <a16:colId xmlns:a16="http://schemas.microsoft.com/office/drawing/2014/main" val="1363203929"/>
                    </a:ext>
                  </a:extLst>
                </a:gridCol>
                <a:gridCol w="1538594">
                  <a:extLst>
                    <a:ext uri="{9D8B030D-6E8A-4147-A177-3AD203B41FA5}">
                      <a16:colId xmlns:a16="http://schemas.microsoft.com/office/drawing/2014/main" val="1280306747"/>
                    </a:ext>
                  </a:extLst>
                </a:gridCol>
              </a:tblGrid>
              <a:tr h="10241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本計畫擔任職務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最高學歷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學校系所</a:t>
                      </a:r>
                      <a:r>
                        <a:rPr lang="en-US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0" kern="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主要經歷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本業年資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參與分項計畫及工作項目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替換日期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替換原因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67143"/>
                  </a:ext>
                </a:extLst>
              </a:tr>
              <a:tr h="620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800" b="0" kern="1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19407"/>
                  </a:ext>
                </a:extLst>
              </a:tr>
              <a:tr h="620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800" b="0" kern="1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56585"/>
                  </a:ext>
                </a:extLst>
              </a:tr>
              <a:tr h="620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800" b="0" kern="1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55238"/>
                  </a:ext>
                </a:extLst>
              </a:tr>
              <a:tr h="620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</a:t>
                      </a: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800" b="0" kern="1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 dirty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25" marR="1672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46532"/>
                  </a:ext>
                </a:extLst>
              </a:tr>
            </a:tbl>
          </a:graphicData>
        </a:graphic>
      </p:graphicFrame>
      <p:sp>
        <p:nvSpPr>
          <p:cNvPr id="29754" name="標題 1"/>
          <p:cNvSpPr>
            <a:spLocks noGrp="1"/>
          </p:cNvSpPr>
          <p:nvPr>
            <p:ph type="title"/>
          </p:nvPr>
        </p:nvSpPr>
        <p:spPr>
          <a:xfrm>
            <a:off x="2227984" y="157164"/>
            <a:ext cx="8229600" cy="725487"/>
          </a:xfrm>
        </p:spPr>
        <p:txBody>
          <a:bodyPr/>
          <a:lstStyle/>
          <a:p>
            <a:pPr eaLnBrk="1" hangingPunct="1"/>
            <a:r>
              <a:rPr lang="zh-TW" altLang="en-US"/>
              <a:t>人員異動情形</a:t>
            </a:r>
            <a:r>
              <a:rPr lang="en-US" altLang="zh-TW"/>
              <a:t>(</a:t>
            </a:r>
            <a:r>
              <a:rPr lang="zh-TW" altLang="en-US"/>
              <a:t>本次查證期程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2855119" y="58739"/>
            <a:ext cx="6481763" cy="7254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經費預算及支用情形</a:t>
            </a:r>
            <a:endParaRPr lang="zh-TW" altLang="en-US" dirty="0"/>
          </a:p>
        </p:txBody>
      </p:sp>
      <p:sp>
        <p:nvSpPr>
          <p:cNvPr id="30790" name="矩形 6"/>
          <p:cNvSpPr>
            <a:spLocks noChangeArrowheads="1"/>
          </p:cNvSpPr>
          <p:nvPr/>
        </p:nvSpPr>
        <p:spPr bwMode="auto">
          <a:xfrm>
            <a:off x="9784196" y="818141"/>
            <a:ext cx="1585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68447"/>
              </p:ext>
            </p:extLst>
          </p:nvPr>
        </p:nvGraphicFramePr>
        <p:xfrm>
          <a:off x="871208" y="1145312"/>
          <a:ext cx="10449585" cy="5264490"/>
        </p:xfrm>
        <a:graphic>
          <a:graphicData uri="http://schemas.openxmlformats.org/drawingml/2006/table">
            <a:tbl>
              <a:tblPr firstRow="1" firstCol="1" bandRow="1"/>
              <a:tblGrid>
                <a:gridCol w="1838378">
                  <a:extLst>
                    <a:ext uri="{9D8B030D-6E8A-4147-A177-3AD203B41FA5}">
                      <a16:colId xmlns:a16="http://schemas.microsoft.com/office/drawing/2014/main" val="182853762"/>
                    </a:ext>
                  </a:extLst>
                </a:gridCol>
                <a:gridCol w="797844">
                  <a:extLst>
                    <a:ext uri="{9D8B030D-6E8A-4147-A177-3AD203B41FA5}">
                      <a16:colId xmlns:a16="http://schemas.microsoft.com/office/drawing/2014/main" val="779376359"/>
                    </a:ext>
                  </a:extLst>
                </a:gridCol>
                <a:gridCol w="797844">
                  <a:extLst>
                    <a:ext uri="{9D8B030D-6E8A-4147-A177-3AD203B41FA5}">
                      <a16:colId xmlns:a16="http://schemas.microsoft.com/office/drawing/2014/main" val="2311780452"/>
                    </a:ext>
                  </a:extLst>
                </a:gridCol>
                <a:gridCol w="797844">
                  <a:extLst>
                    <a:ext uri="{9D8B030D-6E8A-4147-A177-3AD203B41FA5}">
                      <a16:colId xmlns:a16="http://schemas.microsoft.com/office/drawing/2014/main" val="2951827148"/>
                    </a:ext>
                  </a:extLst>
                </a:gridCol>
                <a:gridCol w="915751">
                  <a:extLst>
                    <a:ext uri="{9D8B030D-6E8A-4147-A177-3AD203B41FA5}">
                      <a16:colId xmlns:a16="http://schemas.microsoft.com/office/drawing/2014/main" val="2902767196"/>
                    </a:ext>
                  </a:extLst>
                </a:gridCol>
                <a:gridCol w="915751">
                  <a:extLst>
                    <a:ext uri="{9D8B030D-6E8A-4147-A177-3AD203B41FA5}">
                      <a16:colId xmlns:a16="http://schemas.microsoft.com/office/drawing/2014/main" val="190572401"/>
                    </a:ext>
                  </a:extLst>
                </a:gridCol>
                <a:gridCol w="943263">
                  <a:extLst>
                    <a:ext uri="{9D8B030D-6E8A-4147-A177-3AD203B41FA5}">
                      <a16:colId xmlns:a16="http://schemas.microsoft.com/office/drawing/2014/main" val="3085442169"/>
                    </a:ext>
                  </a:extLst>
                </a:gridCol>
                <a:gridCol w="943263">
                  <a:extLst>
                    <a:ext uri="{9D8B030D-6E8A-4147-A177-3AD203B41FA5}">
                      <a16:colId xmlns:a16="http://schemas.microsoft.com/office/drawing/2014/main" val="4077112555"/>
                    </a:ext>
                  </a:extLst>
                </a:gridCol>
                <a:gridCol w="943263">
                  <a:extLst>
                    <a:ext uri="{9D8B030D-6E8A-4147-A177-3AD203B41FA5}">
                      <a16:colId xmlns:a16="http://schemas.microsoft.com/office/drawing/2014/main" val="152387368"/>
                    </a:ext>
                  </a:extLst>
                </a:gridCol>
                <a:gridCol w="943263">
                  <a:extLst>
                    <a:ext uri="{9D8B030D-6E8A-4147-A177-3AD203B41FA5}">
                      <a16:colId xmlns:a16="http://schemas.microsoft.com/office/drawing/2014/main" val="3098984876"/>
                    </a:ext>
                  </a:extLst>
                </a:gridCol>
                <a:gridCol w="613121">
                  <a:extLst>
                    <a:ext uri="{9D8B030D-6E8A-4147-A177-3AD203B41FA5}">
                      <a16:colId xmlns:a16="http://schemas.microsoft.com/office/drawing/2014/main" val="154784776"/>
                    </a:ext>
                  </a:extLst>
                </a:gridCol>
              </a:tblGrid>
              <a:tr h="235723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會　　計　　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科　　目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全 期 程 計 畫 預 算 數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支　　　　　　用　　　　　　數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備</a:t>
                      </a:r>
                      <a:r>
                        <a:rPr lang="en-US" sz="1200" b="0" kern="10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</a:t>
                      </a:r>
                      <a:r>
                        <a:rPr lang="zh-TW" sz="1200" b="0" kern="10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註</a:t>
                      </a:r>
                      <a:endParaRPr lang="zh-TW" sz="1600" b="0" kern="10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45553"/>
                  </a:ext>
                </a:extLst>
              </a:tr>
              <a:tr h="2357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政府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補助款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spc="-3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廠商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spc="-3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自籌款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合計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本 月 支 用 數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截 至 本 月 止 累 計 數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246546"/>
                  </a:ext>
                </a:extLst>
              </a:tr>
              <a:tr h="5500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政府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補助款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spc="-3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廠商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spc="-3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自籌款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合計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政府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補助款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spc="-3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廠商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spc="-3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自籌款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200" b="0" kern="1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合計</a:t>
                      </a:r>
                      <a:endParaRPr lang="zh-TW" sz="1600" b="0" kern="1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89007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一</a:t>
                      </a:r>
                      <a:r>
                        <a:rPr lang="zh-TW" alt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、</a:t>
                      </a: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人事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888972"/>
                  </a:ext>
                </a:extLst>
              </a:tr>
              <a:tr h="47144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1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內部人事</a:t>
                      </a: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費</a:t>
                      </a:r>
                      <a:endParaRPr lang="en-US" altLang="zh-TW" sz="1100" kern="100" dirty="0" smtClean="0">
                        <a:effectLst/>
                        <a:latin typeface="+mn-ea"/>
                        <a:ea typeface="+mn-ea"/>
                        <a:cs typeface="Wingdings" panose="05000000000000000000" pitchFamily="2" charset="2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  (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研究發展人員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)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665945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 </a:t>
                      </a: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2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顧問費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199741"/>
                  </a:ext>
                </a:extLst>
              </a:tr>
              <a:tr h="471448">
                <a:tc>
                  <a:txBody>
                    <a:bodyPr/>
                    <a:lstStyle/>
                    <a:p>
                      <a:pPr marL="270510" indent="-270510"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二</a:t>
                      </a:r>
                      <a:r>
                        <a:rPr lang="zh-TW" alt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、</a:t>
                      </a: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消耗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性器材及原材料費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641250"/>
                  </a:ext>
                </a:extLst>
              </a:tr>
              <a:tr h="47144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三</a:t>
                      </a:r>
                      <a:r>
                        <a:rPr lang="zh-TW" alt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、</a:t>
                      </a: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創新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或研究發展設備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890003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1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設備使用費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53835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2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雲端設備租賃費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52157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3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設備維護費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85672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四</a:t>
                      </a:r>
                      <a:r>
                        <a:rPr lang="zh-TW" alt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、</a:t>
                      </a: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無形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資產之引進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319575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1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技術購買費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68549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    2</a:t>
                      </a: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專利申請費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796381"/>
                  </a:ext>
                </a:extLst>
              </a:tr>
              <a:tr h="471448">
                <a:tc>
                  <a:txBody>
                    <a:bodyPr/>
                    <a:lstStyle/>
                    <a:p>
                      <a:pPr marL="275590" indent="-275590"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五</a:t>
                      </a:r>
                      <a:r>
                        <a:rPr lang="zh-TW" alt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、</a:t>
                      </a: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委託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研究或驗證費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095248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六</a:t>
                      </a:r>
                      <a:r>
                        <a:rPr lang="zh-TW" altLang="en-US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、</a:t>
                      </a:r>
                      <a:r>
                        <a:rPr lang="zh-TW" sz="1100" kern="100" dirty="0" smtClean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國內</a:t>
                      </a: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差旅費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6908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合計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 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0</a:t>
                      </a:r>
                      <a:endParaRPr lang="zh-TW" sz="14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kern="100" dirty="0">
                          <a:effectLst/>
                          <a:latin typeface="+mn-ea"/>
                          <a:ea typeface="+mn-ea"/>
                          <a:cs typeface="Wingdings" panose="05000000000000000000" pitchFamily="2" charset="2"/>
                        </a:rPr>
                        <a:t> 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0174" marR="20174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78527"/>
                  </a:ext>
                </a:extLst>
              </a:tr>
            </a:tbl>
          </a:graphicData>
        </a:graphic>
      </p:graphicFrame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806450" y="818141"/>
            <a:ext cx="2920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   年   月   日至   年   月   日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929904" y="979603"/>
            <a:ext cx="7702750" cy="4150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一</a:t>
            </a:r>
            <a:r>
              <a:rPr lang="zh-TW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SI○○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</a:t>
            </a:r>
            <a:r>
              <a:rPr lang="zh-TW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基本資料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     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一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創立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日期：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二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)________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年實收資本額：新台幣       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千元 </a:t>
            </a:r>
            <a:endParaRPr lang="zh-TW" altLang="en-US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三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員工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人數：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四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上市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上櫃狀況：□上市　□上櫃　□公開發行　□非公開發行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產業別：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公司產業地位與營業項目：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主要客戶：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關鍵技術能力：</a:t>
            </a:r>
            <a:endParaRPr lang="en-US" altLang="zh-TW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九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負責人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: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OOO/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職稱</a:t>
            </a:r>
            <a:endParaRPr lang="en-US" altLang="zh-TW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十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近三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年營業額：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725488"/>
          </a:xfrm>
        </p:spPr>
        <p:txBody>
          <a:bodyPr/>
          <a:lstStyle/>
          <a:p>
            <a:r>
              <a:rPr lang="zh-TW" altLang="en-US" smtClean="0"/>
              <a:t>委外</a:t>
            </a:r>
            <a:r>
              <a:rPr lang="zh-TW" altLang="en-US"/>
              <a:t>業者</a:t>
            </a:r>
            <a:r>
              <a:rPr lang="zh-TW" altLang="en-US" smtClean="0"/>
              <a:t>簡介</a:t>
            </a:r>
            <a:r>
              <a:rPr lang="en-US" altLang="zh-TW"/>
              <a:t>(</a:t>
            </a:r>
            <a:r>
              <a:rPr lang="zh-TW" altLang="en-US"/>
              <a:t>若無則免填</a:t>
            </a:r>
            <a:r>
              <a:rPr lang="en-US" altLang="zh-TW"/>
              <a:t>)</a:t>
            </a:r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74094"/>
              </p:ext>
            </p:extLst>
          </p:nvPr>
        </p:nvGraphicFramePr>
        <p:xfrm>
          <a:off x="1773523" y="5240215"/>
          <a:ext cx="8644954" cy="1172307"/>
        </p:xfrm>
        <a:graphic>
          <a:graphicData uri="http://schemas.openxmlformats.org/drawingml/2006/table">
            <a:tbl>
              <a:tblPr/>
              <a:tblGrid>
                <a:gridCol w="1802197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4238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產品項目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4238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營業額合計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3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725488"/>
          </a:xfrm>
        </p:spPr>
        <p:txBody>
          <a:bodyPr/>
          <a:lstStyle/>
          <a:p>
            <a:r>
              <a:rPr lang="zh-TW" altLang="en-US" smtClean="0"/>
              <a:t>委外</a:t>
            </a:r>
            <a:r>
              <a:rPr lang="zh-TW" altLang="en-US"/>
              <a:t>業者</a:t>
            </a:r>
            <a:r>
              <a:rPr lang="zh-TW" altLang="en-US" smtClean="0"/>
              <a:t>簡介</a:t>
            </a:r>
            <a:r>
              <a:rPr lang="en-US" altLang="zh-TW"/>
              <a:t>(</a:t>
            </a:r>
            <a:r>
              <a:rPr lang="zh-TW" altLang="en-US"/>
              <a:t>若無則免填</a:t>
            </a:r>
            <a:r>
              <a:rPr lang="en-US" altLang="zh-TW" smtClean="0"/>
              <a:t>)</a:t>
            </a:r>
            <a:endParaRPr lang="zh-TW" altLang="en-US" sz="240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74094"/>
              </p:ext>
            </p:extLst>
          </p:nvPr>
        </p:nvGraphicFramePr>
        <p:xfrm>
          <a:off x="1773523" y="5240215"/>
          <a:ext cx="8644954" cy="1172307"/>
        </p:xfrm>
        <a:graphic>
          <a:graphicData uri="http://schemas.openxmlformats.org/drawingml/2006/table">
            <a:tbl>
              <a:tblPr/>
              <a:tblGrid>
                <a:gridCol w="1802197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4238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產品項目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4238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營業額合計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929904" y="979603"/>
            <a:ext cx="7702750" cy="4150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二</a:t>
            </a:r>
            <a:r>
              <a:rPr lang="zh-TW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資安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</a:t>
            </a:r>
            <a:r>
              <a:rPr lang="zh-TW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基本資料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     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一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創立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日期：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二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)________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年實收資本額：新台幣       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千元 </a:t>
            </a:r>
            <a:endParaRPr lang="zh-TW" altLang="en-US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三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員工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人數：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四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上市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上櫃狀況：□上市　□上櫃　□公開發行　□非公開發行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產業別：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公司產業地位與營業項目：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主要客戶：</a:t>
            </a: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關鍵技術能力：</a:t>
            </a:r>
            <a:endParaRPr lang="en-US" altLang="zh-TW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九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負責人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: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OOO/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職稱</a:t>
            </a:r>
            <a:endParaRPr lang="en-US" altLang="zh-TW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9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十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近三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年營業額：</a:t>
            </a:r>
          </a:p>
        </p:txBody>
      </p:sp>
    </p:spTree>
    <p:extLst>
      <p:ext uri="{BB962C8B-B14F-4D97-AF65-F5344CB8AC3E}">
        <p14:creationId xmlns:p14="http://schemas.microsoft.com/office/powerpoint/2010/main" val="29985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遭遇之困難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1981200" y="928689"/>
            <a:ext cx="8229600" cy="55006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>
                <a:solidFill>
                  <a:schemeClr val="bg1">
                    <a:lumMod val="50000"/>
                  </a:schemeClr>
                </a:solidFill>
              </a:rPr>
              <a:t>若無則免填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67060"/>
              </p:ext>
            </p:extLst>
          </p:nvPr>
        </p:nvGraphicFramePr>
        <p:xfrm>
          <a:off x="9747447" y="242673"/>
          <a:ext cx="2096407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r>
                        <a:rPr lang="zh-TW" sz="1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r>
                        <a:rPr lang="zh-TW" sz="1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補助經費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5" name="標題 1"/>
          <p:cNvSpPr txBox="1">
            <a:spLocks/>
          </p:cNvSpPr>
          <p:nvPr/>
        </p:nvSpPr>
        <p:spPr bwMode="auto">
          <a:xfrm>
            <a:off x="2818082" y="205583"/>
            <a:ext cx="568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defTabSz="912813"/>
            <a:r>
              <a:rPr kumimoji="0" lang="zh-TW" altLang="en-US" smtClean="0">
                <a:ea typeface="微軟正黑體" panose="020B0604030504040204" pitchFamily="34" charset="-120"/>
              </a:rPr>
              <a:t>個案一頁簡報</a:t>
            </a:r>
            <a:endParaRPr kumimoji="0" lang="zh-TW" altLang="en-US">
              <a:ea typeface="微軟正黑體" panose="020B0604030504040204" pitchFamily="34" charset="-120"/>
            </a:endParaRPr>
          </a:p>
        </p:txBody>
      </p:sp>
      <p:sp>
        <p:nvSpPr>
          <p:cNvPr id="117" name="圓角矩形 116"/>
          <p:cNvSpPr/>
          <p:nvPr/>
        </p:nvSpPr>
        <p:spPr>
          <a:xfrm>
            <a:off x="1599569" y="3134634"/>
            <a:ext cx="8762022" cy="3261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512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137720" y="3717823"/>
            <a:ext cx="4112364" cy="23382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512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流程圖: 替代處理程序 75"/>
          <p:cNvSpPr/>
          <p:nvPr/>
        </p:nvSpPr>
        <p:spPr>
          <a:xfrm>
            <a:off x="6137719" y="3243607"/>
            <a:ext cx="2220828" cy="401982"/>
          </a:xfrm>
          <a:prstGeom prst="flowChartAlternateProcess">
            <a:avLst/>
          </a:prstGeom>
          <a:solidFill>
            <a:srgbClr val="022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80" b="1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POC</a:t>
            </a:r>
            <a:r>
              <a:rPr kumimoji="1" lang="zh-TW" altLang="en-US" sz="1680" b="1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做法與對應效益</a:t>
            </a:r>
            <a:endParaRPr kumimoji="1" lang="zh-TW" altLang="en-US" sz="168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3239771" y="5926804"/>
            <a:ext cx="6405495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015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267760" y="6460109"/>
            <a:ext cx="1905000" cy="457200"/>
          </a:xfrm>
        </p:spPr>
        <p:txBody>
          <a:bodyPr/>
          <a:lstStyle/>
          <a:p>
            <a:pPr defTabSz="844083">
              <a:defRPr/>
            </a:pPr>
            <a:fld id="{04FCF277-0D7C-4757-860A-5747CB6A1B2E}" type="slidenum">
              <a:rPr lang="zh-TW" altLang="en-US" sz="1108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defTabSz="844083">
                <a:defRPr/>
              </a:pPr>
              <a:t>27</a:t>
            </a:fld>
            <a:endParaRPr lang="zh-TW" altLang="en-US" sz="1108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4" name="流程圖: 替代處理程序 74"/>
          <p:cNvSpPr/>
          <p:nvPr/>
        </p:nvSpPr>
        <p:spPr>
          <a:xfrm>
            <a:off x="1933671" y="3243608"/>
            <a:ext cx="2199620" cy="401982"/>
          </a:xfrm>
          <a:prstGeom prst="flowChartAlternateProcess">
            <a:avLst/>
          </a:prstGeom>
          <a:solidFill>
            <a:srgbClr val="022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80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轉型目標與創新商模</a:t>
            </a: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7692E122-1597-904B-AB88-EED709413888}"/>
              </a:ext>
            </a:extLst>
          </p:cNvPr>
          <p:cNvSpPr/>
          <p:nvPr/>
        </p:nvSpPr>
        <p:spPr>
          <a:xfrm>
            <a:off x="6137719" y="3801332"/>
            <a:ext cx="4134184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algn="just" defTabSz="844083">
              <a:lnSpc>
                <a:spcPts val="1900"/>
              </a:lnSpc>
              <a:spcBef>
                <a:spcPts val="554"/>
              </a:spcBef>
              <a:buFont typeface="Wingdings" panose="05000000000000000000" pitchFamily="2" charset="2"/>
              <a:buChar char="n"/>
            </a:pPr>
            <a:r>
              <a:rPr kumimoji="1"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1292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1"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系統：</a:t>
            </a:r>
            <a:r>
              <a:rPr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r>
              <a:rPr lang="en-US" altLang="zh-TW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en-US" altLang="zh-TW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資訊，建立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能力，並解決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kumimoji="1"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sz="1292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1" lang="zh-TW" altLang="en-US" sz="1292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kumimoji="1" lang="zh-TW" altLang="en-US" sz="1292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kumimoji="1" lang="en-US" altLang="zh-TW" sz="1292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kumimoji="1" lang="en-US" altLang="zh-TW" sz="1292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1292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292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作法與效益</a:t>
            </a:r>
            <a:r>
              <a:rPr kumimoji="1" lang="en-US" altLang="zh-TW" sz="1292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6213" lvl="0" indent="-176213" algn="just" defTabSz="844083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endParaRPr kumimoji="1" lang="zh-TW" altLang="en-US" sz="1292" dirty="0" smtClean="0">
              <a:solidFill>
                <a:srgbClr val="02329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defTabSz="844083">
              <a:lnSpc>
                <a:spcPts val="1900"/>
              </a:lnSpc>
              <a:spcBef>
                <a:spcPts val="554"/>
              </a:spcBef>
              <a:buFont typeface="Wingdings" panose="05000000000000000000" pitchFamily="2" charset="2"/>
              <a:buChar char="n"/>
            </a:pPr>
            <a:r>
              <a:rPr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1292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en-US" altLang="zh-TW" sz="1292" b="1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r>
              <a:rPr lang="zh-TW" altLang="en-US" sz="1292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，收集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數據，串接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，建置系統化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平台，可</a:t>
            </a:r>
            <a:r>
              <a:rPr lang="zh-TW" altLang="en-US" sz="1292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</a:t>
            </a:r>
            <a:r>
              <a:rPr lang="en-US" altLang="zh-TW" sz="1292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1292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，滿足客戶</a:t>
            </a:r>
            <a:r>
              <a:rPr lang="en-US" altLang="zh-TW" sz="1292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的需求。</a:t>
            </a:r>
            <a:r>
              <a:rPr lang="en-US" altLang="zh-TW" sz="1292" dirty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92" dirty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作法與效益</a:t>
            </a:r>
            <a:r>
              <a:rPr lang="en-US" altLang="zh-TW" sz="1292" dirty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92" dirty="0">
              <a:solidFill>
                <a:srgbClr val="02329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844083">
              <a:lnSpc>
                <a:spcPts val="1900"/>
              </a:lnSpc>
              <a:spcBef>
                <a:spcPts val="554"/>
              </a:spcBef>
            </a:pPr>
            <a:endParaRPr lang="zh-TW" altLang="en-US" sz="1292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1715913" y="3717823"/>
            <a:ext cx="4213833" cy="245751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mtClean="0"/>
              <a:t>.</a:t>
            </a:r>
            <a:endParaRPr lang="zh-TW" altLang="en-US"/>
          </a:p>
        </p:txBody>
      </p:sp>
      <p:sp>
        <p:nvSpPr>
          <p:cNvPr id="147" name="圓角矩形 146"/>
          <p:cNvSpPr/>
          <p:nvPr/>
        </p:nvSpPr>
        <p:spPr>
          <a:xfrm>
            <a:off x="1631725" y="1295991"/>
            <a:ext cx="8762021" cy="1679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512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8" name="流程圖: 替代處理程序 78"/>
          <p:cNvSpPr/>
          <p:nvPr/>
        </p:nvSpPr>
        <p:spPr>
          <a:xfrm>
            <a:off x="1792272" y="1398078"/>
            <a:ext cx="1091674" cy="638289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680" b="1" kern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endParaRPr lang="en-US" altLang="zh-TW" sz="1680" b="1" kern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680" b="1" kern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kumimoji="1" lang="zh-TW" altLang="en-US" sz="1680" b="1" ker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1933671" y="935246"/>
            <a:ext cx="6164108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82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46" b="1" err="1" smtClean="0">
                <a:solidFill>
                  <a:srgbClr val="9BBB5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ooxx</a:t>
            </a:r>
            <a:r>
              <a:rPr kumimoji="1" lang="zh-TW" altLang="en-US" sz="1846" b="1" smtClean="0">
                <a:solidFill>
                  <a:srgbClr val="9BBB5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kumimoji="1" lang="en-US" altLang="zh-TW" sz="1846" b="1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846" b="1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計畫名稱</a:t>
            </a:r>
            <a:r>
              <a:rPr kumimoji="1" lang="en-US" altLang="zh-TW" sz="1846" b="1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846" b="1">
              <a:solidFill>
                <a:srgbClr val="02329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3184061" y="1533013"/>
            <a:ext cx="7033638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776" indent="-263776" algn="just" defTabSz="844083" eaLnBrk="0" fontAlgn="base" hangingPunct="0">
              <a:lnSpc>
                <a:spcPts val="1662"/>
              </a:lnSpc>
              <a:spcBef>
                <a:spcPts val="554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kumimoji="1" lang="zh-TW" altLang="en-US" sz="1292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產業地位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1292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776" indent="-263776" algn="just" defTabSz="844083">
              <a:lnSpc>
                <a:spcPts val="1662"/>
              </a:lnSpc>
              <a:spcBef>
                <a:spcPts val="554"/>
              </a:spcBef>
              <a:buFont typeface="Wingdings" panose="05000000000000000000" pitchFamily="2" charset="2"/>
              <a:buChar char="n"/>
            </a:pPr>
            <a:r>
              <a:rPr kumimoji="1"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接班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OOO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特助</a:t>
            </a:r>
            <a:r>
              <a:rPr lang="en-US" altLang="zh-TW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(</a:t>
            </a:r>
            <a:r>
              <a:rPr lang="zh-TW" altLang="en-US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接班人姓名與職稱</a:t>
            </a:r>
            <a:r>
              <a:rPr lang="en-US" altLang="zh-TW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，預計接班</a:t>
            </a:r>
            <a:r>
              <a:rPr lang="en-US" altLang="zh-TW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(</a:t>
            </a:r>
            <a:r>
              <a:rPr lang="zh-TW" altLang="en-US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接班狀態</a:t>
            </a:r>
            <a:r>
              <a:rPr lang="en-US" altLang="zh-TW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，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為企業二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代</a:t>
            </a:r>
            <a:r>
              <a:rPr lang="en-US" altLang="zh-TW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(</a:t>
            </a:r>
            <a:r>
              <a:rPr lang="zh-TW" altLang="en-US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申請條件</a:t>
            </a:r>
            <a:r>
              <a:rPr lang="en-US" altLang="zh-TW" sz="1400" dirty="0" smtClean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  <a:endParaRPr kumimoji="1" lang="en-US" altLang="zh-TW" sz="1292" dirty="0">
              <a:solidFill>
                <a:srgbClr val="02329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776" indent="-263776" algn="just" defTabSz="844083" eaLnBrk="0" fontAlgn="base" hangingPunct="0">
              <a:lnSpc>
                <a:spcPts val="1662"/>
              </a:lnSpc>
              <a:spcBef>
                <a:spcPts val="554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kumimoji="1" lang="zh-TW" altLang="en-US" sz="1292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轉型動機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1292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776" indent="-263776" algn="just" defTabSz="844083" eaLnBrk="0" fontAlgn="base" hangingPunct="0">
              <a:lnSpc>
                <a:spcPts val="1662"/>
              </a:lnSpc>
              <a:spcBef>
                <a:spcPts val="554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kumimoji="1" lang="zh-TW" altLang="en-US" sz="1292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結案</a:t>
            </a:r>
            <a:r>
              <a:rPr kumimoji="1" lang="zh-TW" altLang="en-US" sz="1292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當年效益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</a:t>
            </a:r>
            <a:r>
              <a:rPr kumimoji="1"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海外營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r>
              <a:rPr kumimoji="1" lang="en-US" altLang="zh-TW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4%</a:t>
            </a:r>
            <a:r>
              <a:rPr kumimoji="1"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、提高「關鍵員工」薪資 </a:t>
            </a:r>
            <a:r>
              <a:rPr kumimoji="1" lang="en-US" altLang="zh-TW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en-US" altLang="zh-TW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kumimoji="1" lang="zh-TW" altLang="en-US" sz="1292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endParaRPr kumimoji="1" lang="zh-TW" altLang="en-US" sz="1292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8097779" y="974733"/>
            <a:ext cx="1105385" cy="3481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844083"/>
            <a:r>
              <a:rPr lang="en-US" altLang="zh-TW" sz="1662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en-US" altLang="zh-TW" sz="1662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kumimoji="1" lang="zh-TW" altLang="en-US" sz="1662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endParaRPr kumimoji="1" lang="zh-TW" altLang="en-US" sz="1662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6" name="流程圖: 替代處理程序 78"/>
          <p:cNvSpPr/>
          <p:nvPr/>
        </p:nvSpPr>
        <p:spPr>
          <a:xfrm>
            <a:off x="1792272" y="2157966"/>
            <a:ext cx="1091674" cy="638289"/>
          </a:xfrm>
          <a:prstGeom prst="flowChartAlternateProcess">
            <a:avLst/>
          </a:prstGeom>
          <a:solidFill>
            <a:srgbClr val="02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2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680" b="1" kern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en-US" altLang="zh-TW" sz="1680" b="1" kern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endParaRPr kumimoji="1" lang="zh-TW" altLang="en-US" sz="1680" b="1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196085" y="4016349"/>
            <a:ext cx="1676310" cy="1296144"/>
            <a:chOff x="10541325" y="4509120"/>
            <a:chExt cx="1676310" cy="1296144"/>
          </a:xfrm>
        </p:grpSpPr>
        <p:sp>
          <p:nvSpPr>
            <p:cNvPr id="2" name="向左箭號 1"/>
            <p:cNvSpPr/>
            <p:nvPr/>
          </p:nvSpPr>
          <p:spPr>
            <a:xfrm>
              <a:off x="10541325" y="4509120"/>
              <a:ext cx="1650676" cy="1296144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0780676" y="4817391"/>
              <a:ext cx="143695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3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r>
                <a:rPr lang="en-US" altLang="zh-TW" sz="13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POC</a:t>
              </a:r>
              <a:r>
                <a:rPr lang="zh-TW" altLang="en-US" sz="13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做法與該作法產生的效益，至少兩項</a:t>
              </a:r>
              <a:endPara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5" name="向左箭號 154"/>
          <p:cNvSpPr/>
          <p:nvPr/>
        </p:nvSpPr>
        <p:spPr>
          <a:xfrm rot="10800000">
            <a:off x="292934" y="3953639"/>
            <a:ext cx="1650676" cy="1296144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76604" y="4345940"/>
            <a:ext cx="146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文字說明並</a:t>
            </a:r>
            <a:endParaRPr lang="en-US" altLang="zh-TW" sz="14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用圖呈現</a:t>
            </a:r>
            <a:endParaRPr lang="zh-TW" altLang="en-US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9406853" y="1048969"/>
            <a:ext cx="2519939" cy="419701"/>
            <a:chOff x="7464152" y="297594"/>
            <a:chExt cx="2880320" cy="436165"/>
          </a:xfrm>
          <a:solidFill>
            <a:schemeClr val="bg1">
              <a:lumMod val="85000"/>
            </a:schemeClr>
          </a:solidFill>
        </p:grpSpPr>
        <p:sp>
          <p:nvSpPr>
            <p:cNvPr id="24" name="矩形圖說文字 23"/>
            <p:cNvSpPr/>
            <p:nvPr/>
          </p:nvSpPr>
          <p:spPr>
            <a:xfrm>
              <a:off x="7464152" y="297594"/>
              <a:ext cx="2880320" cy="436165"/>
            </a:xfrm>
            <a:prstGeom prst="wedgeRectCallout">
              <a:avLst>
                <a:gd name="adj1" fmla="val -56068"/>
                <a:gd name="adj2" fmla="val -20049"/>
              </a:avLst>
            </a:prstGeom>
            <a:solidFill>
              <a:srgbClr val="D9D9D9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588971" y="340260"/>
              <a:ext cx="2736304" cy="31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請依照貴公司實際狀況填寫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9406853" y="2848090"/>
            <a:ext cx="2519939" cy="395780"/>
            <a:chOff x="7464152" y="297595"/>
            <a:chExt cx="2880320" cy="411306"/>
          </a:xfrm>
          <a:solidFill>
            <a:schemeClr val="bg1">
              <a:lumMod val="85000"/>
            </a:schemeClr>
          </a:solidFill>
        </p:grpSpPr>
        <p:sp>
          <p:nvSpPr>
            <p:cNvPr id="27" name="矩形圖說文字 26"/>
            <p:cNvSpPr/>
            <p:nvPr/>
          </p:nvSpPr>
          <p:spPr>
            <a:xfrm>
              <a:off x="7464152" y="297595"/>
              <a:ext cx="2880320" cy="411306"/>
            </a:xfrm>
            <a:prstGeom prst="wedgeRectCallout">
              <a:avLst>
                <a:gd name="adj1" fmla="val -53922"/>
                <a:gd name="adj2" fmla="val -21773"/>
              </a:avLst>
            </a:prstGeom>
            <a:solidFill>
              <a:srgbClr val="D9D9D9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588971" y="340260"/>
              <a:ext cx="2736304" cy="31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請依照貴公司實際狀況填寫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8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3245586" y="4724401"/>
            <a:ext cx="7962982" cy="1003919"/>
          </a:xfrm>
          <a:prstGeom prst="roundRect">
            <a:avLst/>
          </a:prstGeom>
          <a:solidFill>
            <a:srgbClr val="02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F43408-B5FC-4643-8740-4B3D1EA5A6C0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280391"/>
              </p:ext>
            </p:extLst>
          </p:nvPr>
        </p:nvGraphicFramePr>
        <p:xfrm>
          <a:off x="1271465" y="1371600"/>
          <a:ext cx="10125356" cy="4701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0046">
                  <a:extLst>
                    <a:ext uri="{9D8B030D-6E8A-4147-A177-3AD203B41FA5}">
                      <a16:colId xmlns:a16="http://schemas.microsoft.com/office/drawing/2014/main" val="412527982"/>
                    </a:ext>
                  </a:extLst>
                </a:gridCol>
                <a:gridCol w="8195310">
                  <a:extLst>
                    <a:ext uri="{9D8B030D-6E8A-4147-A177-3AD203B41FA5}">
                      <a16:colId xmlns:a16="http://schemas.microsoft.com/office/drawing/2014/main" val="897888936"/>
                    </a:ext>
                  </a:extLst>
                </a:gridCol>
              </a:tblGrid>
              <a:tr h="55548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spc="10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zh-TW" sz="2000" b="1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2000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spc="10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200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82372"/>
                  </a:ext>
                </a:extLst>
              </a:tr>
              <a:tr h="6446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0" dirty="0" err="1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公司名稱</a:t>
                      </a:r>
                      <a:endParaRPr sz="1800" b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spc="-5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xx</a:t>
                      </a:r>
                      <a:r>
                        <a:rPr sz="2000" spc="-5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股份有限公司</a:t>
                      </a:r>
                      <a:r>
                        <a:rPr lang="en-US" sz="2000" spc="-5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 </a:t>
                      </a:r>
                      <a:r>
                        <a:rPr sz="2000" spc="-5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sz="2000" spc="-5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成立於民國</a:t>
                      </a:r>
                      <a:r>
                        <a:rPr lang="en-US" altLang="zh-TW" sz="2000" spc="-1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XXX</a:t>
                      </a:r>
                      <a:r>
                        <a:rPr sz="2000" spc="-5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年</a:t>
                      </a:r>
                      <a:r>
                        <a:rPr sz="2000" spc="-5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endParaRPr sz="20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9906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5059"/>
                  </a:ext>
                </a:extLst>
              </a:tr>
              <a:tr h="6446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 err="1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計畫名稱</a:t>
                      </a:r>
                      <a:endParaRPr sz="1800" b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spc="-2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xxx</a:t>
                      </a:r>
                      <a:r>
                        <a:rPr sz="2000" spc="-5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計畫</a:t>
                      </a:r>
                      <a:endParaRPr sz="20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7810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5306401"/>
                  </a:ext>
                </a:extLst>
              </a:tr>
              <a:tr h="6446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0" dirty="0" err="1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計畫經費</a:t>
                      </a:r>
                      <a:endParaRPr sz="1800" b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  <a:spcBef>
                          <a:spcPts val="0"/>
                        </a:spcBef>
                      </a:pPr>
                      <a:r>
                        <a:rPr sz="2000" spc="-5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總經費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 </a:t>
                      </a:r>
                      <a:r>
                        <a:rPr lang="en-US" sz="2000" spc="-5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        </a:t>
                      </a:r>
                      <a:r>
                        <a:rPr sz="2000" spc="-5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千元／補助款</a:t>
                      </a:r>
                      <a:r>
                        <a:rPr sz="2000" spc="3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 </a:t>
                      </a:r>
                      <a:r>
                        <a:rPr lang="en-US" sz="2000" spc="3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         </a:t>
                      </a:r>
                      <a:r>
                        <a:rPr sz="2000" spc="-5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千元</a:t>
                      </a:r>
                      <a:endParaRPr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8509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6578997"/>
                  </a:ext>
                </a:extLst>
              </a:tr>
              <a:tr h="221169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zh-TW" altLang="en-US" sz="1800" b="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接班人</a:t>
                      </a:r>
                      <a:r>
                        <a:rPr lang="en-US" altLang="zh-TW" sz="1800" b="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lang="zh-TW" altLang="en-US" sz="1800" b="0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職稱</a:t>
                      </a:r>
                      <a:r>
                        <a:rPr lang="en-US" altLang="zh-TW" sz="1800" b="0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)/</a:t>
                      </a: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zh-TW" altLang="en-US" sz="1800" b="0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條件</a:t>
                      </a:r>
                      <a:endParaRPr sz="18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just" defTabSz="914377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說明符合的條件，包含職位、預計接班或接班三年內、條件一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二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三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91440" marR="0" lvl="0" indent="0" algn="just" defTabSz="914377" rtl="0" eaLnBrk="1" fontAlgn="auto" latinLnBrk="0" hangingPunct="1">
                        <a:lnSpc>
                          <a:spcPts val="2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+ 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一小段話說明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9144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91440" marR="0" lvl="0" indent="0" algn="just" defTabSz="914377" rtl="0" eaLnBrk="1" fontAlgn="auto" latinLnBrk="0" hangingPunct="1">
                        <a:lnSpc>
                          <a:spcPts val="2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OOO(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職位</a:t>
                      </a: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)/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預計接班</a:t>
                      </a: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or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已經接班兩年</a:t>
                      </a: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條件一</a:t>
                      </a: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_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為提案業者之負責人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91440" marR="0" lvl="0" indent="0" algn="just" defTabSz="914377" rtl="0" eaLnBrk="1" fontAlgn="auto" latinLnBrk="0" hangingPunct="1">
                        <a:lnSpc>
                          <a:spcPts val="2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、董監事或持股超過</a:t>
                      </a: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10%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大股東的本人或三等親</a:t>
                      </a:r>
                    </a:p>
                  </a:txBody>
                  <a:tcPr marL="0" marR="0" marT="85090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534525"/>
                  </a:ext>
                </a:extLst>
              </a:tr>
            </a:tbl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8852822" y="763178"/>
            <a:ext cx="2771596" cy="644515"/>
            <a:chOff x="7464152" y="297594"/>
            <a:chExt cx="2880320" cy="669798"/>
          </a:xfrm>
          <a:solidFill>
            <a:schemeClr val="bg1">
              <a:lumMod val="85000"/>
            </a:schemeClr>
          </a:solidFill>
        </p:grpSpPr>
        <p:sp>
          <p:nvSpPr>
            <p:cNvPr id="4" name="矩形圖說文字 3"/>
            <p:cNvSpPr/>
            <p:nvPr/>
          </p:nvSpPr>
          <p:spPr>
            <a:xfrm>
              <a:off x="7464152" y="297594"/>
              <a:ext cx="2880320" cy="669798"/>
            </a:xfrm>
            <a:prstGeom prst="wedgeRectCallout">
              <a:avLst>
                <a:gd name="adj1" fmla="val -20833"/>
                <a:gd name="adj2" fmla="val 77955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608168" y="321062"/>
              <a:ext cx="2736304" cy="6077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sz="16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請依照個案狀況修正範例內容填寫</a:t>
              </a:r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2133600" y="71161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/>
              <a:t>計畫簡介</a:t>
            </a:r>
          </a:p>
        </p:txBody>
      </p:sp>
    </p:spTree>
    <p:extLst>
      <p:ext uri="{BB962C8B-B14F-4D97-AF65-F5344CB8AC3E}">
        <p14:creationId xmlns:p14="http://schemas.microsoft.com/office/powerpoint/2010/main" val="5335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33600" y="47715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/>
              <a:t>計畫簡介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F43408-B5FC-4643-8740-4B3D1EA5A6C0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19684"/>
              </p:ext>
            </p:extLst>
          </p:nvPr>
        </p:nvGraphicFramePr>
        <p:xfrm>
          <a:off x="1271465" y="924405"/>
          <a:ext cx="10225135" cy="5568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0046">
                  <a:extLst>
                    <a:ext uri="{9D8B030D-6E8A-4147-A177-3AD203B41FA5}">
                      <a16:colId xmlns:a16="http://schemas.microsoft.com/office/drawing/2014/main" val="412527982"/>
                    </a:ext>
                  </a:extLst>
                </a:gridCol>
                <a:gridCol w="1890801">
                  <a:extLst>
                    <a:ext uri="{9D8B030D-6E8A-4147-A177-3AD203B41FA5}">
                      <a16:colId xmlns:a16="http://schemas.microsoft.com/office/drawing/2014/main" val="897888936"/>
                    </a:ext>
                  </a:extLst>
                </a:gridCol>
                <a:gridCol w="3235936">
                  <a:extLst>
                    <a:ext uri="{9D8B030D-6E8A-4147-A177-3AD203B41FA5}">
                      <a16:colId xmlns:a16="http://schemas.microsoft.com/office/drawing/2014/main" val="73018182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54823583"/>
                    </a:ext>
                  </a:extLst>
                </a:gridCol>
              </a:tblGrid>
              <a:tr h="50680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spc="10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zh-TW" sz="2000" b="1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200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spc="10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200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8237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0795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-5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產業地位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indent="0" algn="l" defTabSz="914377" rtl="0" eaLnBrk="1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buFont typeface="Wingdings"/>
                        <a:buNone/>
                        <a:tabLst>
                          <a:tab pos="271780" algn="l"/>
                        </a:tabLst>
                      </a:pPr>
                      <a:endParaRPr lang="en-US" altLang="zh-TW" sz="1600" strike="noStrike" kern="120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85090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8039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0795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-5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主要產品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indent="0" algn="l" defTabSz="914377" rtl="0" eaLnBrk="1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buFont typeface="Wingdings"/>
                        <a:buNone/>
                        <a:tabLst>
                          <a:tab pos="271780" algn="l"/>
                        </a:tabLst>
                      </a:pPr>
                      <a:endParaRPr lang="en-US" altLang="zh-TW" sz="1600" strike="noStrike" kern="120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85090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059328"/>
                  </a:ext>
                </a:extLst>
              </a:tr>
              <a:tr h="2489021">
                <a:tc>
                  <a:txBody>
                    <a:bodyPr/>
                    <a:lstStyle/>
                    <a:p>
                      <a:pPr marL="92075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-5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計畫內容摘要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34340" marR="0" lvl="0" indent="-342900" algn="l" defTabSz="914377" rtl="0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AutoNum type="arabicPeriod"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轉型目標 </a:t>
                      </a:r>
                      <a:r>
                        <a:rPr lang="en-US" altLang="zh-TW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lang="zh-TW" altLang="en-US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新市場</a:t>
                      </a:r>
                      <a:r>
                        <a:rPr lang="en-US" altLang="zh-TW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/</a:t>
                      </a:r>
                      <a:r>
                        <a:rPr lang="zh-TW" altLang="en-US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新通路</a:t>
                      </a:r>
                      <a:r>
                        <a:rPr lang="en-US" altLang="zh-TW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/</a:t>
                      </a:r>
                      <a:r>
                        <a:rPr lang="zh-TW" altLang="en-US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新服務，明確說明</a:t>
                      </a:r>
                      <a:r>
                        <a:rPr lang="en-US" altLang="zh-TW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</a:p>
                    <a:p>
                      <a:pPr marL="447675" marR="0" lvl="0" indent="0" algn="l" defTabSz="914377" rtl="0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如：創造新服務</a:t>
                      </a:r>
                      <a:r>
                        <a:rPr lang="en-US" altLang="zh-TW" sz="1600" kern="1200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:</a:t>
                      </a:r>
                      <a:endParaRPr lang="zh-TW" altLang="en-US" sz="1600" kern="1200" dirty="0" smtClean="0">
                        <a:solidFill>
                          <a:srgbClr val="02329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447675" marR="0" lvl="0" indent="0" algn="l" defTabSz="914377" rtl="0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運用雲端科技， </a:t>
                      </a:r>
                      <a:r>
                        <a:rPr lang="en-US" altLang="zh-TW" sz="1600" kern="1200" dirty="0" err="1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oooooo</a:t>
                      </a:r>
                      <a:r>
                        <a:rPr lang="zh-TW" altLang="en-US" sz="16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從一次性賣斷轉為租賃服務</a:t>
                      </a:r>
                      <a:endParaRPr lang="en-US" altLang="zh-TW" sz="1600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447675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271780" algn="l"/>
                        </a:tabLst>
                        <a:defRPr/>
                      </a:pPr>
                      <a:endParaRPr lang="en-US" altLang="zh-TW" sz="200" kern="12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434340" marR="0" lvl="0" indent="-342900" algn="l" defTabSz="914377" rtl="0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規劃</a:t>
                      </a:r>
                      <a:r>
                        <a:rPr lang="en-US" altLang="zh-TW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/</a:t>
                      </a:r>
                      <a:r>
                        <a:rPr lang="zh-TW" altLang="en-US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實踐作法 </a:t>
                      </a:r>
                      <a:r>
                        <a:rPr lang="en-US" altLang="zh-TW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lang="zh-TW" altLang="en-US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列點、畫紅字</a:t>
                      </a:r>
                      <a:r>
                        <a:rPr lang="en-US" altLang="zh-TW" sz="1600" kern="1200" spc="-5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</a:p>
                    <a:p>
                      <a:pPr marL="447675" marR="0" lvl="0" indent="0" algn="l" defTabSz="914377" rtl="0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如：溫室</a:t>
                      </a:r>
                      <a:r>
                        <a:rPr lang="zh-TW" altLang="en-US" sz="1600" kern="1200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氣體盤查與數據</a:t>
                      </a:r>
                      <a:r>
                        <a:rPr lang="zh-TW" altLang="en-US" sz="1600" kern="1200" spc="-5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決策平台：建置系統化</a:t>
                      </a:r>
                      <a:r>
                        <a:rPr lang="zh-TW" altLang="en-US" sz="1600" kern="1200" spc="-5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溫室氣體盤查平台</a:t>
                      </a:r>
                    </a:p>
                    <a:p>
                      <a:pPr marL="447675" marR="0" lvl="0" indent="0" algn="l" defTabSz="914377" rtl="0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spc="-5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雲端資料交換系統：透過感測器傳輸資料，建置</a:t>
                      </a:r>
                      <a:r>
                        <a:rPr lang="zh-TW" altLang="en-US" sz="1600" kern="1200" spc="-5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雲端平台</a:t>
                      </a:r>
                      <a:r>
                        <a:rPr lang="zh-TW" altLang="en-US" sz="1600" kern="1200" spc="-5" dirty="0" smtClean="0">
                          <a:solidFill>
                            <a:srgbClr val="02329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，提供客戶線上</a:t>
                      </a:r>
                      <a:r>
                        <a:rPr lang="zh-TW" altLang="en-US" sz="1600" kern="1200" spc="-5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資訊即時查詢</a:t>
                      </a:r>
                    </a:p>
                  </a:txBody>
                  <a:tcPr marL="0" marR="0" marT="184150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953720"/>
                  </a:ext>
                </a:extLst>
              </a:tr>
              <a:tr h="893015">
                <a:tc rowSpan="2">
                  <a:txBody>
                    <a:bodyPr/>
                    <a:lstStyle/>
                    <a:p>
                      <a:pPr marL="92075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-5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計畫效益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377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spc="-5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必要效益</a:t>
                      </a:r>
                    </a:p>
                  </a:txBody>
                  <a:tcPr marL="0" marR="0" marT="1841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377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spc="-5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提高員工薪資</a:t>
                      </a:r>
                      <a:r>
                        <a:rPr lang="en-US" altLang="zh-TW" sz="1600" kern="1200" spc="-5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(OO</a:t>
                      </a:r>
                      <a:r>
                        <a:rPr lang="zh-TW" altLang="en-US" sz="1600" kern="1200" spc="-5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條件</a:t>
                      </a:r>
                      <a:r>
                        <a:rPr lang="en-US" altLang="zh-TW" sz="1600" kern="1200" spc="-5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):</a:t>
                      </a:r>
                    </a:p>
                    <a:p>
                      <a:pPr marL="87313" marR="0" lvl="0" indent="0" algn="l" defTabSz="914377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kern="1200" spc="-5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「關鍵員工」薪資成長</a:t>
                      </a:r>
                      <a:r>
                        <a:rPr lang="en-US" altLang="zh-TW" sz="1600" kern="1200" spc="-5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4%</a:t>
                      </a:r>
                      <a:endParaRPr lang="zh-TW" altLang="en-US" sz="1600" kern="1200" spc="-5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184150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377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endParaRPr lang="zh-TW" altLang="en-US" sz="1600" kern="1200" spc="-5" smtClean="0">
                        <a:solidFill>
                          <a:srgbClr val="02329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18415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348219"/>
                  </a:ext>
                </a:extLst>
              </a:tr>
              <a:tr h="618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r>
                        <a:rPr lang="zh-TW" altLang="en-US" sz="1600" spc="-5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其他效益</a:t>
                      </a:r>
                    </a:p>
                    <a:p>
                      <a:pPr marL="87313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1780" algn="l"/>
                        </a:tabLst>
                        <a:defRPr/>
                      </a:pPr>
                      <a:endParaRPr lang="zh-TW" altLang="en-US" sz="1600" kern="1200" spc="-5" dirty="0" smtClean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0" marR="0" marT="1841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184150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499506"/>
                  </a:ext>
                </a:extLst>
              </a:tr>
            </a:tbl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8852822" y="351093"/>
            <a:ext cx="2771596" cy="644515"/>
            <a:chOff x="7464152" y="297594"/>
            <a:chExt cx="2880320" cy="669798"/>
          </a:xfrm>
          <a:solidFill>
            <a:schemeClr val="bg1">
              <a:lumMod val="85000"/>
            </a:schemeClr>
          </a:solidFill>
        </p:grpSpPr>
        <p:sp>
          <p:nvSpPr>
            <p:cNvPr id="4" name="矩形圖說文字 3"/>
            <p:cNvSpPr/>
            <p:nvPr/>
          </p:nvSpPr>
          <p:spPr>
            <a:xfrm>
              <a:off x="7464152" y="297594"/>
              <a:ext cx="2880320" cy="669798"/>
            </a:xfrm>
            <a:prstGeom prst="wedgeRectCallout">
              <a:avLst>
                <a:gd name="adj1" fmla="val -20833"/>
                <a:gd name="adj2" fmla="val 77955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608168" y="321062"/>
              <a:ext cx="2736304" cy="6077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sz="16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請依照個案狀況修正範例內容填寫</a:t>
              </a:r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257020" y="4989523"/>
            <a:ext cx="5944274" cy="767903"/>
            <a:chOff x="4987389" y="4910091"/>
            <a:chExt cx="5944274" cy="767903"/>
          </a:xfrm>
        </p:grpSpPr>
        <p:sp>
          <p:nvSpPr>
            <p:cNvPr id="6" name="矩形 5"/>
            <p:cNvSpPr/>
            <p:nvPr/>
          </p:nvSpPr>
          <p:spPr>
            <a:xfrm>
              <a:off x="8171695" y="4910091"/>
              <a:ext cx="2759968" cy="767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lvl="0" algn="ctr" defTabSz="914377" eaLnBrk="1" fontAlgn="auto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tabLst>
                  <a:tab pos="271780" algn="l"/>
                </a:tabLst>
                <a:defRPr/>
              </a:pPr>
              <a:r>
                <a:rPr lang="zh-TW" altLang="en-US" sz="1600" spc="-5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如：增加海外營收</a:t>
              </a:r>
              <a:r>
                <a:rPr lang="en-US" altLang="zh-TW" sz="1600" spc="-5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(OO</a:t>
              </a:r>
              <a:r>
                <a:rPr lang="zh-TW" altLang="en-US" sz="1600" spc="-5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條件</a:t>
              </a:r>
              <a:r>
                <a:rPr lang="en-US" altLang="zh-TW" sz="1600" spc="-5" dirty="0" smtClean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)</a:t>
              </a:r>
              <a:endParaRPr lang="en-US" altLang="zh-TW" sz="1600" spc="-5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endParaRPr>
            </a:p>
            <a:p>
              <a:pPr marL="87313" lvl="0" algn="ctr" defTabSz="914377" eaLnBrk="1" fontAlgn="auto" hangingPunct="1">
                <a:lnSpc>
                  <a:spcPts val="2300"/>
                </a:lnSpc>
                <a:spcBef>
                  <a:spcPts val="600"/>
                </a:spcBef>
                <a:spcAft>
                  <a:spcPts val="0"/>
                </a:spcAft>
                <a:tabLst>
                  <a:tab pos="271780" algn="l"/>
                </a:tabLst>
                <a:defRPr/>
              </a:pPr>
              <a:r>
                <a:rPr lang="zh-TW" altLang="en-US" sz="1600" spc="-5" dirty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提高海外營</a:t>
              </a:r>
              <a:r>
                <a:rPr lang="zh-TW" altLang="en-US" sz="1600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收 </a:t>
              </a:r>
              <a:r>
                <a:rPr lang="en-US" altLang="zh-TW" sz="2800" b="1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5</a:t>
              </a:r>
              <a:r>
                <a:rPr lang="en-US" altLang="zh-TW" sz="1600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% </a:t>
              </a:r>
              <a:r>
                <a:rPr lang="zh-TW" altLang="en-US" sz="1600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以上</a:t>
              </a:r>
              <a:endParaRPr lang="zh-TW" altLang="en-US" sz="1600" spc="-5" dirty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87389" y="4910091"/>
              <a:ext cx="2880320" cy="759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lvl="0" algn="ctr" defTabSz="914377" eaLnBrk="1" fontAlgn="auto" hangingPunct="1">
                <a:lnSpc>
                  <a:spcPts val="2300"/>
                </a:lnSpc>
                <a:spcBef>
                  <a:spcPts val="600"/>
                </a:spcBef>
                <a:spcAft>
                  <a:spcPts val="0"/>
                </a:spcAft>
                <a:tabLst>
                  <a:tab pos="271780" algn="l"/>
                </a:tabLst>
                <a:defRPr/>
              </a:pPr>
              <a:r>
                <a:rPr lang="zh-TW" altLang="en-US" sz="1600" spc="-5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如：提高員工薪資</a:t>
              </a:r>
              <a:r>
                <a:rPr lang="en-US" altLang="zh-TW" sz="1600" spc="-5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(OO</a:t>
              </a:r>
              <a:r>
                <a:rPr lang="zh-TW" altLang="en-US" sz="1600" spc="-5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條件</a:t>
              </a:r>
              <a:r>
                <a:rPr lang="en-US" altLang="zh-TW" sz="1600" spc="-5" dirty="0" smtClean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)</a:t>
              </a:r>
              <a:endParaRPr lang="en-US" altLang="zh-TW" sz="1600" spc="-5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endParaRPr>
            </a:p>
            <a:p>
              <a:pPr marL="87313" lvl="0" algn="ctr" defTabSz="914377" eaLnBrk="1" fontAlgn="auto" hangingPunct="1">
                <a:lnSpc>
                  <a:spcPts val="2300"/>
                </a:lnSpc>
                <a:spcBef>
                  <a:spcPts val="600"/>
                </a:spcBef>
                <a:spcAft>
                  <a:spcPts val="0"/>
                </a:spcAft>
                <a:tabLst>
                  <a:tab pos="271780" algn="l"/>
                </a:tabLst>
                <a:defRPr/>
              </a:pPr>
              <a:r>
                <a:rPr lang="zh-TW" altLang="en-US" sz="1600" spc="-5" dirty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「關鍵員工」薪資</a:t>
              </a:r>
              <a:r>
                <a:rPr lang="zh-TW" altLang="en-US" sz="1600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成長 </a:t>
              </a:r>
              <a:r>
                <a:rPr lang="en-US" altLang="zh-TW" sz="2800" b="1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4</a:t>
              </a:r>
              <a:r>
                <a:rPr lang="zh-TW" altLang="en-US" sz="2800" b="1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 </a:t>
              </a:r>
              <a:r>
                <a:rPr lang="en-US" altLang="zh-TW" sz="1600" spc="-5" dirty="0" smtClean="0">
                  <a:solidFill>
                    <a:srgbClr val="02329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%</a:t>
              </a:r>
              <a:endParaRPr lang="zh-TW" altLang="en-US" sz="1600" spc="-5" dirty="0">
                <a:solidFill>
                  <a:srgbClr val="0232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8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633046" y="236660"/>
            <a:ext cx="10972800" cy="725488"/>
          </a:xfrm>
        </p:spPr>
        <p:txBody>
          <a:bodyPr/>
          <a:lstStyle/>
          <a:p>
            <a:r>
              <a:rPr lang="zh-TW" altLang="en-US"/>
              <a:t>前次查證意見回覆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981200" y="928689"/>
            <a:ext cx="8229600" cy="5500687"/>
          </a:xfrm>
        </p:spPr>
        <p:txBody>
          <a:bodyPr/>
          <a:lstStyle/>
          <a:p>
            <a:pPr>
              <a:defRPr/>
            </a:pPr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>
                <a:solidFill>
                  <a:schemeClr val="bg1">
                    <a:lumMod val="50000"/>
                  </a:schemeClr>
                </a:solidFill>
              </a:rPr>
              <a:t>若無則免填</a:t>
            </a:r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zh-TW" altLang="en-US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244625" y="781092"/>
            <a:ext cx="7702750" cy="4371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一、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</a:t>
            </a:r>
            <a:r>
              <a:rPr lang="zh-TW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基本資料</a:t>
            </a:r>
            <a:endParaRPr lang="zh-TW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一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創立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日期：</a:t>
            </a: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二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)________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年實收資本額：新台幣       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千元 </a:t>
            </a:r>
            <a:endParaRPr lang="zh-TW" altLang="en-US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三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員工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人數：</a:t>
            </a: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四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上市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上櫃狀況：□上市　□上櫃　□公開發行　□非公開發行</a:t>
            </a: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產業別：</a:t>
            </a: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公司產業地位與營業項目：</a:t>
            </a: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主要客戶：</a:t>
            </a: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關鍵技術能力：</a:t>
            </a:r>
            <a:endParaRPr lang="en-US" altLang="zh-TW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計畫主持人：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OOO/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職稱</a:t>
            </a:r>
            <a:endParaRPr lang="en-US" altLang="zh-TW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十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公司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負責人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: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OOO/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職稱</a:t>
            </a:r>
            <a:endParaRPr lang="en-US" altLang="zh-TW" sz="2000" kern="1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ts val="2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近三年營業額：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725488"/>
          </a:xfrm>
        </p:spPr>
        <p:txBody>
          <a:bodyPr/>
          <a:lstStyle/>
          <a:p>
            <a:r>
              <a:rPr lang="zh-TW" altLang="en-US"/>
              <a:t>公司</a:t>
            </a:r>
            <a:r>
              <a:rPr lang="zh-TW" altLang="en-US" smtClean="0"/>
              <a:t>簡介</a:t>
            </a:r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94263"/>
              </p:ext>
            </p:extLst>
          </p:nvPr>
        </p:nvGraphicFramePr>
        <p:xfrm>
          <a:off x="1773523" y="5240215"/>
          <a:ext cx="8644954" cy="1172307"/>
        </p:xfrm>
        <a:graphic>
          <a:graphicData uri="http://schemas.openxmlformats.org/drawingml/2006/table">
            <a:tbl>
              <a:tblPr/>
              <a:tblGrid>
                <a:gridCol w="1802197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280919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4238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產品項目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4238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營業額合計</a:t>
                      </a:r>
                      <a:endParaRPr lang="zh-TW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043375" y="1256649"/>
            <a:ext cx="8568952" cy="236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zh-TW" altLang="zh-TW" sz="2000">
                <a:latin typeface="Times New Roman" panose="02020603050405020304" pitchFamily="18" charset="0"/>
                <a:ea typeface="微軟正黑體" panose="020B0604030504040204" pitchFamily="34" charset="-120"/>
              </a:rPr>
              <a:t>二、</a:t>
            </a:r>
            <a:r>
              <a:rPr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</a:rPr>
              <a:t>接班人</a:t>
            </a:r>
            <a:r>
              <a:rPr lang="zh-TW" altLang="zh-TW" sz="2000">
                <a:latin typeface="Times New Roman" panose="02020603050405020304" pitchFamily="18" charset="0"/>
                <a:ea typeface="微軟正黑體" panose="020B0604030504040204" pitchFamily="34" charset="-120"/>
              </a:rPr>
              <a:t>簡介</a:t>
            </a:r>
            <a:endParaRPr lang="en-US" altLang="zh-TW" sz="200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lnSpc>
                <a:spcPts val="3000"/>
              </a:lnSpc>
              <a:buSzPts val="2200"/>
            </a:pPr>
            <a:r>
              <a:rPr lang="en-US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一</a:t>
            </a:r>
            <a:r>
              <a:rPr lang="en-US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 姓名</a:t>
            </a:r>
            <a:r>
              <a:rPr lang="en-US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職稱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條件一、二、三</a:t>
            </a:r>
            <a:r>
              <a:rPr lang="zh-TW" altLang="en-US" sz="2000" kern="100" baseline="300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註</a:t>
            </a:r>
            <a:r>
              <a:rPr lang="zh-TW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endParaRPr lang="en-US" altLang="zh-TW" sz="2000" kern="100" smtClean="0">
              <a:latin typeface="Times New Roman" panose="02020603050405020304" pitchFamily="18" charset="0"/>
            </a:endParaRPr>
          </a:p>
          <a:p>
            <a:pPr lvl="1">
              <a:lnSpc>
                <a:spcPts val="3000"/>
              </a:lnSpc>
              <a:buSzPts val="2200"/>
            </a:pP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二</a:t>
            </a:r>
            <a:r>
              <a:rPr lang="en-US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) 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預計接班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已經接班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(3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年內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</a:p>
          <a:p>
            <a:pPr lvl="1">
              <a:lnSpc>
                <a:spcPts val="3000"/>
              </a:lnSpc>
              <a:buSzPts val="2200"/>
            </a:pP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三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出生年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學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經歷</a:t>
            </a:r>
            <a:r>
              <a:rPr lang="zh-TW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endParaRPr lang="zh-TW" altLang="zh-TW" sz="2000" kern="100">
              <a:latin typeface="Times New Roman" panose="02020603050405020304" pitchFamily="18" charset="0"/>
            </a:endParaRPr>
          </a:p>
          <a:p>
            <a:pPr lvl="1">
              <a:lnSpc>
                <a:spcPts val="3000"/>
              </a:lnSpc>
              <a:buSzPts val="2200"/>
            </a:pP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四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 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接班歷程</a:t>
            </a:r>
            <a:r>
              <a:rPr lang="zh-TW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en-US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endParaRPr lang="zh-TW" altLang="zh-TW" sz="2000" kern="100">
              <a:latin typeface="Times New Roman" panose="02020603050405020304" pitchFamily="18" charset="0"/>
            </a:endParaRPr>
          </a:p>
          <a:p>
            <a:pPr lvl="1">
              <a:lnSpc>
                <a:spcPts val="3000"/>
              </a:lnSpc>
              <a:buSzPts val="2200"/>
            </a:pP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五</a:t>
            </a:r>
            <a:r>
              <a:rPr lang="en-US" altLang="zh-TW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2000" kern="1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重要事蹟</a:t>
            </a:r>
            <a:r>
              <a:rPr lang="zh-TW" altLang="zh-TW" sz="2000" kern="10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endParaRPr lang="zh-TW" altLang="zh-TW" sz="2000" kern="100">
              <a:latin typeface="Times New Roman" panose="02020603050405020304" pitchFamily="18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725488"/>
          </a:xfrm>
        </p:spPr>
        <p:txBody>
          <a:bodyPr/>
          <a:lstStyle/>
          <a:p>
            <a:r>
              <a:rPr lang="zh-TW" altLang="en-US"/>
              <a:t>公司簡介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7791012" y="1508230"/>
            <a:ext cx="2664296" cy="3773759"/>
            <a:chOff x="6156176" y="1023393"/>
            <a:chExt cx="2664296" cy="3773759"/>
          </a:xfrm>
        </p:grpSpPr>
        <p:pic>
          <p:nvPicPr>
            <p:cNvPr id="2" name="圖片 1" descr="Free photo Suit Boss Businessman Professional People Success - Max Pixel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071" y="1556792"/>
              <a:ext cx="2627609" cy="324036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3" name="剪去並圓角化單一角落矩形 2"/>
            <p:cNvSpPr/>
            <p:nvPr/>
          </p:nvSpPr>
          <p:spPr>
            <a:xfrm>
              <a:off x="6156176" y="1023393"/>
              <a:ext cx="2232248" cy="461391"/>
            </a:xfrm>
            <a:prstGeom prst="snipRoundRect">
              <a:avLst/>
            </a:prstGeom>
            <a:solidFill>
              <a:srgbClr val="FFC00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接班人</a:t>
              </a:r>
              <a:r>
                <a:rPr lang="en-US" altLang="zh-TW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OOO</a:t>
              </a:r>
              <a:r>
                <a:rPr lang="zh-TW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照片</a:t>
              </a:r>
              <a:endParaRPr lang="zh-TW" alt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156176" y="1484784"/>
              <a:ext cx="2664296" cy="3312368"/>
            </a:xfrm>
            <a:prstGeom prst="rect">
              <a:avLst/>
            </a:prstGeom>
            <a:noFill/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839416" y="3958607"/>
            <a:ext cx="6286553" cy="2144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06070">
              <a:lnSpc>
                <a:spcPts val="2000"/>
              </a:lnSpc>
              <a:spcAft>
                <a:spcPts val="0"/>
              </a:spcAft>
            </a:pPr>
            <a:r>
              <a:rPr lang="zh-TW" altLang="en-US" sz="1400" b="1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註</a:t>
            </a:r>
            <a:r>
              <a:rPr lang="en-US" altLang="zh-TW" sz="1400" b="1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:</a:t>
            </a:r>
            <a:r>
              <a:rPr lang="zh-TW" altLang="en-US" sz="1400" b="1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endParaRPr lang="en-US" altLang="zh-TW" sz="1400" b="1" kern="100" dirty="0" smtClean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306070">
              <a:lnSpc>
                <a:spcPts val="2000"/>
              </a:lnSpc>
              <a:spcAft>
                <a:spcPts val="0"/>
              </a:spcAft>
            </a:pPr>
            <a:r>
              <a:rPr lang="zh-TW" altLang="zh-TW" sz="14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計畫</a:t>
            </a:r>
            <a:r>
              <a:rPr lang="zh-TW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主持人須符合以下任一</a:t>
            </a:r>
            <a:r>
              <a:rPr lang="zh-TW" altLang="zh-TW" sz="1400" kern="100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條件</a:t>
            </a:r>
            <a:r>
              <a:rPr lang="zh-TW" altLang="en-US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342900" lvl="0" indent="-342900">
              <a:lnSpc>
                <a:spcPts val="2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TW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為提案業者之負責人、董監事或持股超過</a:t>
            </a:r>
            <a:r>
              <a:rPr lang="en-US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10%</a:t>
            </a:r>
            <a:r>
              <a:rPr lang="zh-TW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大股東的本人或三等親屬，計畫主持人出具切結書。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342900" lvl="0" indent="-342900">
              <a:lnSpc>
                <a:spcPts val="2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TW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加入公司滿</a:t>
            </a:r>
            <a:r>
              <a:rPr lang="en-US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10</a:t>
            </a:r>
            <a:r>
              <a:rPr lang="zh-TW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年，且為公司一級主管出具公司相關證明文件，如組織架構圖及勞保投保紀錄。 </a:t>
            </a:r>
            <a:endParaRPr lang="en-US" altLang="zh-TW" sz="1400" kern="100" dirty="0" smtClean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TW" altLang="zh-TW" sz="1400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14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集團或公司總部成立獨立的「人才發展委員會」接班人名單之一，檢附公司組織章程中具有「人才發展委員會」並含接班人名單。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54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9E8E7D-EAD5-413E-A5B2-993537F6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023" y="8615202"/>
            <a:ext cx="2228850" cy="365125"/>
          </a:xfrm>
        </p:spPr>
        <p:txBody>
          <a:bodyPr/>
          <a:lstStyle/>
          <a:p>
            <a:pPr>
              <a:defRPr/>
            </a:pPr>
            <a:fld id="{41891D65-17B4-4C4B-865B-282D95EFB1B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D46AC7-6E7E-44B6-98C5-8AEF2E7546CA}"/>
              </a:ext>
            </a:extLst>
          </p:cNvPr>
          <p:cNvSpPr txBox="1">
            <a:spLocks noChangeArrowheads="1"/>
          </p:cNvSpPr>
          <p:nvPr/>
        </p:nvSpPr>
        <p:spPr>
          <a:xfrm>
            <a:off x="2331032" y="188640"/>
            <a:ext cx="7703557" cy="8318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/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現況分析與轉型目標設定</a:t>
            </a:r>
            <a:endParaRPr kumimoji="0" lang="zh-TW" altLang="en-US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9567544" y="8068095"/>
            <a:ext cx="1673304" cy="812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新商模營收目標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2592" y="1714435"/>
            <a:ext cx="10190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一、</a:t>
            </a:r>
            <a:r>
              <a:rPr lang="zh-TW" altLang="zh-TW" sz="2400" b="1" kern="100" dirty="0" smtClean="0">
                <a:solidFill>
                  <a:srgbClr val="002060"/>
                </a:solidFill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公司簡介</a:t>
            </a:r>
            <a:endParaRPr lang="en-US" altLang="zh-TW" sz="2400" b="1" kern="100" dirty="0" smtClean="0">
              <a:solidFill>
                <a:srgbClr val="002060"/>
              </a:solidFill>
              <a:latin typeface="Times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zh-TW" sz="2000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</a:t>
            </a:r>
            <a:r>
              <a:rPr lang="zh-TW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主要產品、營收情形、營運模式、產業地位、主要供應商及客戶</a:t>
            </a:r>
            <a:r>
              <a:rPr lang="zh-TW" altLang="zh-TW" sz="2000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100" dirty="0" smtClean="0">
              <a:latin typeface="Times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zh-TW" altLang="zh-TW" sz="2400" b="1" kern="100" dirty="0" smtClean="0">
                <a:solidFill>
                  <a:srgbClr val="002060"/>
                </a:solidFill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市場</a:t>
            </a:r>
            <a:r>
              <a:rPr lang="zh-TW" altLang="zh-TW" sz="2400" b="1" kern="100" dirty="0">
                <a:solidFill>
                  <a:srgbClr val="002060"/>
                </a:solidFill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競爭</a:t>
            </a:r>
            <a:r>
              <a:rPr lang="zh-TW" altLang="zh-TW" sz="2400" b="1" kern="100" dirty="0" smtClean="0">
                <a:solidFill>
                  <a:srgbClr val="002060"/>
                </a:solidFill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分析</a:t>
            </a:r>
            <a:endParaRPr lang="en-US" altLang="zh-TW" sz="2400" b="1" kern="100" dirty="0" smtClean="0">
              <a:solidFill>
                <a:srgbClr val="002060"/>
              </a:solidFill>
              <a:latin typeface="Times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zh-TW" sz="2000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國內外</a:t>
            </a:r>
            <a:r>
              <a:rPr lang="zh-TW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市場現況及主導客戶、主要競爭同業概況、公司核心競爭力</a:t>
            </a:r>
            <a:r>
              <a:rPr lang="zh-TW" altLang="zh-TW" sz="2000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100" dirty="0" smtClean="0">
              <a:latin typeface="Times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zh-TW" altLang="zh-TW" sz="2400" b="1" kern="100" dirty="0" smtClean="0">
                <a:solidFill>
                  <a:srgbClr val="002060"/>
                </a:solidFill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轉型</a:t>
            </a:r>
            <a:r>
              <a:rPr lang="zh-TW" altLang="zh-TW" sz="2400" b="1" kern="100" dirty="0">
                <a:solidFill>
                  <a:srgbClr val="002060"/>
                </a:solidFill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zh-TW" altLang="zh-TW" sz="2400" b="1" kern="100" dirty="0" smtClean="0">
                <a:solidFill>
                  <a:srgbClr val="002060"/>
                </a:solidFill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endParaRPr lang="en-US" altLang="zh-TW" sz="2400" b="1" kern="100" dirty="0" smtClean="0">
              <a:solidFill>
                <a:srgbClr val="002060"/>
              </a:solidFill>
              <a:latin typeface="Times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3810" lvl="3"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zh-TW" sz="2000" kern="100" dirty="0" smtClean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轉型動機</a:t>
            </a:r>
            <a:r>
              <a:rPr lang="en-US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解決問題或滿足需求</a:t>
            </a:r>
            <a:r>
              <a:rPr lang="en-US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Times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、轉型方向，並設定願景與目標。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 bwMode="auto">
          <a:xfrm>
            <a:off x="9347200" y="6492876"/>
            <a:ext cx="284480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ym typeface="Times New Roman" panose="02020603050405020304" pitchFamily="18" charset="0"/>
              </a:rPr>
              <a:t>7</a:t>
            </a:r>
            <a:endParaRPr lang="zh-TW" altLang="en-US" dirty="0"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63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b="6959"/>
          <a:stretch/>
        </p:blipFill>
        <p:spPr>
          <a:xfrm>
            <a:off x="4542511" y="1172309"/>
            <a:ext cx="7091134" cy="4883096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403849" y="510156"/>
            <a:ext cx="4287773" cy="6311722"/>
            <a:chOff x="177702" y="5212830"/>
            <a:chExt cx="4287773" cy="6052528"/>
          </a:xfrm>
        </p:grpSpPr>
        <p:sp>
          <p:nvSpPr>
            <p:cNvPr id="14" name="向左箭號 13"/>
            <p:cNvSpPr/>
            <p:nvPr/>
          </p:nvSpPr>
          <p:spPr>
            <a:xfrm rot="10800000">
              <a:off x="193460" y="5212830"/>
              <a:ext cx="4272015" cy="6052528"/>
            </a:xfrm>
            <a:prstGeom prst="leftArrow">
              <a:avLst>
                <a:gd name="adj1" fmla="val 67984"/>
                <a:gd name="adj2" fmla="val 4607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77702" y="6447087"/>
              <a:ext cx="1509312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TW" sz="1400" dirty="0"/>
                <a:t>*</a:t>
              </a:r>
              <a:r>
                <a:rPr lang="zh-TW" altLang="en-US" sz="1400" dirty="0" smtClean="0"/>
                <a:t>需包含下列三項</a:t>
              </a:r>
              <a:endParaRPr lang="zh-TW" altLang="en-US" sz="1400" dirty="0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9E8E7D-EAD5-413E-A5B2-993537F6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023" y="8615202"/>
            <a:ext cx="2228850" cy="365125"/>
          </a:xfrm>
        </p:spPr>
        <p:txBody>
          <a:bodyPr/>
          <a:lstStyle/>
          <a:p>
            <a:pPr>
              <a:defRPr/>
            </a:pPr>
            <a:fld id="{41891D65-17B4-4C4B-865B-282D95EFB1B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D46AC7-6E7E-44B6-98C5-8AEF2E7546CA}"/>
              </a:ext>
            </a:extLst>
          </p:cNvPr>
          <p:cNvSpPr txBox="1">
            <a:spLocks noChangeArrowheads="1"/>
          </p:cNvSpPr>
          <p:nvPr/>
        </p:nvSpPr>
        <p:spPr>
          <a:xfrm>
            <a:off x="2331032" y="188640"/>
            <a:ext cx="7703557" cy="831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/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轉型策略藍圖</a:t>
            </a:r>
          </a:p>
        </p:txBody>
      </p:sp>
      <p:sp>
        <p:nvSpPr>
          <p:cNvPr id="55" name="圓角矩形 54"/>
          <p:cNvSpPr/>
          <p:nvPr/>
        </p:nvSpPr>
        <p:spPr>
          <a:xfrm>
            <a:off x="9567544" y="8068095"/>
            <a:ext cx="1673304" cy="812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新商模營收目標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4C491AE-1C2C-4E78-9140-AF3C0529158F}"/>
              </a:ext>
            </a:extLst>
          </p:cNvPr>
          <p:cNvSpPr txBox="1"/>
          <p:nvPr/>
        </p:nvSpPr>
        <p:spPr>
          <a:xfrm>
            <a:off x="498444" y="3995801"/>
            <a:ext cx="3143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經董事會通過之企業中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轉型規劃，應可見未來商業模式的規劃，實踐的階段目標與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48637C-6012-471D-A95F-8CF66BDA5AE1}"/>
              </a:ext>
            </a:extLst>
          </p:cNvPr>
          <p:cNvSpPr/>
          <p:nvPr/>
        </p:nvSpPr>
        <p:spPr>
          <a:xfrm>
            <a:off x="7336175" y="411320"/>
            <a:ext cx="2498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40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範例圖片僅供參考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77113" y="2283642"/>
            <a:ext cx="3005951" cy="1502079"/>
            <a:chOff x="1100610" y="1784402"/>
            <a:chExt cx="3005951" cy="1502079"/>
          </a:xfrm>
          <a:solidFill>
            <a:srgbClr val="02329A"/>
          </a:solidFill>
        </p:grpSpPr>
        <p:sp>
          <p:nvSpPr>
            <p:cNvPr id="4" name="矩形 3"/>
            <p:cNvSpPr/>
            <p:nvPr/>
          </p:nvSpPr>
          <p:spPr>
            <a:xfrm>
              <a:off x="1100610" y="1784402"/>
              <a:ext cx="3005951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kumimoji="0"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現況分析與轉型目標設定</a:t>
              </a:r>
              <a:endParaRPr lang="zh-TW" alt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00610" y="2335386"/>
              <a:ext cx="1980029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kumimoji="0" lang="zh-TW" altLang="en-US" sz="20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中長期轉型藍圖</a:t>
              </a:r>
              <a:endParaRPr lang="zh-TW" altLang="en-US" sz="20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00610" y="2886371"/>
              <a:ext cx="2749471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630238" indent="-630238" fontAlgn="auto">
                <a:spcBef>
                  <a:spcPts val="200"/>
                </a:spcBef>
                <a:spcAft>
                  <a:spcPts val="0"/>
                </a:spcAft>
              </a:pPr>
              <a:r>
                <a:rPr kumimoji="0"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分年發展策略與里程碑</a:t>
              </a:r>
              <a:endParaRPr kumimoji="0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投影片編號版面配置區 2"/>
          <p:cNvSpPr txBox="1">
            <a:spLocks/>
          </p:cNvSpPr>
          <p:nvPr/>
        </p:nvSpPr>
        <p:spPr bwMode="auto">
          <a:xfrm>
            <a:off x="9347200" y="6492876"/>
            <a:ext cx="284480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ym typeface="Times New Roman" panose="02020603050405020304" pitchFamily="18" charset="0"/>
              </a:rPr>
              <a:t>8</a:t>
            </a:r>
            <a:endParaRPr lang="zh-TW" altLang="en-US" dirty="0"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587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500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500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500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5003;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7673</TotalTime>
  <Words>2596</Words>
  <Application>Microsoft Office PowerPoint</Application>
  <PresentationFormat>寬螢幕</PresentationFormat>
  <Paragraphs>965</Paragraphs>
  <Slides>28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細明體</vt:lpstr>
      <vt:lpstr>微軟正黑體</vt:lpstr>
      <vt:lpstr>新細明體</vt:lpstr>
      <vt:lpstr>標楷體</vt:lpstr>
      <vt:lpstr>Arial</vt:lpstr>
      <vt:lpstr>Arial Rounded MT Bold</vt:lpstr>
      <vt:lpstr>Calibri</vt:lpstr>
      <vt:lpstr>Corbel</vt:lpstr>
      <vt:lpstr>Times</vt:lpstr>
      <vt:lpstr>Times New Roman</vt:lpstr>
      <vt:lpstr>Wingdings</vt:lpstr>
      <vt:lpstr>Office 佈景主題</vt:lpstr>
      <vt:lpstr>經濟部工業局 中小製造業接班傳承數位轉型計畫 期中/結案查證簡報 (※請選擇期中或結案，此行請於列印時刪除)</vt:lpstr>
      <vt:lpstr>目錄</vt:lpstr>
      <vt:lpstr>計畫簡介</vt:lpstr>
      <vt:lpstr>計畫簡介</vt:lpstr>
      <vt:lpstr>前次查證意見回覆</vt:lpstr>
      <vt:lpstr>公司簡介</vt:lpstr>
      <vt:lpstr>公司簡介</vt:lpstr>
      <vt:lpstr>PowerPoint 簡報</vt:lpstr>
      <vt:lpstr>PowerPoint 簡報</vt:lpstr>
      <vt:lpstr>PowerPoint 簡報</vt:lpstr>
      <vt:lpstr>PowerPoint 簡報</vt:lpstr>
      <vt:lpstr>本次執行進度說明</vt:lpstr>
      <vt:lpstr>本次執行進度說明</vt:lpstr>
      <vt:lpstr>PowerPoint 簡報</vt:lpstr>
      <vt:lpstr>PowerPoint 簡報</vt:lpstr>
      <vt:lpstr>PowerPoint 簡報</vt:lpstr>
      <vt:lpstr>PowerPoint 簡報</vt:lpstr>
      <vt:lpstr>PowerPoint 簡報</vt:lpstr>
      <vt:lpstr>計畫變更情形(若無則免填)</vt:lpstr>
      <vt:lpstr>人力投入配置說明</vt:lpstr>
      <vt:lpstr>PowerPoint 簡報</vt:lpstr>
      <vt:lpstr>PowerPoint 簡報</vt:lpstr>
      <vt:lpstr>人員異動情形(本次查證期程)</vt:lpstr>
      <vt:lpstr>經費預算及支用情形</vt:lpstr>
      <vt:lpstr>委外業者簡介(若無則免填)</vt:lpstr>
      <vt:lpstr>委外業者簡介(若無則免填)</vt:lpstr>
      <vt:lpstr>遭遇之困難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經濟部科技研究發展專案  業界開發產業技術計畫 ／創新科技應用與服務計畫／主導性新產品開發計畫  (※請選擇計畫別，此行請於列印時刪除)   期中／全程查證簡報  (※請選擇期中或全程，此行請於列印時刪除)</dc:title>
  <dc:creator>尹信文</dc:creator>
  <cp:lastModifiedBy>CPCuser</cp:lastModifiedBy>
  <cp:revision>576</cp:revision>
  <cp:lastPrinted>2022-05-18T01:03:14Z</cp:lastPrinted>
  <dcterms:created xsi:type="dcterms:W3CDTF">2008-12-22T00:30:51Z</dcterms:created>
  <dcterms:modified xsi:type="dcterms:W3CDTF">2022-05-20T02:23:57Z</dcterms:modified>
</cp:coreProperties>
</file>