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787" r:id="rId2"/>
    <p:sldMasterId id="2147483946" r:id="rId3"/>
    <p:sldMasterId id="2147483958" r:id="rId4"/>
  </p:sldMasterIdLst>
  <p:notesMasterIdLst>
    <p:notesMasterId r:id="rId32"/>
  </p:notesMasterIdLst>
  <p:sldIdLst>
    <p:sldId id="256" r:id="rId5"/>
    <p:sldId id="257" r:id="rId6"/>
    <p:sldId id="276" r:id="rId7"/>
    <p:sldId id="298" r:id="rId8"/>
    <p:sldId id="297" r:id="rId9"/>
    <p:sldId id="272" r:id="rId10"/>
    <p:sldId id="293" r:id="rId11"/>
    <p:sldId id="294" r:id="rId12"/>
    <p:sldId id="295" r:id="rId13"/>
    <p:sldId id="285" r:id="rId14"/>
    <p:sldId id="283" r:id="rId15"/>
    <p:sldId id="286" r:id="rId16"/>
    <p:sldId id="259" r:id="rId17"/>
    <p:sldId id="273" r:id="rId18"/>
    <p:sldId id="281" r:id="rId19"/>
    <p:sldId id="289" r:id="rId20"/>
    <p:sldId id="292" r:id="rId21"/>
    <p:sldId id="288" r:id="rId22"/>
    <p:sldId id="296" r:id="rId23"/>
    <p:sldId id="290" r:id="rId24"/>
    <p:sldId id="291" r:id="rId25"/>
    <p:sldId id="260" r:id="rId26"/>
    <p:sldId id="262" r:id="rId27"/>
    <p:sldId id="271" r:id="rId28"/>
    <p:sldId id="275" r:id="rId29"/>
    <p:sldId id="266" r:id="rId30"/>
    <p:sldId id="267" r:id="rId31"/>
  </p:sldIdLst>
  <p:sldSz cx="9144000" cy="6858000" type="screen4x3"/>
  <p:notesSz cx="6735763" cy="98663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6161"/>
    <a:srgbClr val="FEF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003" autoAdjust="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1896" y="-103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751" tIns="45376" rIns="90751" bIns="4537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751" tIns="45376" rIns="90751" bIns="4537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EBD404D-F4BA-4162-8A9A-944D4C2CEF28}" type="datetimeFigureOut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1" tIns="45376" rIns="90751" bIns="45376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38650"/>
          </a:xfrm>
          <a:prstGeom prst="rect">
            <a:avLst/>
          </a:prstGeom>
        </p:spPr>
        <p:txBody>
          <a:bodyPr vert="horz" lIns="90751" tIns="45376" rIns="90751" bIns="45376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751" tIns="45376" rIns="90751" bIns="4537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0751" tIns="45376" rIns="90751" bIns="453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1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8A9E664-EF3C-4F3D-A489-79E93FCCBA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dirty="0"/>
          </a:p>
        </p:txBody>
      </p:sp>
      <p:sp>
        <p:nvSpPr>
          <p:cNvPr id="92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F22ED59-A213-4AA4-A86C-2A6EA20D12A0}" type="slidenum">
              <a:rPr lang="zh-TW" altLang="en-US" sz="1100" smtClean="0"/>
              <a:pPr>
                <a:spcBef>
                  <a:spcPct val="0"/>
                </a:spcBef>
              </a:pPr>
              <a:t>0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941A891-1948-473E-B60C-CDE831F7D8E7}" type="slidenum">
              <a:rPr lang="zh-TW" altLang="en-US" sz="1100" smtClean="0"/>
              <a:pPr>
                <a:spcBef>
                  <a:spcPct val="0"/>
                </a:spcBef>
              </a:pPr>
              <a:t>19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941A891-1948-473E-B60C-CDE831F7D8E7}" type="slidenum">
              <a:rPr lang="zh-TW" altLang="en-US" sz="1100" smtClean="0"/>
              <a:pPr>
                <a:spcBef>
                  <a:spcPct val="0"/>
                </a:spcBef>
              </a:pPr>
              <a:t>20</a:t>
            </a:fld>
            <a:endParaRPr lang="zh-TW" altLang="en-US" sz="1100"/>
          </a:p>
        </p:txBody>
      </p:sp>
    </p:spTree>
    <p:extLst>
      <p:ext uri="{BB962C8B-B14F-4D97-AF65-F5344CB8AC3E}">
        <p14:creationId xmlns:p14="http://schemas.microsoft.com/office/powerpoint/2010/main" val="4225019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D9F963D-AE8E-4BA0-BEED-2A82BE726D3C}" type="slidenum">
              <a:rPr lang="zh-TW" altLang="en-US" sz="1100" smtClean="0"/>
              <a:pPr>
                <a:spcBef>
                  <a:spcPct val="0"/>
                </a:spcBef>
              </a:pPr>
              <a:t>21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BDC2951-8418-4C94-BC52-2F51ABAE4B9F}" type="slidenum">
              <a:rPr lang="zh-TW" altLang="en-US" sz="1100" smtClean="0"/>
              <a:pPr>
                <a:spcBef>
                  <a:spcPct val="0"/>
                </a:spcBef>
              </a:pPr>
              <a:t>22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372278B-1C05-412A-A316-3C6E37CFED87}" type="slidenum">
              <a:rPr lang="zh-TW" altLang="en-US" sz="1100" smtClean="0"/>
              <a:pPr>
                <a:spcBef>
                  <a:spcPct val="0"/>
                </a:spcBef>
              </a:pPr>
              <a:t>23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EE9B081-6F96-4AFF-B3F7-EF1207273EDF}" type="slidenum">
              <a:rPr lang="zh-TW" altLang="en-US" sz="1100" smtClean="0"/>
              <a:pPr>
                <a:spcBef>
                  <a:spcPct val="0"/>
                </a:spcBef>
              </a:pPr>
              <a:t>25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4096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CB0834E-3389-4563-9A1C-E5EE96066FF1}" type="slidenum">
              <a:rPr lang="zh-TW" altLang="en-US" sz="1100" smtClean="0"/>
              <a:pPr>
                <a:spcBef>
                  <a:spcPct val="0"/>
                </a:spcBef>
              </a:pPr>
              <a:t>26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12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EAD5BAE-E92F-4D5E-92DA-EC5E7BB42BCC}" type="slidenum">
              <a:rPr lang="zh-TW" altLang="en-US" sz="1100" smtClean="0"/>
              <a:pPr>
                <a:spcBef>
                  <a:spcPct val="0"/>
                </a:spcBef>
              </a:pPr>
              <a:t>1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E3BF15E-9A27-4502-9927-DEDBC775E42B}" type="slidenum">
              <a:rPr lang="zh-TW" altLang="en-US" sz="1100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zh-TW" altLang="en-US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236FB69-9B5C-428D-9E2A-6FF75BFC8D38}" type="slidenum">
              <a:rPr lang="zh-TW" altLang="en-US" sz="1100" smtClean="0"/>
              <a:pPr>
                <a:spcBef>
                  <a:spcPct val="0"/>
                </a:spcBef>
              </a:pPr>
              <a:t>12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6F5F110-C75F-4CF1-BADD-A3C4A8615B3C}" type="slidenum">
              <a:rPr lang="zh-TW" altLang="en-US" sz="1100" smtClean="0"/>
              <a:pPr>
                <a:spcBef>
                  <a:spcPct val="0"/>
                </a:spcBef>
              </a:pPr>
              <a:t>14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5165F90-B2AE-4709-B867-4DD00F0C63EE}" type="slidenum">
              <a:rPr lang="zh-TW" altLang="en-US" sz="1100" smtClean="0"/>
              <a:pPr>
                <a:spcBef>
                  <a:spcPct val="0"/>
                </a:spcBef>
              </a:pPr>
              <a:t>15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5165F90-B2AE-4709-B867-4DD00F0C63EE}" type="slidenum">
              <a:rPr lang="zh-TW" altLang="en-US" sz="1100" smtClean="0"/>
              <a:pPr>
                <a:spcBef>
                  <a:spcPct val="0"/>
                </a:spcBef>
              </a:pPr>
              <a:t>16</a:t>
            </a:fld>
            <a:endParaRPr lang="zh-TW" altLang="en-US" sz="1100"/>
          </a:p>
        </p:txBody>
      </p:sp>
    </p:spTree>
    <p:extLst>
      <p:ext uri="{BB962C8B-B14F-4D97-AF65-F5344CB8AC3E}">
        <p14:creationId xmlns:p14="http://schemas.microsoft.com/office/powerpoint/2010/main" val="3339822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137FAE2-2179-4C6C-90E2-D9F50B3D0FB8}" type="slidenum">
              <a:rPr lang="zh-TW" altLang="en-US" sz="1100" smtClean="0"/>
              <a:pPr>
                <a:spcBef>
                  <a:spcPct val="0"/>
                </a:spcBef>
              </a:pPr>
              <a:t>17</a:t>
            </a:fld>
            <a:endParaRPr lang="zh-TW" altLang="en-US" sz="11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11200" indent="-273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0937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5319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97008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4272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8844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3416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79888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137FAE2-2179-4C6C-90E2-D9F50B3D0FB8}" type="slidenum">
              <a:rPr lang="zh-TW" altLang="en-US" sz="1100" smtClean="0"/>
              <a:pPr>
                <a:spcBef>
                  <a:spcPct val="0"/>
                </a:spcBef>
              </a:pPr>
              <a:t>18</a:t>
            </a:fld>
            <a:endParaRPr lang="zh-TW" altLang="en-US" sz="1100"/>
          </a:p>
        </p:txBody>
      </p:sp>
    </p:spTree>
    <p:extLst>
      <p:ext uri="{BB962C8B-B14F-4D97-AF65-F5344CB8AC3E}">
        <p14:creationId xmlns:p14="http://schemas.microsoft.com/office/powerpoint/2010/main" val="1087507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2314590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7B94A-1584-4F40-B60B-D30A7A7666A6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eaLnBrk="1" hangingPunct="1">
              <a:defRPr kumimoji="0" sz="1050">
                <a:solidFill>
                  <a:srgbClr val="898989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B9F1203-9ABC-42E7-9F93-DD17D07525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15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6F855-C010-4A99-983F-2BFBFA8C5703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D54A-E317-4769-9729-B5E11414B7F1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191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D52E5-4D51-4071-BE97-EEEE32734133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A13-48DD-4B70-B682-724802510910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4252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FBEE8-1E9E-4379-BA89-876BF3851159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7F215-E93C-4530-92CD-07D1BD3F941E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0706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3E0E9-C14B-4C73-AF89-2AEDDCA821A4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95813-8EC1-4B25-B26A-9E975491CA53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3495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>
                <a:solidFill>
                  <a:srgbClr val="FF0000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62B81-1E4E-4347-B201-9834A09B3264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6592E-173E-42B5-BFD9-9816962843A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127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5DFF5-CFCC-44D9-9946-3ED1EB93AFFA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8F832-A739-4BEC-88AC-5207A6C60E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3543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4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C292F-4AC4-4D33-8315-DFACA890FBF9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1D6C4-4BF5-4F89-92C0-22C49DA25C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82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C4EE9-FD6C-49B7-AF00-168D5E457B0C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084C4-586A-4251-95EE-22CE30C40A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3090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3" indent="0">
              <a:buNone/>
              <a:defRPr sz="1600" b="1"/>
            </a:lvl4pPr>
            <a:lvl5pPr marL="1828683" indent="0">
              <a:buNone/>
              <a:defRPr sz="1600" b="1"/>
            </a:lvl5pPr>
            <a:lvl6pPr marL="2285853" indent="0">
              <a:buNone/>
              <a:defRPr sz="1600" b="1"/>
            </a:lvl6pPr>
            <a:lvl7pPr marL="2743024" indent="0">
              <a:buNone/>
              <a:defRPr sz="1600" b="1"/>
            </a:lvl7pPr>
            <a:lvl8pPr marL="3200195" indent="0">
              <a:buNone/>
              <a:defRPr sz="1600" b="1"/>
            </a:lvl8pPr>
            <a:lvl9pPr marL="3657366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772817"/>
            <a:ext cx="4040188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052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3" indent="0">
              <a:buNone/>
              <a:defRPr sz="1600" b="1"/>
            </a:lvl4pPr>
            <a:lvl5pPr marL="1828683" indent="0">
              <a:buNone/>
              <a:defRPr sz="1600" b="1"/>
            </a:lvl5pPr>
            <a:lvl6pPr marL="2285853" indent="0">
              <a:buNone/>
              <a:defRPr sz="1600" b="1"/>
            </a:lvl6pPr>
            <a:lvl7pPr marL="2743024" indent="0">
              <a:buNone/>
              <a:defRPr sz="1600" b="1"/>
            </a:lvl7pPr>
            <a:lvl8pPr marL="3200195" indent="0">
              <a:buNone/>
              <a:defRPr sz="1600" b="1"/>
            </a:lvl8pPr>
            <a:lvl9pPr marL="3657366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772817"/>
            <a:ext cx="4041775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0E2BD-FFC6-4489-BA4A-2DD77C8CD7AA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748-3497-4E84-A426-1EE67BA6F0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8246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9DB58-8738-4126-A5BC-2C68E87DE3D9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6E5BB-D778-4FED-90C1-C145B4075A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34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48D04-ADD4-45AA-BFCA-ADE93E2B4A0A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0E167C6-1EF5-4E25-8F6A-80944DA0DA87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8242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7BF57-1B4E-4DB9-A03F-1A0E4CAC834F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46464-3E6B-448E-A09B-FAB6D4B3D90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476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2" indent="0">
              <a:buNone/>
              <a:defRPr sz="1000"/>
            </a:lvl3pPr>
            <a:lvl4pPr marL="1371513" indent="0">
              <a:buNone/>
              <a:defRPr sz="900"/>
            </a:lvl4pPr>
            <a:lvl5pPr marL="1828683" indent="0">
              <a:buNone/>
              <a:defRPr sz="900"/>
            </a:lvl5pPr>
            <a:lvl6pPr marL="2285853" indent="0">
              <a:buNone/>
              <a:defRPr sz="900"/>
            </a:lvl6pPr>
            <a:lvl7pPr marL="2743024" indent="0">
              <a:buNone/>
              <a:defRPr sz="900"/>
            </a:lvl7pPr>
            <a:lvl8pPr marL="3200195" indent="0">
              <a:buNone/>
              <a:defRPr sz="900"/>
            </a:lvl8pPr>
            <a:lvl9pPr marL="3657366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EDC51-97C0-49E1-AE92-3D1A2B3AD813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1F9D1-9430-406C-970B-506F7AAA9F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8586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1" indent="0">
              <a:buNone/>
              <a:defRPr sz="2800"/>
            </a:lvl2pPr>
            <a:lvl3pPr marL="914342" indent="0">
              <a:buNone/>
              <a:defRPr sz="2400"/>
            </a:lvl3pPr>
            <a:lvl4pPr marL="1371513" indent="0">
              <a:buNone/>
              <a:defRPr sz="2000"/>
            </a:lvl4pPr>
            <a:lvl5pPr marL="1828683" indent="0">
              <a:buNone/>
              <a:defRPr sz="2000"/>
            </a:lvl5pPr>
            <a:lvl6pPr marL="2285853" indent="0">
              <a:buNone/>
              <a:defRPr sz="2000"/>
            </a:lvl6pPr>
            <a:lvl7pPr marL="2743024" indent="0">
              <a:buNone/>
              <a:defRPr sz="2000"/>
            </a:lvl7pPr>
            <a:lvl8pPr marL="3200195" indent="0">
              <a:buNone/>
              <a:defRPr sz="2000"/>
            </a:lvl8pPr>
            <a:lvl9pPr marL="3657366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2" indent="0">
              <a:buNone/>
              <a:defRPr sz="1000"/>
            </a:lvl3pPr>
            <a:lvl4pPr marL="1371513" indent="0">
              <a:buNone/>
              <a:defRPr sz="900"/>
            </a:lvl4pPr>
            <a:lvl5pPr marL="1828683" indent="0">
              <a:buNone/>
              <a:defRPr sz="900"/>
            </a:lvl5pPr>
            <a:lvl6pPr marL="2285853" indent="0">
              <a:buNone/>
              <a:defRPr sz="900"/>
            </a:lvl6pPr>
            <a:lvl7pPr marL="2743024" indent="0">
              <a:buNone/>
              <a:defRPr sz="900"/>
            </a:lvl7pPr>
            <a:lvl8pPr marL="3200195" indent="0">
              <a:buNone/>
              <a:defRPr sz="900"/>
            </a:lvl8pPr>
            <a:lvl9pPr marL="3657366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F1B9D-4F1D-425E-8EB9-82C0DD1B550C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1F06A-CAD4-43FA-BC38-7DD48CD401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3191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6816-0250-4F30-85F1-E90619F91BF9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087D8-2365-460F-9670-30DD300F239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6271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1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723E4-6A1E-4129-B549-70240EE16A38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78895-B38C-429D-BAFF-3F898DAD39A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0541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>
                <a:solidFill>
                  <a:srgbClr val="FF0000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8A0BF-EC30-42F7-A185-B6BDE39EC097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5EEAF-5A1D-489D-BB0F-5FC2ADDCD2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441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95750-041B-43BF-8C29-6DB1495851D7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9EBFE-130D-4DFD-AF42-EA0CB4C825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9808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4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5551E-00A2-4F3A-86B4-C6350C3C7522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CF187-EBBA-455F-AEDF-A5767EC25A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60331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BE408-51CE-429F-83DB-B825AAB7B6B1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E4A14-57FE-4513-BB19-1900CF8A33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643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3" indent="0">
              <a:buNone/>
              <a:defRPr sz="1600" b="1"/>
            </a:lvl4pPr>
            <a:lvl5pPr marL="1828683" indent="0">
              <a:buNone/>
              <a:defRPr sz="1600" b="1"/>
            </a:lvl5pPr>
            <a:lvl6pPr marL="2285853" indent="0">
              <a:buNone/>
              <a:defRPr sz="1600" b="1"/>
            </a:lvl6pPr>
            <a:lvl7pPr marL="2743024" indent="0">
              <a:buNone/>
              <a:defRPr sz="1600" b="1"/>
            </a:lvl7pPr>
            <a:lvl8pPr marL="3200195" indent="0">
              <a:buNone/>
              <a:defRPr sz="1600" b="1"/>
            </a:lvl8pPr>
            <a:lvl9pPr marL="3657366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772817"/>
            <a:ext cx="4040188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052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3" indent="0">
              <a:buNone/>
              <a:defRPr sz="1600" b="1"/>
            </a:lvl4pPr>
            <a:lvl5pPr marL="1828683" indent="0">
              <a:buNone/>
              <a:defRPr sz="1600" b="1"/>
            </a:lvl5pPr>
            <a:lvl6pPr marL="2285853" indent="0">
              <a:buNone/>
              <a:defRPr sz="1600" b="1"/>
            </a:lvl6pPr>
            <a:lvl7pPr marL="2743024" indent="0">
              <a:buNone/>
              <a:defRPr sz="1600" b="1"/>
            </a:lvl7pPr>
            <a:lvl8pPr marL="3200195" indent="0">
              <a:buNone/>
              <a:defRPr sz="1600" b="1"/>
            </a:lvl8pPr>
            <a:lvl9pPr marL="3657366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772817"/>
            <a:ext cx="4041775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EA04B-C967-4832-A945-0E16A754E598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970B-748B-46B3-8CC6-D211DF7FC53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854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1BC65-3699-419D-AB23-60C5FB63B256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1B4C-845A-4ED7-A757-7A7DA629087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81035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F4FD0-BDA2-4961-9D49-9318BBDB5847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CEAA9-BCC1-45FC-B10A-D5136BE392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390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2CC2F-B4E6-4F10-9722-031F4A0B7EC1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2B6-84C3-4FB7-901F-560F922407F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3004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2" indent="0">
              <a:buNone/>
              <a:defRPr sz="1000"/>
            </a:lvl3pPr>
            <a:lvl4pPr marL="1371513" indent="0">
              <a:buNone/>
              <a:defRPr sz="900"/>
            </a:lvl4pPr>
            <a:lvl5pPr marL="1828683" indent="0">
              <a:buNone/>
              <a:defRPr sz="900"/>
            </a:lvl5pPr>
            <a:lvl6pPr marL="2285853" indent="0">
              <a:buNone/>
              <a:defRPr sz="900"/>
            </a:lvl6pPr>
            <a:lvl7pPr marL="2743024" indent="0">
              <a:buNone/>
              <a:defRPr sz="900"/>
            </a:lvl7pPr>
            <a:lvl8pPr marL="3200195" indent="0">
              <a:buNone/>
              <a:defRPr sz="900"/>
            </a:lvl8pPr>
            <a:lvl9pPr marL="3657366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D3786-8024-4C4A-8C94-EE7822099E07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1F5D2-C6CA-40EC-BF16-8FBB7D10466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19905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1" indent="0">
              <a:buNone/>
              <a:defRPr sz="2800"/>
            </a:lvl2pPr>
            <a:lvl3pPr marL="914342" indent="0">
              <a:buNone/>
              <a:defRPr sz="2400"/>
            </a:lvl3pPr>
            <a:lvl4pPr marL="1371513" indent="0">
              <a:buNone/>
              <a:defRPr sz="2000"/>
            </a:lvl4pPr>
            <a:lvl5pPr marL="1828683" indent="0">
              <a:buNone/>
              <a:defRPr sz="2000"/>
            </a:lvl5pPr>
            <a:lvl6pPr marL="2285853" indent="0">
              <a:buNone/>
              <a:defRPr sz="2000"/>
            </a:lvl6pPr>
            <a:lvl7pPr marL="2743024" indent="0">
              <a:buNone/>
              <a:defRPr sz="2000"/>
            </a:lvl7pPr>
            <a:lvl8pPr marL="3200195" indent="0">
              <a:buNone/>
              <a:defRPr sz="2000"/>
            </a:lvl8pPr>
            <a:lvl9pPr marL="3657366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2" indent="0">
              <a:buNone/>
              <a:defRPr sz="1000"/>
            </a:lvl3pPr>
            <a:lvl4pPr marL="1371513" indent="0">
              <a:buNone/>
              <a:defRPr sz="900"/>
            </a:lvl4pPr>
            <a:lvl5pPr marL="1828683" indent="0">
              <a:buNone/>
              <a:defRPr sz="900"/>
            </a:lvl5pPr>
            <a:lvl6pPr marL="2285853" indent="0">
              <a:buNone/>
              <a:defRPr sz="900"/>
            </a:lvl6pPr>
            <a:lvl7pPr marL="2743024" indent="0">
              <a:buNone/>
              <a:defRPr sz="900"/>
            </a:lvl7pPr>
            <a:lvl8pPr marL="3200195" indent="0">
              <a:buNone/>
              <a:defRPr sz="900"/>
            </a:lvl8pPr>
            <a:lvl9pPr marL="3657366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096C-990A-4130-92E8-621B10FF206F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FF7E3-7298-441E-9D0F-9EA8A24424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3544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D761B-734C-48CC-8CE9-06007AE674FA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5344F-6A88-452E-91A9-1BD955D745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336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1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6A1D7-8891-4149-B51A-AA2DEA4BF823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DAFCA-221A-4133-9C66-985D56B1BB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354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DFA8-ECBD-4C3B-97D7-726837FE60E3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0E578-C750-45FB-B7C3-8C7A656747BA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71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0B978-9778-44D7-AE13-23366F12DEF4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4CD0A-5BFB-49BF-8EBF-70E49C406B1D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873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B2A9-F250-475A-9FA4-3D637B5E42B6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91348-0E1D-4F13-9F2E-15F8F214F79B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000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055F-3893-4A42-BF28-78AC857EB3A9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3A713-5788-4637-B203-43C5C88ACC57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68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99ECC-4040-4DEC-B972-B0352EC8F086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274DA-00C4-452E-8DB8-BD9108D7D570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572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9A717-6C8E-4A72-8D2D-CD3C031699C8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0A654-A6D1-4522-9454-5FC078530822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117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</a:lstStyle>
          <a:p>
            <a:pPr>
              <a:defRPr/>
            </a:pPr>
            <a:fld id="{AADBA472-50B3-4954-A4E3-C9233715DC76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50">
                <a:solidFill>
                  <a:srgbClr val="898989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1A54DBE-346E-4201-9273-1AAD885D81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F64FDD27-6A64-4083-A22D-7CFB8D129DE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65843" cy="7159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2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45C616BF-CCCA-4FA9-831A-D2DE1424E16A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3A2DD49-DEC4-42E3-BD58-B9AFD6EC636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38DAF7E9-052E-470E-9CD7-F60C51CC265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65843" cy="7159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2"/>
          <p:cNvGrpSpPr>
            <a:grpSpLocks/>
          </p:cNvGrpSpPr>
          <p:nvPr/>
        </p:nvGrpSpPr>
        <p:grpSpPr bwMode="auto">
          <a:xfrm>
            <a:off x="265113" y="946150"/>
            <a:ext cx="8626475" cy="71438"/>
            <a:chOff x="611" y="384"/>
            <a:chExt cx="4450" cy="106"/>
          </a:xfrm>
        </p:grpSpPr>
        <p:sp>
          <p:nvSpPr>
            <p:cNvPr id="13" name="Rectangle 13"/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defTabSz="91434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31465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defTabSz="91434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3075" name="圖片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0163"/>
            <a:ext cx="12398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1187450" y="44450"/>
            <a:ext cx="749935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17588"/>
            <a:ext cx="8229600" cy="529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l" defTabSz="914342" eaLnBrk="1" fontAlgn="auto" hangingPunct="1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prstClr val="black">
                    <a:tint val="75000"/>
                  </a:prst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AEF8E438-5F84-4601-86D0-E8302AE14562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ctr" defTabSz="914342" eaLnBrk="1" fontAlgn="auto" hangingPunct="1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prstClr val="black">
                    <a:tint val="75000"/>
                  </a:prst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75475" y="6453188"/>
            <a:ext cx="21336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 defTabSz="914342" eaLnBrk="1" fontAlgn="auto" hangingPunct="1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9C55F109-D502-4FBB-B752-0AFEAA78783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FF0000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3200" b="1" kern="1200">
          <a:solidFill>
            <a:srgbClr val="0000CC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1" kern="1200">
          <a:solidFill>
            <a:srgbClr val="0000CC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1" kern="1200">
          <a:solidFill>
            <a:srgbClr val="0000CC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1" kern="1200">
          <a:solidFill>
            <a:srgbClr val="0000CC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1" kern="1200">
          <a:solidFill>
            <a:srgbClr val="0000CC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439" indent="-228585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0" indent="-228585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1" indent="-228585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1" indent="-228585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5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6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2"/>
          <p:cNvGrpSpPr>
            <a:grpSpLocks/>
          </p:cNvGrpSpPr>
          <p:nvPr/>
        </p:nvGrpSpPr>
        <p:grpSpPr bwMode="auto">
          <a:xfrm>
            <a:off x="265113" y="946150"/>
            <a:ext cx="8626475" cy="71438"/>
            <a:chOff x="611" y="384"/>
            <a:chExt cx="4450" cy="106"/>
          </a:xfrm>
        </p:grpSpPr>
        <p:sp>
          <p:nvSpPr>
            <p:cNvPr id="13" name="Rectangle 13"/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defTabSz="91434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31465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defTabSz="91434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4099" name="圖片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0163"/>
            <a:ext cx="12398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1187450" y="44450"/>
            <a:ext cx="749935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410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17588"/>
            <a:ext cx="8229600" cy="529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l" defTabSz="914342" eaLnBrk="1" fontAlgn="auto" hangingPunct="1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prstClr val="black">
                    <a:tint val="75000"/>
                  </a:prst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F97ADA51-9A7A-4DE8-BF5E-3C18F47DFCE3}" type="datetime1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ctr" defTabSz="914342" eaLnBrk="1" fontAlgn="auto" hangingPunct="1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prstClr val="black">
                    <a:tint val="75000"/>
                  </a:prst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75475" y="6453188"/>
            <a:ext cx="21336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 defTabSz="914342" eaLnBrk="1" fontAlgn="auto" hangingPunct="1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1195EEF9-3B30-4640-B5F3-A58B2B8999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FF0000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3200" b="1" kern="1200">
          <a:solidFill>
            <a:srgbClr val="0000CC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1" kern="1200">
          <a:solidFill>
            <a:srgbClr val="0000CC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1" kern="1200">
          <a:solidFill>
            <a:srgbClr val="0000CC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1" kern="1200">
          <a:solidFill>
            <a:srgbClr val="0000CC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1" kern="1200">
          <a:solidFill>
            <a:srgbClr val="0000CC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439" indent="-228585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0" indent="-228585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1" indent="-228585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1" indent="-228585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5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6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894432"/>
            <a:ext cx="9144000" cy="26860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dirty="0">
                <a:sym typeface="Times New Roman" panose="02020603050405020304" pitchFamily="18" charset="0"/>
              </a:rPr>
              <a:t>經濟部科技研究發展專案</a:t>
            </a:r>
            <a:br>
              <a:rPr lang="zh-TW" altLang="en-US" sz="3200" dirty="0">
                <a:sym typeface="Times New Roman" panose="02020603050405020304" pitchFamily="18" charset="0"/>
              </a:rPr>
            </a:br>
            <a:r>
              <a:rPr lang="en-US" altLang="zh-TW" sz="2200" dirty="0">
                <a:sym typeface="Times New Roman" panose="02020603050405020304" pitchFamily="18" charset="0"/>
              </a:rPr>
              <a:t>(</a:t>
            </a:r>
            <a:r>
              <a:rPr lang="zh-TW" altLang="en-US" sz="2200" dirty="0">
                <a:sym typeface="Times New Roman" panose="02020603050405020304" pitchFamily="18" charset="0"/>
              </a:rPr>
              <a:t>主題式研發計畫</a:t>
            </a:r>
            <a:r>
              <a:rPr lang="en-US" altLang="zh-TW" sz="2200" dirty="0">
                <a:sym typeface="Times New Roman" panose="02020603050405020304" pitchFamily="18" charset="0"/>
              </a:rPr>
              <a:t>)</a:t>
            </a:r>
            <a:br>
              <a:rPr lang="en-US" altLang="zh-TW" sz="2200" dirty="0">
                <a:sym typeface="Times New Roman" panose="02020603050405020304" pitchFamily="18" charset="0"/>
              </a:rPr>
            </a:br>
            <a:br>
              <a:rPr lang="zh-TW" altLang="en-US" sz="1600" dirty="0">
                <a:sym typeface="Times New Roman" panose="02020603050405020304" pitchFamily="18" charset="0"/>
              </a:rPr>
            </a:br>
            <a:r>
              <a:rPr lang="zh-TW" altLang="en-US" sz="3200" dirty="0">
                <a:sym typeface="Times New Roman" panose="02020603050405020304" pitchFamily="18" charset="0"/>
              </a:rPr>
              <a:t>智慧機械</a:t>
            </a:r>
            <a:r>
              <a:rPr lang="en-US" altLang="zh-TW" sz="3200" dirty="0">
                <a:sym typeface="Times New Roman" panose="02020603050405020304" pitchFamily="18" charset="0"/>
              </a:rPr>
              <a:t>-</a:t>
            </a:r>
            <a:r>
              <a:rPr lang="zh-TW" altLang="en-US" sz="3200" dirty="0">
                <a:sym typeface="Times New Roman" panose="02020603050405020304" pitchFamily="18" charset="0"/>
              </a:rPr>
              <a:t>產業聚落供應鏈數位串流暨</a:t>
            </a:r>
            <a:r>
              <a:rPr lang="en-US" altLang="zh-TW" sz="3200" dirty="0">
                <a:sym typeface="Times New Roman" panose="02020603050405020304" pitchFamily="18" charset="0"/>
              </a:rPr>
              <a:t>AI</a:t>
            </a:r>
            <a:r>
              <a:rPr lang="zh-TW" altLang="en-US" sz="3200" dirty="0">
                <a:sym typeface="Times New Roman" panose="02020603050405020304" pitchFamily="18" charset="0"/>
              </a:rPr>
              <a:t>應用計畫</a:t>
            </a:r>
            <a:br>
              <a:rPr lang="en-US" altLang="zh-TW" sz="3200" dirty="0">
                <a:sym typeface="Times New Roman" panose="02020603050405020304" pitchFamily="18" charset="0"/>
              </a:rPr>
            </a:br>
            <a:r>
              <a:rPr lang="zh-TW" altLang="en-US" sz="3200" dirty="0">
                <a:sym typeface="Times New Roman" panose="02020603050405020304" pitchFamily="18" charset="0"/>
              </a:rPr>
              <a:t>全程執行查證簡報</a:t>
            </a:r>
            <a:endParaRPr lang="zh-TW" altLang="en-US" sz="2000" b="0" dirty="0">
              <a:solidFill>
                <a:schemeClr val="tx1">
                  <a:lumMod val="65000"/>
                  <a:lumOff val="35000"/>
                </a:schemeClr>
              </a:solidFill>
              <a:sym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5750" y="3429000"/>
            <a:ext cx="8572500" cy="26860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>
                <a:sym typeface="Times New Roman" panose="02020603050405020304" pitchFamily="18" charset="0"/>
              </a:rPr>
              <a:t>計畫名稱</a:t>
            </a:r>
            <a:endParaRPr lang="en-US" altLang="zh-TW" b="1" dirty="0">
              <a:sym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(※</a:t>
            </a:r>
            <a:r>
              <a:rPr lang="zh-TW" altLang="en-US" sz="19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請輸入計畫名稱，此行請於列印時刪除</a:t>
            </a: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)</a:t>
            </a:r>
            <a:r>
              <a:rPr lang="en-US" altLang="zh-TW" sz="23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>
                <a:sym typeface="Times New Roman" panose="02020603050405020304" pitchFamily="18" charset="0"/>
              </a:rPr>
              <a:t>執行企業</a:t>
            </a:r>
            <a:r>
              <a:rPr lang="en-US" altLang="zh-TW" b="1" dirty="0">
                <a:sym typeface="Times New Roman" panose="02020603050405020304" pitchFamily="18" charset="0"/>
              </a:rPr>
              <a:t>(</a:t>
            </a:r>
            <a:r>
              <a:rPr lang="zh-TW" altLang="en-US" b="1" dirty="0">
                <a:sym typeface="Times New Roman" panose="02020603050405020304" pitchFamily="18" charset="0"/>
              </a:rPr>
              <a:t>公司</a:t>
            </a:r>
            <a:r>
              <a:rPr lang="en-US" altLang="zh-TW" b="1" dirty="0">
                <a:sym typeface="Times New Roman" panose="02020603050405020304" pitchFamily="18" charset="0"/>
              </a:rPr>
              <a:t>)</a:t>
            </a:r>
            <a:r>
              <a:rPr lang="zh-TW" altLang="en-US" b="1" dirty="0">
                <a:sym typeface="Times New Roman" panose="02020603050405020304" pitchFamily="18" charset="0"/>
              </a:rPr>
              <a:t>名稱</a:t>
            </a:r>
            <a:endParaRPr lang="zh-TW" altLang="en-US" dirty="0">
              <a:sym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(※</a:t>
            </a:r>
            <a:r>
              <a:rPr lang="zh-TW" altLang="en-US" sz="19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請輸入執行廠商名稱，此行請於列印時刪除</a:t>
            </a: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)</a:t>
            </a:r>
            <a:r>
              <a:rPr lang="en-US" altLang="zh-TW" sz="23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600" b="1" dirty="0">
                <a:sym typeface="Times New Roman" panose="02020603050405020304" pitchFamily="18" charset="0"/>
              </a:rPr>
              <a:t>民國</a:t>
            </a:r>
            <a:r>
              <a:rPr lang="en-US" altLang="zh-TW" sz="2600" b="1" dirty="0">
                <a:sym typeface="Times New Roman" panose="02020603050405020304" pitchFamily="18" charset="0"/>
              </a:rPr>
              <a:t>000</a:t>
            </a:r>
            <a:r>
              <a:rPr lang="zh-TW" altLang="en-US" sz="2600" b="1" dirty="0">
                <a:sym typeface="Times New Roman" panose="02020603050405020304" pitchFamily="18" charset="0"/>
              </a:rPr>
              <a:t>年</a:t>
            </a:r>
            <a:r>
              <a:rPr lang="en-US" altLang="zh-TW" sz="2600" b="1" dirty="0">
                <a:sym typeface="Times New Roman" panose="02020603050405020304" pitchFamily="18" charset="0"/>
              </a:rPr>
              <a:t>00</a:t>
            </a:r>
            <a:r>
              <a:rPr lang="zh-TW" altLang="en-US" sz="2600" b="1" dirty="0">
                <a:sym typeface="Times New Roman" panose="02020603050405020304" pitchFamily="18" charset="0"/>
              </a:rPr>
              <a:t>月</a:t>
            </a:r>
            <a:r>
              <a:rPr lang="en-US" altLang="zh-TW" sz="2600" b="1" dirty="0">
                <a:sym typeface="Times New Roman" panose="02020603050405020304" pitchFamily="18" charset="0"/>
              </a:rPr>
              <a:t>00</a:t>
            </a:r>
            <a:r>
              <a:rPr lang="zh-TW" altLang="en-US" sz="2600" b="1" dirty="0">
                <a:sym typeface="Times New Roman" panose="02020603050405020304" pitchFamily="18" charset="0"/>
              </a:rPr>
              <a:t>日至</a:t>
            </a:r>
            <a:r>
              <a:rPr lang="en-US" altLang="zh-TW" sz="2600" b="1" dirty="0">
                <a:sym typeface="Times New Roman" panose="02020603050405020304" pitchFamily="18" charset="0"/>
              </a:rPr>
              <a:t>000</a:t>
            </a:r>
            <a:r>
              <a:rPr lang="zh-TW" altLang="en-US" sz="2600" b="1" dirty="0">
                <a:sym typeface="Times New Roman" panose="02020603050405020304" pitchFamily="18" charset="0"/>
              </a:rPr>
              <a:t>年</a:t>
            </a:r>
            <a:r>
              <a:rPr lang="en-US" altLang="zh-TW" sz="2600" b="1" dirty="0">
                <a:sym typeface="Times New Roman" panose="02020603050405020304" pitchFamily="18" charset="0"/>
              </a:rPr>
              <a:t>00</a:t>
            </a:r>
            <a:r>
              <a:rPr lang="zh-TW" altLang="en-US" sz="2600" b="1" dirty="0">
                <a:sym typeface="Times New Roman" panose="02020603050405020304" pitchFamily="18" charset="0"/>
              </a:rPr>
              <a:t>月</a:t>
            </a:r>
            <a:r>
              <a:rPr lang="en-US" altLang="zh-TW" sz="2600" b="1" dirty="0">
                <a:sym typeface="Times New Roman" panose="02020603050405020304" pitchFamily="18" charset="0"/>
              </a:rPr>
              <a:t>00</a:t>
            </a:r>
            <a:r>
              <a:rPr lang="zh-TW" altLang="en-US" sz="2600" b="1" dirty="0">
                <a:sym typeface="Times New Roman" panose="02020603050405020304" pitchFamily="18" charset="0"/>
              </a:rPr>
              <a:t>日</a:t>
            </a:r>
            <a:endParaRPr lang="en-US" altLang="zh-TW" sz="2600" b="1" dirty="0">
              <a:sym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(※</a:t>
            </a:r>
            <a:r>
              <a:rPr lang="zh-TW" altLang="en-US" sz="19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請輸入計畫起訖期間，此行請於列印時刪除</a:t>
            </a: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  <a:sym typeface="Times New Roman" panose="02020603050405020304" pitchFamily="18" charset="0"/>
              </a:rPr>
              <a:t>)</a:t>
            </a:r>
            <a:endParaRPr lang="zh-TW" altLang="en-US" sz="1900" dirty="0">
              <a:solidFill>
                <a:schemeClr val="tx1">
                  <a:lumMod val="65000"/>
                  <a:lumOff val="35000"/>
                </a:schemeClr>
              </a:solidFill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 txBox="1">
            <a:spLocks/>
          </p:cNvSpPr>
          <p:nvPr/>
        </p:nvSpPr>
        <p:spPr bwMode="auto">
          <a:xfrm>
            <a:off x="0" y="44450"/>
            <a:ext cx="91440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en-US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一頁簡報</a:t>
            </a:r>
            <a:r>
              <a:rPr kumimoji="0" lang="en-US" altLang="zh-TW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計畫簡介</a:t>
            </a:r>
            <a:r>
              <a:rPr kumimoji="0" lang="en-US" altLang="zh-TW" sz="24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kumimoji="0" lang="en-US" altLang="zh-TW" sz="24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grpSp>
        <p:nvGrpSpPr>
          <p:cNvPr id="15363" name="群組 282"/>
          <p:cNvGrpSpPr>
            <a:grpSpLocks/>
          </p:cNvGrpSpPr>
          <p:nvPr/>
        </p:nvGrpSpPr>
        <p:grpSpPr bwMode="auto">
          <a:xfrm>
            <a:off x="-8081963" y="461963"/>
            <a:ext cx="7799388" cy="4043362"/>
            <a:chOff x="539074" y="1412776"/>
            <a:chExt cx="7799473" cy="4043221"/>
          </a:xfrm>
        </p:grpSpPr>
        <p:grpSp>
          <p:nvGrpSpPr>
            <p:cNvPr id="15388" name="群組 283"/>
            <p:cNvGrpSpPr>
              <a:grpSpLocks/>
            </p:cNvGrpSpPr>
            <p:nvPr/>
          </p:nvGrpSpPr>
          <p:grpSpPr bwMode="auto">
            <a:xfrm>
              <a:off x="539074" y="1412776"/>
              <a:ext cx="7799473" cy="4043221"/>
              <a:chOff x="539074" y="1417505"/>
              <a:chExt cx="7799473" cy="4043221"/>
            </a:xfrm>
          </p:grpSpPr>
          <p:grpSp>
            <p:nvGrpSpPr>
              <p:cNvPr id="15390" name="群組 285"/>
              <p:cNvGrpSpPr>
                <a:grpSpLocks/>
              </p:cNvGrpSpPr>
              <p:nvPr/>
            </p:nvGrpSpPr>
            <p:grpSpPr bwMode="auto">
              <a:xfrm>
                <a:off x="539074" y="1417505"/>
                <a:ext cx="7799473" cy="4043221"/>
                <a:chOff x="539074" y="1417505"/>
                <a:chExt cx="7799473" cy="4043221"/>
              </a:xfrm>
            </p:grpSpPr>
            <p:grpSp>
              <p:nvGrpSpPr>
                <p:cNvPr id="15401" name="群組 296"/>
                <p:cNvGrpSpPr>
                  <a:grpSpLocks/>
                </p:cNvGrpSpPr>
                <p:nvPr/>
              </p:nvGrpSpPr>
              <p:grpSpPr bwMode="auto">
                <a:xfrm>
                  <a:off x="539074" y="1417505"/>
                  <a:ext cx="7799473" cy="4043221"/>
                  <a:chOff x="523908" y="1383986"/>
                  <a:chExt cx="7799473" cy="4043221"/>
                </a:xfrm>
              </p:grpSpPr>
              <p:sp>
                <p:nvSpPr>
                  <p:cNvPr id="302" name="圓角矩形 301"/>
                  <p:cNvSpPr/>
                  <p:nvPr/>
                </p:nvSpPr>
                <p:spPr>
                  <a:xfrm>
                    <a:off x="4931259" y="3924942"/>
                    <a:ext cx="921719" cy="514617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2"/>
                  </a:lnRef>
                  <a:fillRef idx="3">
                    <a:schemeClr val="accent2"/>
                  </a:fillRef>
                  <a:effectRef idx="3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kumimoji="0" lang="en-US" altLang="zh-TW" sz="1200" b="1" dirty="0">
                        <a:solidFill>
                          <a:srgbClr val="0000FF"/>
                        </a:solidFill>
                        <a:cs typeface="Times New Roman" panose="02020603050405020304" pitchFamily="18" charset="0"/>
                      </a:rPr>
                      <a:t>AOI+A</a:t>
                    </a:r>
                    <a:r>
                      <a:rPr kumimoji="0" lang="zh-TW" altLang="en-US" sz="1200" b="1" dirty="0">
                        <a:solidFill>
                          <a:srgbClr val="0000FF"/>
                        </a:solidFill>
                        <a:cs typeface="Times New Roman" panose="02020603050405020304" pitchFamily="18" charset="0"/>
                      </a:rPr>
                      <a:t>Ｉ</a:t>
                    </a:r>
                    <a:endParaRPr kumimoji="0" lang="en-US" altLang="zh-TW" sz="1200" b="1" dirty="0">
                      <a:solidFill>
                        <a:srgbClr val="0000FF"/>
                      </a:solidFill>
                      <a:cs typeface="Times New Roman" panose="02020603050405020304" pitchFamily="18" charset="0"/>
                    </a:endParaRPr>
                  </a:p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kumimoji="0" lang="zh-TW" altLang="en-US" sz="1200" b="1" dirty="0">
                        <a:solidFill>
                          <a:srgbClr val="0000FF"/>
                        </a:solidFill>
                        <a:cs typeface="Times New Roman" panose="02020603050405020304" pitchFamily="18" charset="0"/>
                      </a:rPr>
                      <a:t>瑕疵檢測</a:t>
                    </a:r>
                  </a:p>
                </p:txBody>
              </p:sp>
              <p:sp>
                <p:nvSpPr>
                  <p:cNvPr id="303" name="圓角矩形 302"/>
                  <p:cNvSpPr/>
                  <p:nvPr/>
                </p:nvSpPr>
                <p:spPr>
                  <a:xfrm>
                    <a:off x="1446256" y="3909610"/>
                    <a:ext cx="544518" cy="682601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kumimoji="0" lang="zh-TW" altLang="en-US" sz="1200" b="1" dirty="0">
                        <a:solidFill>
                          <a:srgbClr val="0000FF"/>
                        </a:solidFill>
                        <a:cs typeface="Times New Roman" panose="02020603050405020304" pitchFamily="18" charset="0"/>
                      </a:rPr>
                      <a:t>生產齊料缺料管理</a:t>
                    </a:r>
                  </a:p>
                </p:txBody>
              </p:sp>
              <p:grpSp>
                <p:nvGrpSpPr>
                  <p:cNvPr id="15410" name="群組 303"/>
                  <p:cNvGrpSpPr>
                    <a:grpSpLocks/>
                  </p:cNvGrpSpPr>
                  <p:nvPr/>
                </p:nvGrpSpPr>
                <p:grpSpPr bwMode="auto">
                  <a:xfrm>
                    <a:off x="596394" y="1383986"/>
                    <a:ext cx="7726987" cy="2631291"/>
                    <a:chOff x="596394" y="1394223"/>
                    <a:chExt cx="7726987" cy="2631291"/>
                  </a:xfrm>
                </p:grpSpPr>
                <p:grpSp>
                  <p:nvGrpSpPr>
                    <p:cNvPr id="15414" name="群組 30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95202" y="1844605"/>
                      <a:ext cx="1953655" cy="648213"/>
                      <a:chOff x="3554449" y="1484643"/>
                      <a:chExt cx="1953655" cy="648213"/>
                    </a:xfrm>
                  </p:grpSpPr>
                  <p:sp>
                    <p:nvSpPr>
                      <p:cNvPr id="340" name="雲朵形 339"/>
                      <p:cNvSpPr/>
                      <p:nvPr/>
                    </p:nvSpPr>
                    <p:spPr>
                      <a:xfrm>
                        <a:off x="3554960" y="1485095"/>
                        <a:ext cx="1952646" cy="647677"/>
                      </a:xfrm>
                      <a:prstGeom prst="cloud">
                        <a:avLst/>
                      </a:prstGeom>
                      <a:solidFill>
                        <a:srgbClr val="00B0F0"/>
                      </a:solidFill>
                    </p:spPr>
                    <p:style>
                      <a:lnRef idx="2">
                        <a:schemeClr val="accent2">
                          <a:shade val="50000"/>
                        </a:schemeClr>
                      </a:lnRef>
                      <a:fillRef idx="1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defTabSz="914342" eaLnBrk="1" fontAlgn="auto" hangingPunct="1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kumimoji="0" lang="zh-TW" altLang="en-US">
                          <a:solidFill>
                            <a:prstClr val="white"/>
                          </a:solidFill>
                        </a:endParaRPr>
                      </a:p>
                    </p:txBody>
                  </p:sp>
                  <p:sp>
                    <p:nvSpPr>
                      <p:cNvPr id="15447" name="文字方塊 34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787549" y="1484643"/>
                        <a:ext cx="1654360" cy="6463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defTabSz="912813">
                          <a:spcBef>
                            <a:spcPct val="20000"/>
                          </a:spcBef>
                          <a:buFont typeface="Wingdings" panose="05000000000000000000" pitchFamily="2" charset="2"/>
                          <a:buChar char="Ø"/>
                          <a:defRPr sz="32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1pPr>
                        <a:lvl2pPr marL="742950" indent="-28575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–"/>
                          <a:defRPr sz="28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2pPr>
                        <a:lvl3pPr marL="11430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•"/>
                          <a:defRPr sz="24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3pPr>
                        <a:lvl4pPr marL="16002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–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4pPr>
                        <a:lvl5pPr marL="20574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5pPr>
                        <a:lvl6pPr marL="25146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6pPr>
                        <a:lvl7pPr marL="29718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7pPr>
                        <a:lvl8pPr marL="34290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8pPr>
                        <a:lvl9pPr marL="38862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kumimoji="0" lang="zh-TW" altLang="en-US" sz="1800" b="0">
                            <a:solidFill>
                              <a:srgbClr val="000000"/>
                            </a:solidFill>
                          </a:rPr>
                          <a:t>供應商智慧夥伴雲串流系統</a:t>
                        </a:r>
                      </a:p>
                    </p:txBody>
                  </p:sp>
                </p:grpSp>
                <p:grpSp>
                  <p:nvGrpSpPr>
                    <p:cNvPr id="15415" name="群組 3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96394" y="1394223"/>
                      <a:ext cx="7726987" cy="2631291"/>
                      <a:chOff x="596394" y="1356714"/>
                      <a:chExt cx="7726987" cy="2631291"/>
                    </a:xfrm>
                  </p:grpSpPr>
                  <p:grpSp>
                    <p:nvGrpSpPr>
                      <p:cNvPr id="15416" name="群組 30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96394" y="1356714"/>
                        <a:ext cx="7726987" cy="2631291"/>
                        <a:chOff x="629943" y="1343309"/>
                        <a:chExt cx="7726987" cy="2631291"/>
                      </a:xfrm>
                    </p:grpSpPr>
                    <p:cxnSp>
                      <p:nvCxnSpPr>
                        <p:cNvPr id="15424" name="直線單箭頭接點 317"/>
                        <p:cNvCxnSpPr>
                          <a:cxnSpLocks/>
                        </p:cNvCxnSpPr>
                        <p:nvPr/>
                      </p:nvCxnSpPr>
                      <p:spPr bwMode="auto">
                        <a:xfrm>
                          <a:off x="5992069" y="3366405"/>
                          <a:ext cx="381984" cy="0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15425" name="直線單箭頭接點 318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7107412" y="3373243"/>
                          <a:ext cx="515986" cy="3371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grpSp>
                      <p:nvGrpSpPr>
                        <p:cNvPr id="15426" name="群組 31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629943" y="1343309"/>
                          <a:ext cx="7726987" cy="2631291"/>
                          <a:chOff x="629943" y="1343309"/>
                          <a:chExt cx="7726987" cy="2631291"/>
                        </a:xfrm>
                      </p:grpSpPr>
                      <p:cxnSp>
                        <p:nvCxnSpPr>
                          <p:cNvPr id="15427" name="直線單箭頭接點 320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480221" y="3357759"/>
                            <a:ext cx="515986" cy="3371"/>
                          </a:xfrm>
                          <a:prstGeom prst="straightConnector1">
                            <a:avLst/>
                          </a:prstGeom>
                          <a:noFill/>
                          <a:ln w="9525" algn="ctr">
                            <a:solidFill>
                              <a:srgbClr val="000000"/>
                            </a:solidFill>
                            <a:round/>
                            <a:headEnd/>
                            <a:tailEnd type="triangle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5428" name="直線單箭頭接點 321"/>
                          <p:cNvCxnSpPr>
                            <a:cxnSpLocks/>
                          </p:cNvCxnSpPr>
                          <p:nvPr/>
                        </p:nvCxnSpPr>
                        <p:spPr bwMode="auto">
                          <a:xfrm>
                            <a:off x="3366432" y="3354685"/>
                            <a:ext cx="381984" cy="0"/>
                          </a:xfrm>
                          <a:prstGeom prst="straightConnector1">
                            <a:avLst/>
                          </a:prstGeom>
                          <a:noFill/>
                          <a:ln w="9525" algn="ctr">
                            <a:solidFill>
                              <a:srgbClr val="000000"/>
                            </a:solidFill>
                            <a:round/>
                            <a:headEnd/>
                            <a:tailEnd type="triangle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grpSp>
                        <p:nvGrpSpPr>
                          <p:cNvPr id="15429" name="群組 32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629943" y="1343309"/>
                            <a:ext cx="7726987" cy="2631291"/>
                            <a:chOff x="661437" y="366610"/>
                            <a:chExt cx="7726987" cy="2631291"/>
                          </a:xfrm>
                        </p:grpSpPr>
                        <p:grpSp>
                          <p:nvGrpSpPr>
                            <p:cNvPr id="15430" name="群組 32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661437" y="366610"/>
                              <a:ext cx="7726987" cy="2631291"/>
                              <a:chOff x="661437" y="366610"/>
                              <a:chExt cx="7726987" cy="2631291"/>
                            </a:xfrm>
                          </p:grpSpPr>
                          <p:grpSp>
                            <p:nvGrpSpPr>
                              <p:cNvPr id="15432" name="群組 325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1769433" y="366610"/>
                                <a:ext cx="6618991" cy="2631291"/>
                                <a:chOff x="2347491" y="278227"/>
                                <a:chExt cx="9051107" cy="2841212"/>
                              </a:xfrm>
                            </p:grpSpPr>
                            <p:sp>
                              <p:nvSpPr>
                                <p:cNvPr id="328" name="圓角矩形 4">
                                  <a:extLst>
                                    <a:ext uri="{FF2B5EF4-FFF2-40B4-BE49-F238E27FC236}">
                                      <a16:creationId xmlns:a16="http://schemas.microsoft.com/office/drawing/2014/main" id="{AE65078E-2D1C-44EB-A402-37B187271B3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348354" y="1478089"/>
                                  <a:ext cx="7580583" cy="1477545"/>
                                </a:xfrm>
                                <a:prstGeom prst="roundRect">
                                  <a:avLst>
                                    <a:gd name="adj" fmla="val 9333"/>
                                  </a:avLst>
                                </a:prstGeom>
                                <a:noFill/>
                                <a:ln w="25400" cap="flat" cmpd="sng" algn="ctr">
                                  <a:solidFill>
                                    <a:srgbClr val="FF8119"/>
                                  </a:solidFill>
                                  <a:prstDash val="solid"/>
                                </a:ln>
                                <a:effectLst/>
                              </p:spPr>
                              <p:txBody>
                                <a:bodyPr anchor="ctr"/>
                                <a:lstStyle/>
                                <a:p>
                                  <a:pPr algn="ctr" defTabSz="914342" eaLnBrk="1" fontAlgn="auto" hangingPunct="1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defRPr/>
                                  </a:pPr>
                                  <a:endParaRPr kumimoji="0" lang="zh-TW" altLang="en-US" sz="1600" kern="0" dirty="0">
                                    <a:solidFill>
                                      <a:prstClr val="white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15435" name="直線單箭頭接點 328"/>
                                <p:cNvCxnSpPr>
                                  <a:cxnSpLocks/>
                                </p:cNvCxnSpPr>
                                <p:nvPr/>
                              </p:nvCxnSpPr>
                              <p:spPr bwMode="auto">
                                <a:xfrm>
                                  <a:off x="5650079" y="2446431"/>
                                  <a:ext cx="522342" cy="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9525" algn="ctr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 type="triangle" w="med" len="med"/>
                                </a:ln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</a:extLst>
                              </p:spPr>
                            </p:cxnSp>
                            <p:cxnSp>
                              <p:nvCxnSpPr>
                                <p:cNvPr id="15436" name="直線單箭頭接點 329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3225838" y="2442789"/>
                                  <a:ext cx="498934" cy="72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9525" algn="ctr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 type="triangle" w="med" len="med"/>
                                </a:ln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</a:extLst>
                              </p:spPr>
                            </p:cxnSp>
                            <p:cxnSp>
                              <p:nvCxnSpPr>
                                <p:cNvPr id="15437" name="直線單箭頭接點 330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6777439" y="2446431"/>
                                  <a:ext cx="590669" cy="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9525" algn="ctr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 type="triangle" w="med" len="med"/>
                                </a:ln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</a:extLst>
                              </p:spPr>
                            </p:cxnSp>
                            <p:sp>
                              <p:nvSpPr>
                                <p:cNvPr id="332" name="矩形 331">
                                  <a:extLst>
                                    <a:ext uri="{FF2B5EF4-FFF2-40B4-BE49-F238E27FC236}">
                                      <a16:creationId xmlns:a16="http://schemas.microsoft.com/office/drawing/2014/main" id="{CC27E450-B180-4B7E-9696-1442324CAE5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715227" y="2192864"/>
                                  <a:ext cx="512319" cy="632499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 defTabSz="914342" eaLnBrk="1" hangingPunct="1">
                                    <a:defRPr/>
                                  </a:pPr>
                                  <a:r>
                                    <a:rPr lang="zh-TW" altLang="zh-TW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捲料</a:t>
                                  </a:r>
                                  <a:endParaRPr lang="zh-TW" altLang="en-US" sz="1600" b="1" kern="0" dirty="0">
                                    <a:solidFill>
                                      <a:srgbClr val="000000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333" name="矩形 332">
                                  <a:extLst>
                                    <a:ext uri="{FF2B5EF4-FFF2-40B4-BE49-F238E27FC236}">
                                      <a16:creationId xmlns:a16="http://schemas.microsoft.com/office/drawing/2014/main" id="{54C3302E-62C4-4035-BBF8-62A5A0F2619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3718156" y="2192864"/>
                                  <a:ext cx="822749" cy="632499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C000"/>
                                </a:solidFill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 defTabSz="914342" eaLnBrk="1" hangingPunct="1">
                                    <a:defRPr/>
                                  </a:pPr>
                                  <a:r>
                                    <a:rPr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沖壓裁切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34" name="矩形 333">
                                  <a:extLst>
                                    <a:ext uri="{FF2B5EF4-FFF2-40B4-BE49-F238E27FC236}">
                                      <a16:creationId xmlns:a16="http://schemas.microsoft.com/office/drawing/2014/main" id="{466E27F5-7BBD-4BFE-959E-C6DA65E0354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5096641" y="2192864"/>
                                  <a:ext cx="540541" cy="632499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8119"/>
                                </a:solidFill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 defTabSz="914342" eaLnBrk="1" hangingPunct="1">
                                    <a:defRPr/>
                                  </a:pPr>
                                  <a:r>
                                    <a:rPr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折床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35" name="矩形 334">
                                  <a:extLst>
                                    <a:ext uri="{FF2B5EF4-FFF2-40B4-BE49-F238E27FC236}">
                                      <a16:creationId xmlns:a16="http://schemas.microsoft.com/office/drawing/2014/main" id="{EFE256C3-75F5-4D13-86E6-033BDF63A81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7445493" y="2192864"/>
                                  <a:ext cx="835775" cy="632499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tx2">
                                    <a:lumMod val="20000"/>
                                    <a:lumOff val="80000"/>
                                  </a:schemeClr>
                                </a:solidFill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 defTabSz="914342" eaLnBrk="1" hangingPunct="1">
                                    <a:defRPr/>
                                  </a:pPr>
                                  <a:r>
                                    <a:rPr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塗裝烤漆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36" name="矩形 335">
                                  <a:extLst>
                                    <a:ext uri="{FF2B5EF4-FFF2-40B4-BE49-F238E27FC236}">
                                      <a16:creationId xmlns:a16="http://schemas.microsoft.com/office/drawing/2014/main" id="{F284DB91-D81B-4DBE-A69B-C525E11C91C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6240676" y="2192864"/>
                                  <a:ext cx="523172" cy="632499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/>
                                </a:solidFill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 defTabSz="914342" eaLnBrk="1" hangingPunct="1">
                                    <a:defRPr/>
                                  </a:pPr>
                                  <a:r>
                                    <a:rPr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點焊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5443" name="矩形 336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0344675" y="2022748"/>
                                  <a:ext cx="1053923" cy="1096691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EBF5F9"/>
                                </a:solidFill>
                                <a:ln w="9525">
                                  <a:solidFill>
                                    <a:srgbClr val="3333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>
                                  <a:spAutoFit/>
                                </a:bodyPr>
                                <a:lstStyle>
                                  <a:lvl1pPr>
                                    <a:defRPr kumimoji="1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ea typeface="新細明體" panose="02020500000000000000" pitchFamily="18" charset="-120"/>
                                    </a:defRPr>
                                  </a:lvl1pPr>
                                  <a:lvl2pPr marL="742950" indent="-285750">
                                    <a:defRPr kumimoji="1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ea typeface="新細明體" panose="02020500000000000000" pitchFamily="18" charset="-120"/>
                                    </a:defRPr>
                                  </a:lvl2pPr>
                                  <a:lvl3pPr marL="1143000" indent="-228600">
                                    <a:defRPr kumimoji="1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ea typeface="新細明體" panose="02020500000000000000" pitchFamily="18" charset="-120"/>
                                    </a:defRPr>
                                  </a:lvl3pPr>
                                  <a:lvl4pPr marL="1600200" indent="-228600">
                                    <a:defRPr kumimoji="1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ea typeface="新細明體" panose="02020500000000000000" pitchFamily="18" charset="-120"/>
                                    </a:defRPr>
                                  </a:lvl4pPr>
                                  <a:lvl5pPr marL="2057400" indent="-228600">
                                    <a:defRPr kumimoji="1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ea typeface="新細明體" panose="02020500000000000000" pitchFamily="18" charset="-120"/>
                                    </a:defRPr>
                                  </a:lvl5pPr>
                                  <a:lvl6pPr marL="2514600" indent="-228600" eaLnBrk="0" fontAlgn="base" hangingPunct="0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umimoji="1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ea typeface="新細明體" panose="02020500000000000000" pitchFamily="18" charset="-120"/>
                                    </a:defRPr>
                                  </a:lvl6pPr>
                                  <a:lvl7pPr marL="2971800" indent="-228600" eaLnBrk="0" fontAlgn="base" hangingPunct="0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umimoji="1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ea typeface="新細明體" panose="02020500000000000000" pitchFamily="18" charset="-120"/>
                                    </a:defRPr>
                                  </a:lvl7pPr>
                                  <a:lvl8pPr marL="3429000" indent="-228600" eaLnBrk="0" fontAlgn="base" hangingPunct="0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umimoji="1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ea typeface="新細明體" panose="02020500000000000000" pitchFamily="18" charset="-120"/>
                                    </a:defRPr>
                                  </a:lvl8pPr>
                                  <a:lvl9pPr marL="3886200" indent="-228600" eaLnBrk="0" fontAlgn="base" hangingPunct="0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umimoji="1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ea typeface="新細明體" panose="02020500000000000000" pitchFamily="18" charset="-120"/>
                                    </a:defRPr>
                                  </a:lvl9pPr>
                                </a:lstStyle>
                                <a:p>
                                  <a:pPr algn="ctr" eaLnBrk="1" hangingPunct="1"/>
                                  <a:r>
                                    <a:rPr kumimoji="0" lang="zh-TW" altLang="en-US" sz="1200" b="1">
                                      <a:solidFill>
                                        <a:srgbClr val="FF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客戶</a:t>
                                  </a:r>
                                  <a:endParaRPr kumimoji="0" lang="en-US" altLang="zh-TW" sz="1200" b="1">
                                    <a:solidFill>
                                      <a:srgbClr val="FF0000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endParaRPr>
                                </a:p>
                                <a:p>
                                  <a:pPr algn="ctr" eaLnBrk="1" hangingPunct="1"/>
                                  <a:r>
                                    <a:rPr kumimoji="0" lang="en-US" altLang="zh-TW" sz="1200" b="1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YY</a:t>
                                  </a:r>
                                  <a:r>
                                    <a:rPr kumimoji="0" lang="zh-TW" altLang="en-US" sz="1200" b="1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科技、</a:t>
                                  </a:r>
                                  <a:r>
                                    <a:rPr kumimoji="0" lang="en-US" altLang="zh-TW" sz="1200" b="1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SS</a:t>
                                  </a:r>
                                  <a:r>
                                    <a:rPr kumimoji="0" lang="zh-TW" altLang="en-US" sz="1200" b="1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興業、</a:t>
                                  </a:r>
                                  <a:r>
                                    <a:rPr kumimoji="0" lang="en-US" altLang="zh-TW" sz="1200" b="1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WW</a:t>
                                  </a:r>
                                  <a:r>
                                    <a:rPr kumimoji="0" lang="zh-TW" altLang="en-US" sz="1200" b="1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工業</a:t>
                                  </a:r>
                                  <a:endParaRPr kumimoji="0" lang="en-US" altLang="zh-TW" sz="1200" b="1">
                                    <a:solidFill>
                                      <a:srgbClr val="1C1C1C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338" name="矩形 337">
                                  <a:extLst>
                                    <a:ext uri="{FF2B5EF4-FFF2-40B4-BE49-F238E27FC236}">
                                      <a16:creationId xmlns:a16="http://schemas.microsoft.com/office/drawing/2014/main" id="{54C3302E-62C4-4035-BBF8-62A5A0F2619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604513" y="278227"/>
                                  <a:ext cx="6866376" cy="365100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/>
                                </a:solidFill>
                                <a:ln>
                                  <a:solidFill>
                                    <a:srgbClr val="92D050"/>
                                  </a:solidFill>
                                </a:ln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 defTabSz="914342" eaLnBrk="1" hangingPunct="1">
                                    <a:defRPr/>
                                  </a:pPr>
                                  <a:r>
                                    <a:rPr lang="en-US" altLang="zh-TW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Xx</a:t>
                                  </a:r>
                                  <a:r>
                                    <a:rPr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產品智慧生產線導入計畫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39" name="矩形 338">
                                  <a:extLst>
                                    <a:ext uri="{FF2B5EF4-FFF2-40B4-BE49-F238E27FC236}">
                                      <a16:creationId xmlns:a16="http://schemas.microsoft.com/office/drawing/2014/main" id="{EFE256C3-75F5-4D13-86E6-033BDF63A81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8797928" y="2192864"/>
                                  <a:ext cx="829262" cy="632499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 defTabSz="914342" eaLnBrk="1" hangingPunct="1">
                                    <a:defRPr/>
                                  </a:pPr>
                                  <a:r>
                                    <a:rPr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包裝出貨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15433" name="文字方塊 326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61437" y="1944117"/>
                                <a:ext cx="831452" cy="830997"/>
                              </a:xfrm>
                              <a:prstGeom prst="rect">
                                <a:avLst/>
                              </a:prstGeom>
                              <a:solidFill>
                                <a:srgbClr val="EBF5F9"/>
                              </a:solidFill>
                              <a:ln w="9525">
                                <a:solidFill>
                                  <a:srgbClr val="3333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>
                                <a:spAutoFit/>
                              </a:bodyPr>
                              <a:lstStyle>
                                <a:lvl1pPr defTabSz="912813">
                                  <a:spcBef>
                                    <a:spcPct val="20000"/>
                                  </a:spcBef>
                                  <a:buFont typeface="Wingdings" panose="05000000000000000000" pitchFamily="2" charset="2"/>
                                  <a:buChar char="Ø"/>
                                  <a:defRPr sz="3200" b="1">
                                    <a:solidFill>
                                      <a:srgbClr val="0000CC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defRPr>
                                </a:lvl1pPr>
                                <a:lvl2pPr marL="742950" indent="-285750" defTabSz="912813">
                                  <a:spcBef>
                                    <a:spcPct val="20000"/>
                                  </a:spcBef>
                                  <a:buFont typeface="Arial" panose="020B0604020202020204" pitchFamily="34" charset="0"/>
                                  <a:buChar char="–"/>
                                  <a:defRPr sz="2800" b="1">
                                    <a:solidFill>
                                      <a:srgbClr val="0000CC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defRPr>
                                </a:lvl2pPr>
                                <a:lvl3pPr marL="1143000" indent="-228600" defTabSz="912813">
                                  <a:spcBef>
                                    <a:spcPct val="20000"/>
                                  </a:spcBef>
                                  <a:buFont typeface="Arial" panose="020B0604020202020204" pitchFamily="34" charset="0"/>
                                  <a:buChar char="•"/>
                                  <a:defRPr sz="2400" b="1">
                                    <a:solidFill>
                                      <a:srgbClr val="0000CC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defRPr>
                                </a:lvl3pPr>
                                <a:lvl4pPr marL="1600200" indent="-228600" defTabSz="912813">
                                  <a:spcBef>
                                    <a:spcPct val="20000"/>
                                  </a:spcBef>
                                  <a:buFont typeface="Arial" panose="020B0604020202020204" pitchFamily="34" charset="0"/>
                                  <a:buChar char="–"/>
                                  <a:defRPr sz="2000" b="1">
                                    <a:solidFill>
                                      <a:srgbClr val="0000CC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defRPr>
                                </a:lvl4pPr>
                                <a:lvl5pPr marL="2057400" indent="-228600" defTabSz="912813">
                                  <a:spcBef>
                                    <a:spcPct val="20000"/>
                                  </a:spcBef>
                                  <a:buFont typeface="Arial" panose="020B0604020202020204" pitchFamily="34" charset="0"/>
                                  <a:buChar char="»"/>
                                  <a:defRPr sz="2000" b="1">
                                    <a:solidFill>
                                      <a:srgbClr val="0000CC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defRPr>
                                </a:lvl5pPr>
                                <a:lvl6pPr marL="2514600" indent="-228600" defTabSz="912813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Font typeface="Arial" panose="020B0604020202020204" pitchFamily="34" charset="0"/>
                                  <a:buChar char="»"/>
                                  <a:defRPr sz="2000" b="1">
                                    <a:solidFill>
                                      <a:srgbClr val="0000CC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defRPr>
                                </a:lvl6pPr>
                                <a:lvl7pPr marL="2971800" indent="-228600" defTabSz="912813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Font typeface="Arial" panose="020B0604020202020204" pitchFamily="34" charset="0"/>
                                  <a:buChar char="»"/>
                                  <a:defRPr sz="2000" b="1">
                                    <a:solidFill>
                                      <a:srgbClr val="0000CC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defRPr>
                                </a:lvl7pPr>
                                <a:lvl8pPr marL="3429000" indent="-228600" defTabSz="912813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Font typeface="Arial" panose="020B0604020202020204" pitchFamily="34" charset="0"/>
                                  <a:buChar char="»"/>
                                  <a:defRPr sz="2000" b="1">
                                    <a:solidFill>
                                      <a:srgbClr val="0000CC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defRPr>
                                </a:lvl8pPr>
                                <a:lvl9pPr marL="3886200" indent="-228600" defTabSz="912813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Font typeface="Arial" panose="020B0604020202020204" pitchFamily="34" charset="0"/>
                                  <a:buChar char="»"/>
                                  <a:defRPr sz="2000" b="1">
                                    <a:solidFill>
                                      <a:srgbClr val="0000CC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defRPr>
                                </a:lvl9pPr>
                              </a:lstStyle>
                              <a:p>
                                <a:pPr eaLnBrk="1" hangingPunct="1">
                                  <a:spcBef>
                                    <a:spcPct val="0"/>
                                  </a:spcBef>
                                  <a:buFontTx/>
                                  <a:buNone/>
                                </a:pPr>
                                <a:r>
                                  <a:rPr kumimoji="0" lang="zh-TW" altLang="en-US" sz="1200">
                                    <a:solidFill>
                                      <a:srgbClr val="FF0000"/>
                                    </a:solidFill>
                                  </a:rPr>
                                  <a:t>供應商</a:t>
                                </a:r>
                                <a:endParaRPr kumimoji="0" lang="en-US" altLang="zh-TW" sz="1200">
                                  <a:solidFill>
                                    <a:srgbClr val="FF0000"/>
                                  </a:solidFill>
                                </a:endParaRPr>
                              </a:p>
                              <a:p>
                                <a:pPr eaLnBrk="1" hangingPunct="1">
                                  <a:spcBef>
                                    <a:spcPct val="0"/>
                                  </a:spcBef>
                                  <a:buFontTx/>
                                  <a:buNone/>
                                </a:pPr>
                                <a:r>
                                  <a:rPr kumimoji="0" lang="en-US" altLang="zh-TW" sz="1200">
                                    <a:solidFill>
                                      <a:srgbClr val="000000"/>
                                    </a:solidFill>
                                  </a:rPr>
                                  <a:t>XX</a:t>
                                </a:r>
                                <a:r>
                                  <a:rPr kumimoji="0" lang="zh-TW" altLang="en-US" sz="1200">
                                    <a:solidFill>
                                      <a:srgbClr val="000000"/>
                                    </a:solidFill>
                                  </a:rPr>
                                  <a:t>金屬、</a:t>
                                </a:r>
                                <a:r>
                                  <a:rPr kumimoji="0" lang="en-US" altLang="zh-TW" sz="1200">
                                    <a:solidFill>
                                      <a:srgbClr val="000000"/>
                                    </a:solidFill>
                                  </a:rPr>
                                  <a:t>OO</a:t>
                                </a:r>
                                <a:r>
                                  <a:rPr kumimoji="0" lang="zh-TW" altLang="en-US" sz="1200">
                                    <a:solidFill>
                                      <a:srgbClr val="000000"/>
                                    </a:solidFill>
                                  </a:rPr>
                                  <a:t>企業、</a:t>
                                </a:r>
                                <a:r>
                                  <a:rPr kumimoji="0" lang="en-US" altLang="zh-TW" sz="1200">
                                    <a:solidFill>
                                      <a:srgbClr val="000000"/>
                                    </a:solidFill>
                                  </a:rPr>
                                  <a:t>TT</a:t>
                                </a:r>
                                <a:r>
                                  <a:rPr kumimoji="0" lang="zh-TW" altLang="en-US" sz="1200">
                                    <a:solidFill>
                                      <a:srgbClr val="000000"/>
                                    </a:solidFill>
                                  </a:rPr>
                                  <a:t>實業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325" name="矩形 324">
                              <a:extLst>
                                <a:ext uri="{FF2B5EF4-FFF2-40B4-BE49-F238E27FC236}">
                                  <a16:creationId xmlns:a16="http://schemas.microsoft.com/office/drawing/2014/main" id="{54C3302E-62C4-4035-BBF8-62A5A0F2619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579698" y="1469883"/>
                              <a:ext cx="4335510" cy="585768"/>
                            </a:xfrm>
                            <a:prstGeom prst="rect">
                              <a:avLst/>
                            </a:prstGeom>
                            <a:solidFill>
                              <a:schemeClr val="bg2"/>
                            </a:solidFill>
                          </p:spPr>
                          <p:txBody>
                            <a:bodyPr>
                              <a:spAutoFit/>
                            </a:bodyPr>
                            <a:lstStyle/>
                            <a:p>
                              <a:pPr algn="ctr" defTabSz="914342" eaLnBrk="1" hangingPunct="1">
                                <a:defRPr/>
                              </a:pPr>
                              <a:r>
                                <a:rPr lang="zh-TW" altLang="en-US" sz="1600" b="1" kern="0" dirty="0">
                                  <a:solidFill>
                                    <a:srgbClr val="000000"/>
                                  </a:solidFill>
                                  <a:latin typeface="微軟正黑體" panose="020B0604030504040204" pitchFamily="34" charset="-120"/>
                                  <a:ea typeface="微軟正黑體" panose="020B0604030504040204" pitchFamily="34" charset="-120"/>
                                  <a:cs typeface="Arial" panose="020B0604020202020204" pitchFamily="34" charset="0"/>
                                </a:rPr>
                                <a:t>智慧排程</a:t>
                              </a:r>
                              <a:endParaRPr lang="en-US" altLang="zh-TW" sz="1600" b="1" kern="0" dirty="0">
                                <a:solidFill>
                                  <a:srgbClr val="000000"/>
                                </a:solidFill>
                                <a:latin typeface="微軟正黑體" panose="020B0604030504040204" pitchFamily="34" charset="-120"/>
                                <a:ea typeface="微軟正黑體" panose="020B0604030504040204" pitchFamily="34" charset="-120"/>
                                <a:cs typeface="Arial" panose="020B0604020202020204" pitchFamily="34" charset="0"/>
                              </a:endParaRPr>
                            </a:p>
                            <a:p>
                              <a:pPr algn="ctr" defTabSz="914342" eaLnBrk="1" hangingPunct="1">
                                <a:defRPr/>
                              </a:pPr>
                              <a:endParaRPr lang="zh-TW" altLang="en-US" sz="1600" b="1" kern="0" dirty="0">
                                <a:solidFill>
                                  <a:srgbClr val="000000"/>
                                </a:solidFill>
                                <a:latin typeface="微軟正黑體" panose="020B0604030504040204" pitchFamily="34" charset="-120"/>
                                <a:ea typeface="微軟正黑體" panose="020B0604030504040204" pitchFamily="34" charset="-120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  <p:cxnSp>
                    <p:nvCxnSpPr>
                      <p:cNvPr id="311" name="弧形接點 310"/>
                      <p:cNvCxnSpPr>
                        <a:stCxn id="15433" idx="0"/>
                        <a:endCxn id="340" idx="2"/>
                      </p:cNvCxnSpPr>
                      <p:nvPr/>
                    </p:nvCxnSpPr>
                    <p:spPr>
                      <a:xfrm rot="5400000" flipH="1" flipV="1">
                        <a:off x="1755840" y="1388410"/>
                        <a:ext cx="803247" cy="2289200"/>
                      </a:xfrm>
                      <a:prstGeom prst="curvedConnector2">
                        <a:avLst/>
                      </a:prstGeom>
                      <a:ln w="12700">
                        <a:solidFill>
                          <a:srgbClr val="00206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2" name="弧形接點 311"/>
                      <p:cNvCxnSpPr>
                        <a:stCxn id="15443" idx="0"/>
                        <a:endCxn id="340" idx="0"/>
                      </p:cNvCxnSpPr>
                      <p:nvPr/>
                    </p:nvCxnSpPr>
                    <p:spPr>
                      <a:xfrm rot="16200000" flipV="1">
                        <a:off x="6171520" y="1206640"/>
                        <a:ext cx="841346" cy="2690841"/>
                      </a:xfrm>
                      <a:prstGeom prst="curvedConnector2">
                        <a:avLst/>
                      </a:prstGeom>
                      <a:ln w="12700">
                        <a:solidFill>
                          <a:srgbClr val="00206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5419" name="文字方塊 31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859503" y="2052098"/>
                        <a:ext cx="1152128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defTabSz="912813">
                          <a:spcBef>
                            <a:spcPct val="20000"/>
                          </a:spcBef>
                          <a:buFont typeface="Wingdings" panose="05000000000000000000" pitchFamily="2" charset="2"/>
                          <a:buChar char="Ø"/>
                          <a:defRPr sz="32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1pPr>
                        <a:lvl2pPr marL="742950" indent="-28575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–"/>
                          <a:defRPr sz="28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2pPr>
                        <a:lvl3pPr marL="11430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•"/>
                          <a:defRPr sz="24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3pPr>
                        <a:lvl4pPr marL="16002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–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4pPr>
                        <a:lvl5pPr marL="20574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5pPr>
                        <a:lvl6pPr marL="25146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6pPr>
                        <a:lvl7pPr marL="29718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7pPr>
                        <a:lvl8pPr marL="34290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8pPr>
                        <a:lvl9pPr marL="38862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kumimoji="0" lang="zh-TW" altLang="en-US" sz="1800" b="0">
                            <a:solidFill>
                              <a:srgbClr val="000000"/>
                            </a:solidFill>
                          </a:rPr>
                          <a:t>Ａ</a:t>
                        </a:r>
                        <a:r>
                          <a:rPr kumimoji="0" lang="en-US" altLang="zh-TW" sz="1800" b="0">
                            <a:solidFill>
                              <a:srgbClr val="000000"/>
                            </a:solidFill>
                          </a:rPr>
                          <a:t>PP</a:t>
                        </a:r>
                        <a:endParaRPr kumimoji="0" lang="zh-TW" altLang="en-US" sz="1800" b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20" name="文字方塊 31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945810" y="2014801"/>
                        <a:ext cx="1152128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defTabSz="912813">
                          <a:spcBef>
                            <a:spcPct val="20000"/>
                          </a:spcBef>
                          <a:buFont typeface="Wingdings" panose="05000000000000000000" pitchFamily="2" charset="2"/>
                          <a:buChar char="Ø"/>
                          <a:defRPr sz="32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1pPr>
                        <a:lvl2pPr marL="742950" indent="-28575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–"/>
                          <a:defRPr sz="28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2pPr>
                        <a:lvl3pPr marL="11430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•"/>
                          <a:defRPr sz="24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3pPr>
                        <a:lvl4pPr marL="16002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–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4pPr>
                        <a:lvl5pPr marL="20574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5pPr>
                        <a:lvl6pPr marL="25146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6pPr>
                        <a:lvl7pPr marL="29718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7pPr>
                        <a:lvl8pPr marL="34290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8pPr>
                        <a:lvl9pPr marL="38862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kumimoji="0" lang="zh-TW" altLang="en-US" sz="1800" b="0">
                            <a:solidFill>
                              <a:srgbClr val="000000"/>
                            </a:solidFill>
                          </a:rPr>
                          <a:t>Ａ</a:t>
                        </a:r>
                        <a:r>
                          <a:rPr kumimoji="0" lang="en-US" altLang="zh-TW" sz="1800" b="0">
                            <a:solidFill>
                              <a:srgbClr val="000000"/>
                            </a:solidFill>
                          </a:rPr>
                          <a:t>PP</a:t>
                        </a:r>
                        <a:endParaRPr kumimoji="0" lang="zh-TW" altLang="en-US" sz="1800" b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315" name="矩形 314"/>
                      <p:cNvSpPr/>
                      <p:nvPr/>
                    </p:nvSpPr>
                    <p:spPr>
                      <a:xfrm>
                        <a:off x="3470340" y="2726678"/>
                        <a:ext cx="915998" cy="28732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defTabSz="914342" eaLnBrk="1" fontAlgn="auto" hangingPunct="1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kumimoji="0" lang="en-US" altLang="zh-TW" sz="1400" dirty="0">
                            <a:solidFill>
                              <a:prstClr val="black"/>
                            </a:solidFill>
                          </a:rPr>
                          <a:t>MES</a:t>
                        </a:r>
                        <a:endParaRPr kumimoji="0" lang="zh-TW" altLang="en-US" sz="1400" dirty="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sp>
                    <p:nvSpPr>
                      <p:cNvPr id="316" name="矩形 315"/>
                      <p:cNvSpPr/>
                      <p:nvPr/>
                    </p:nvSpPr>
                    <p:spPr>
                      <a:xfrm>
                        <a:off x="2562280" y="2726678"/>
                        <a:ext cx="657232" cy="301614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 defTabSz="914342" eaLnBrk="1" fontAlgn="auto" hangingPunct="1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kumimoji="0" lang="zh-TW" altLang="en-US" sz="1400" dirty="0">
                            <a:solidFill>
                              <a:prstClr val="black"/>
                            </a:solidFill>
                          </a:rPr>
                          <a:t>Ｉ</a:t>
                        </a:r>
                        <a:r>
                          <a:rPr kumimoji="0" lang="en-US" altLang="zh-TW" sz="1400" dirty="0">
                            <a:solidFill>
                              <a:prstClr val="black"/>
                            </a:solidFill>
                          </a:rPr>
                          <a:t>o</a:t>
                        </a:r>
                        <a:r>
                          <a:rPr kumimoji="0" lang="zh-TW" altLang="en-US" sz="1400" dirty="0">
                            <a:solidFill>
                              <a:prstClr val="black"/>
                            </a:solidFill>
                          </a:rPr>
                          <a:t>Ｔ</a:t>
                        </a:r>
                      </a:p>
                    </p:txBody>
                  </p:sp>
                  <p:sp>
                    <p:nvSpPr>
                      <p:cNvPr id="15423" name="文字方塊 3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196299" y="2686342"/>
                        <a:ext cx="675948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defTabSz="912813">
                          <a:spcBef>
                            <a:spcPct val="20000"/>
                          </a:spcBef>
                          <a:buFont typeface="Wingdings" panose="05000000000000000000" pitchFamily="2" charset="2"/>
                          <a:buChar char="Ø"/>
                          <a:defRPr sz="32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1pPr>
                        <a:lvl2pPr marL="742950" indent="-28575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–"/>
                          <a:defRPr sz="28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2pPr>
                        <a:lvl3pPr marL="11430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•"/>
                          <a:defRPr sz="24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3pPr>
                        <a:lvl4pPr marL="16002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–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4pPr>
                        <a:lvl5pPr marL="2057400" indent="-228600" defTabSz="912813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5pPr>
                        <a:lvl6pPr marL="25146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6pPr>
                        <a:lvl7pPr marL="29718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7pPr>
                        <a:lvl8pPr marL="34290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8pPr>
                        <a:lvl9pPr marL="3886200" indent="-228600" defTabSz="912813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b="1">
                            <a:solidFill>
                              <a:srgbClr val="0000CC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kumimoji="0" lang="en-US" altLang="zh-TW" sz="1800">
                            <a:solidFill>
                              <a:srgbClr val="000000"/>
                            </a:solidFill>
                          </a:rPr>
                          <a:t>+</a:t>
                        </a:r>
                        <a:endParaRPr kumimoji="0" lang="zh-TW" altLang="en-US" sz="18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305" name="圓角矩形 304"/>
                  <p:cNvSpPr/>
                  <p:nvPr/>
                </p:nvSpPr>
                <p:spPr>
                  <a:xfrm>
                    <a:off x="6150069" y="3098426"/>
                    <a:ext cx="1230326" cy="2328781"/>
                  </a:xfrm>
                  <a:prstGeom prst="roundRect">
                    <a:avLst/>
                  </a:prstGeom>
                  <a:noFill/>
                  <a:ln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914342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zh-TW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306" name="圓角矩形 305"/>
                  <p:cNvSpPr/>
                  <p:nvPr/>
                </p:nvSpPr>
                <p:spPr>
                  <a:xfrm>
                    <a:off x="4521277" y="3141287"/>
                    <a:ext cx="1581167" cy="1836674"/>
                  </a:xfrm>
                  <a:prstGeom prst="roundRect">
                    <a:avLst/>
                  </a:prstGeom>
                  <a:noFill/>
                  <a:ln>
                    <a:solidFill>
                      <a:srgbClr val="FF614C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914342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zh-TW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307" name="圓角矩形 306"/>
                  <p:cNvSpPr/>
                  <p:nvPr/>
                </p:nvSpPr>
                <p:spPr>
                  <a:xfrm>
                    <a:off x="523908" y="2884121"/>
                    <a:ext cx="2136798" cy="1831911"/>
                  </a:xfrm>
                  <a:prstGeom prst="roundRect">
                    <a:avLst/>
                  </a:prstGeom>
                  <a:noFill/>
                  <a:ln>
                    <a:solidFill>
                      <a:srgbClr val="00B05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914342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zh-TW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98" name="矩形 297"/>
                <p:cNvSpPr/>
                <p:nvPr/>
              </p:nvSpPr>
              <p:spPr>
                <a:xfrm>
                  <a:off x="4652332" y="2777945"/>
                  <a:ext cx="903297" cy="307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zh-TW" altLang="en-US" sz="1400" dirty="0">
                      <a:ln w="0"/>
                      <a:solidFill>
                        <a:prstClr val="black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精實管理</a:t>
                  </a:r>
                </a:p>
              </p:txBody>
            </p:sp>
            <p:sp>
              <p:nvSpPr>
                <p:cNvPr id="15403" name="文字方塊 298"/>
                <p:cNvSpPr txBox="1">
                  <a:spLocks noChangeArrowheads="1"/>
                </p:cNvSpPr>
                <p:nvPr/>
              </p:nvSpPr>
              <p:spPr bwMode="auto">
                <a:xfrm>
                  <a:off x="5493874" y="2748407"/>
                  <a:ext cx="67594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defTabSz="912813">
                    <a:spcBef>
                      <a:spcPct val="20000"/>
                    </a:spcBef>
                    <a:buFont typeface="Wingdings" panose="05000000000000000000" pitchFamily="2" charset="2"/>
                    <a:buChar char="Ø"/>
                    <a:defRPr sz="32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1pPr>
                  <a:lvl2pPr marL="742950" indent="-285750" defTabSz="912813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2pPr>
                  <a:lvl3pPr marL="1143000" indent="-228600" defTabSz="912813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3pPr>
                  <a:lvl4pPr marL="1600200" indent="-228600" defTabSz="912813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4pPr>
                  <a:lvl5pPr marL="2057400" indent="-228600" defTabSz="912813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5pPr>
                  <a:lvl6pPr marL="2514600" indent="-228600" defTabSz="912813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6pPr>
                  <a:lvl7pPr marL="2971800" indent="-228600" defTabSz="912813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7pPr>
                  <a:lvl8pPr marL="3429000" indent="-228600" defTabSz="912813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8pPr>
                  <a:lvl9pPr marL="3886200" indent="-228600" defTabSz="912813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TW" sz="1800">
                      <a:solidFill>
                        <a:srgbClr val="000000"/>
                      </a:solidFill>
                    </a:rPr>
                    <a:t>+</a:t>
                  </a:r>
                  <a:endParaRPr kumimoji="0" lang="zh-TW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00" name="矩形 299"/>
                <p:cNvSpPr/>
                <p:nvPr/>
              </p:nvSpPr>
              <p:spPr>
                <a:xfrm>
                  <a:off x="5763594" y="2763658"/>
                  <a:ext cx="1082687" cy="307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zh-TW" altLang="en-US" sz="1400" dirty="0">
                      <a:ln w="0"/>
                      <a:solidFill>
                        <a:prstClr val="black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可視化管理</a:t>
                  </a:r>
                </a:p>
              </p:txBody>
            </p:sp>
            <p:sp>
              <p:nvSpPr>
                <p:cNvPr id="15405" name="文字方塊 300"/>
                <p:cNvSpPr txBox="1">
                  <a:spLocks noChangeArrowheads="1"/>
                </p:cNvSpPr>
                <p:nvPr/>
              </p:nvSpPr>
              <p:spPr bwMode="auto">
                <a:xfrm>
                  <a:off x="4370648" y="2757974"/>
                  <a:ext cx="67594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defTabSz="912813">
                    <a:spcBef>
                      <a:spcPct val="20000"/>
                    </a:spcBef>
                    <a:buFont typeface="Wingdings" panose="05000000000000000000" pitchFamily="2" charset="2"/>
                    <a:buChar char="Ø"/>
                    <a:defRPr sz="32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1pPr>
                  <a:lvl2pPr marL="742950" indent="-285750" defTabSz="912813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2pPr>
                  <a:lvl3pPr marL="1143000" indent="-228600" defTabSz="912813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3pPr>
                  <a:lvl4pPr marL="1600200" indent="-228600" defTabSz="912813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4pPr>
                  <a:lvl5pPr marL="2057400" indent="-228600" defTabSz="912813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5pPr>
                  <a:lvl6pPr marL="2514600" indent="-228600" defTabSz="912813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6pPr>
                  <a:lvl7pPr marL="2971800" indent="-228600" defTabSz="912813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7pPr>
                  <a:lvl8pPr marL="3429000" indent="-228600" defTabSz="912813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8pPr>
                  <a:lvl9pPr marL="3886200" indent="-228600" defTabSz="912813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b="1">
                      <a:solidFill>
                        <a:srgbClr val="0000CC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TW" sz="1800">
                      <a:solidFill>
                        <a:srgbClr val="000000"/>
                      </a:solidFill>
                    </a:rPr>
                    <a:t>+</a:t>
                  </a:r>
                  <a:endParaRPr kumimoji="0" lang="zh-TW" altLang="en-US" sz="18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5391" name="矩形 286"/>
              <p:cNvSpPr>
                <a:spLocks noChangeArrowheads="1"/>
              </p:cNvSpPr>
              <p:nvPr/>
            </p:nvSpPr>
            <p:spPr bwMode="auto">
              <a:xfrm>
                <a:off x="5372407" y="2372587"/>
                <a:ext cx="80021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kumimoji="0" lang="zh-TW" altLang="en-US" sz="1600" b="1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戰情室</a:t>
                </a:r>
              </a:p>
            </p:txBody>
          </p:sp>
          <p:sp>
            <p:nvSpPr>
              <p:cNvPr id="15392" name="矩形 287"/>
              <p:cNvSpPr>
                <a:spLocks noChangeArrowheads="1"/>
              </p:cNvSpPr>
              <p:nvPr/>
            </p:nvSpPr>
            <p:spPr bwMode="auto">
              <a:xfrm>
                <a:off x="2817001" y="2404575"/>
                <a:ext cx="97085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kumimoji="0" lang="zh-TW" altLang="en-US" sz="1400" b="1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資訊安全</a:t>
                </a:r>
                <a:endParaRPr kumimoji="0" lang="en-US" altLang="zh-TW" sz="1400" b="1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5393" name="圖片 28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18516" y="4444116"/>
                <a:ext cx="512737" cy="5127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94" name="圖片 289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36830" y="3922898"/>
                <a:ext cx="503019" cy="485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395" name="矩形 290"/>
              <p:cNvSpPr>
                <a:spLocks noChangeArrowheads="1"/>
              </p:cNvSpPr>
              <p:nvPr/>
            </p:nvSpPr>
            <p:spPr bwMode="auto">
              <a:xfrm>
                <a:off x="6545377" y="4018822"/>
                <a:ext cx="954107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kumimoji="0" lang="zh-TW" altLang="en-US" sz="1200" b="1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自動組裝線</a:t>
                </a:r>
              </a:p>
            </p:txBody>
          </p:sp>
          <p:sp>
            <p:nvSpPr>
              <p:cNvPr id="15396" name="矩形 291"/>
              <p:cNvSpPr>
                <a:spLocks noChangeArrowheads="1"/>
              </p:cNvSpPr>
              <p:nvPr/>
            </p:nvSpPr>
            <p:spPr bwMode="auto">
              <a:xfrm>
                <a:off x="6622320" y="4473078"/>
                <a:ext cx="800219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kumimoji="0" lang="zh-TW" altLang="en-US" sz="1200" b="1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自動倉儲</a:t>
                </a:r>
              </a:p>
            </p:txBody>
          </p:sp>
          <p:pic>
            <p:nvPicPr>
              <p:cNvPr id="15397" name="圖片 29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53168" y="4904094"/>
                <a:ext cx="660624" cy="4116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398" name="矩形 293"/>
              <p:cNvSpPr>
                <a:spLocks noChangeArrowheads="1"/>
              </p:cNvSpPr>
              <p:nvPr/>
            </p:nvSpPr>
            <p:spPr bwMode="auto">
              <a:xfrm>
                <a:off x="6771419" y="4781369"/>
                <a:ext cx="663583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kumimoji="0" lang="en-US" altLang="zh-TW" sz="1200" b="1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AGV</a:t>
                </a:r>
              </a:p>
              <a:p>
                <a:pPr eaLnBrk="1" hangingPunct="1"/>
                <a:r>
                  <a:rPr kumimoji="0" lang="zh-TW" altLang="en-US" sz="1200" b="1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無人</a:t>
                </a:r>
                <a:endParaRPr kumimoji="0" lang="en-US" altLang="zh-TW" sz="1200" b="1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kumimoji="0" lang="zh-TW" altLang="en-US" sz="1200" b="1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搬運車</a:t>
                </a:r>
              </a:p>
            </p:txBody>
          </p:sp>
          <p:pic>
            <p:nvPicPr>
              <p:cNvPr id="15399" name="圖片 29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195" t="2" r="32980" b="45624"/>
              <a:stretch>
                <a:fillRect/>
              </a:stretch>
            </p:blipFill>
            <p:spPr bwMode="auto">
              <a:xfrm>
                <a:off x="4623882" y="4215769"/>
                <a:ext cx="295227" cy="5717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00" name="圖片 295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819" t="20374" b="10526"/>
              <a:stretch>
                <a:fillRect/>
              </a:stretch>
            </p:blipFill>
            <p:spPr bwMode="auto">
              <a:xfrm rot="5592942">
                <a:off x="1002303" y="4079796"/>
                <a:ext cx="544102" cy="4320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5389" name="文字方塊 284"/>
            <p:cNvSpPr txBox="1">
              <a:spLocks noChangeArrowheads="1"/>
            </p:cNvSpPr>
            <p:nvPr/>
          </p:nvSpPr>
          <p:spPr bwMode="auto">
            <a:xfrm>
              <a:off x="4950340" y="4412095"/>
              <a:ext cx="903769" cy="461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>
                <a:spcBef>
                  <a:spcPct val="20000"/>
                </a:spcBef>
                <a:buFont typeface="Wingdings" panose="05000000000000000000" pitchFamily="2" charset="2"/>
                <a:buChar char="Ø"/>
                <a:defRPr sz="3200" b="1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  <a:lvl2pPr marL="742950" indent="-285750" defTabSz="912813">
                <a:spcBef>
                  <a:spcPct val="20000"/>
                </a:spcBef>
                <a:buFont typeface="Arial" panose="020B0604020202020204" pitchFamily="34" charset="0"/>
                <a:buChar char="–"/>
                <a:defRPr sz="2800" b="1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2pPr>
              <a:lvl3pPr marL="1143000" indent="-228600" defTabSz="912813">
                <a:spcBef>
                  <a:spcPct val="20000"/>
                </a:spcBef>
                <a:buFont typeface="Arial" panose="020B0604020202020204" pitchFamily="34" charset="0"/>
                <a:buChar char="•"/>
                <a:defRPr sz="2400" b="1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3pPr>
              <a:lvl4pPr marL="1600200" indent="-228600" defTabSz="912813">
                <a:spcBef>
                  <a:spcPct val="20000"/>
                </a:spcBef>
                <a:buFont typeface="Arial" panose="020B0604020202020204" pitchFamily="34" charset="0"/>
                <a:buChar char="–"/>
                <a:defRPr sz="2000" b="1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4pPr>
              <a:lvl5pPr marL="2057400" indent="-228600" defTabSz="912813">
                <a:spcBef>
                  <a:spcPct val="20000"/>
                </a:spcBef>
                <a:buFont typeface="Arial" panose="020B0604020202020204" pitchFamily="34" charset="0"/>
                <a:buChar char="»"/>
                <a:defRPr sz="2000" b="1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b="1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b="1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b="1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b="1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200" b="0">
                  <a:solidFill>
                    <a:srgbClr val="FF0000"/>
                  </a:solidFill>
                </a:rPr>
                <a:t>蒐集外觀瑕疵影像</a:t>
              </a:r>
            </a:p>
          </p:txBody>
        </p:sp>
      </p:grpSp>
      <p:sp>
        <p:nvSpPr>
          <p:cNvPr id="15364" name="投影片編號版面配置區 3"/>
          <p:cNvSpPr txBox="1">
            <a:spLocks/>
          </p:cNvSpPr>
          <p:nvPr/>
        </p:nvSpPr>
        <p:spPr bwMode="auto">
          <a:xfrm>
            <a:off x="6272213" y="635793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824B254-2534-4AD6-9FBC-A04760B357E6}" type="slidenum">
              <a:rPr kumimoji="0" lang="zh-TW" altLang="en-US" sz="1600" b="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kumimoji="0" lang="zh-TW" altLang="en-US" sz="1600" b="0">
              <a:solidFill>
                <a:srgbClr val="000000"/>
              </a:solidFill>
            </a:endParaRPr>
          </a:p>
        </p:txBody>
      </p:sp>
      <p:sp>
        <p:nvSpPr>
          <p:cNvPr id="84" name="圓角矩形 83"/>
          <p:cNvSpPr/>
          <p:nvPr/>
        </p:nvSpPr>
        <p:spPr>
          <a:xfrm>
            <a:off x="139700" y="3395663"/>
            <a:ext cx="8861425" cy="3397250"/>
          </a:xfrm>
          <a:prstGeom prst="roundRect">
            <a:avLst/>
          </a:prstGeom>
          <a:solidFill>
            <a:srgbClr val="E6E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38">
              <a:solidFill>
                <a:prstClr val="white"/>
              </a:solidFill>
            </a:endParaRPr>
          </a:p>
        </p:txBody>
      </p:sp>
      <p:sp>
        <p:nvSpPr>
          <p:cNvPr id="85" name="圓角矩形 84"/>
          <p:cNvSpPr/>
          <p:nvPr/>
        </p:nvSpPr>
        <p:spPr>
          <a:xfrm>
            <a:off x="139700" y="1470025"/>
            <a:ext cx="8875713" cy="1870075"/>
          </a:xfrm>
          <a:prstGeom prst="roundRect">
            <a:avLst/>
          </a:prstGeom>
          <a:solidFill>
            <a:srgbClr val="EBF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38" dirty="0">
              <a:solidFill>
                <a:prstClr val="white"/>
              </a:solidFill>
            </a:endParaRPr>
          </a:p>
        </p:txBody>
      </p:sp>
      <p:sp>
        <p:nvSpPr>
          <p:cNvPr id="86" name="流程圖: 替代處理程序 78"/>
          <p:cNvSpPr/>
          <p:nvPr/>
        </p:nvSpPr>
        <p:spPr>
          <a:xfrm>
            <a:off x="246063" y="1873250"/>
            <a:ext cx="1182687" cy="434975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20" b="1" kern="0" dirty="0">
                <a:solidFill>
                  <a:prstClr val="white"/>
                </a:solidFill>
              </a:rPr>
              <a:t>公司名</a:t>
            </a:r>
          </a:p>
        </p:txBody>
      </p:sp>
      <p:sp>
        <p:nvSpPr>
          <p:cNvPr id="87" name="矩形 86"/>
          <p:cNvSpPr/>
          <p:nvPr/>
        </p:nvSpPr>
        <p:spPr>
          <a:xfrm>
            <a:off x="255588" y="3632200"/>
            <a:ext cx="4516437" cy="265588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38">
              <a:solidFill>
                <a:prstClr val="white"/>
              </a:solidFill>
            </a:endParaRPr>
          </a:p>
        </p:txBody>
      </p:sp>
      <p:sp>
        <p:nvSpPr>
          <p:cNvPr id="88" name="流程圖: 替代處理程序 74"/>
          <p:cNvSpPr/>
          <p:nvPr/>
        </p:nvSpPr>
        <p:spPr>
          <a:xfrm>
            <a:off x="203200" y="3370263"/>
            <a:ext cx="1441450" cy="436562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20" b="1" dirty="0">
                <a:solidFill>
                  <a:prstClr val="white"/>
                </a:solidFill>
              </a:rPr>
              <a:t>計畫內容</a:t>
            </a:r>
          </a:p>
        </p:txBody>
      </p:sp>
      <p:sp>
        <p:nvSpPr>
          <p:cNvPr id="89" name="矩形 88"/>
          <p:cNvSpPr/>
          <p:nvPr/>
        </p:nvSpPr>
        <p:spPr>
          <a:xfrm>
            <a:off x="4854575" y="3636963"/>
            <a:ext cx="4060825" cy="2651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38">
              <a:solidFill>
                <a:prstClr val="white"/>
              </a:solidFill>
            </a:endParaRPr>
          </a:p>
        </p:txBody>
      </p:sp>
      <p:sp>
        <p:nvSpPr>
          <p:cNvPr id="90" name="流程圖: 替代處理程序 75"/>
          <p:cNvSpPr/>
          <p:nvPr/>
        </p:nvSpPr>
        <p:spPr>
          <a:xfrm>
            <a:off x="4819650" y="3360738"/>
            <a:ext cx="1441450" cy="434975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20" b="1" dirty="0">
                <a:solidFill>
                  <a:prstClr val="white"/>
                </a:solidFill>
              </a:rPr>
              <a:t>解決方案</a:t>
            </a:r>
          </a:p>
        </p:txBody>
      </p:sp>
      <p:sp>
        <p:nvSpPr>
          <p:cNvPr id="15372" name="矩形 68"/>
          <p:cNvSpPr>
            <a:spLocks noChangeArrowheads="1"/>
          </p:cNvSpPr>
          <p:nvPr/>
        </p:nvSpPr>
        <p:spPr bwMode="auto">
          <a:xfrm>
            <a:off x="1481138" y="1487488"/>
            <a:ext cx="5057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31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831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831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831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831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zh-TW" altLang="en-US" sz="2000" b="1">
                <a:solidFill>
                  <a:srgbClr val="77933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計畫名稱</a:t>
            </a:r>
          </a:p>
        </p:txBody>
      </p:sp>
      <p:sp>
        <p:nvSpPr>
          <p:cNvPr id="15373" name="矩形 78"/>
          <p:cNvSpPr>
            <a:spLocks noChangeArrowheads="1"/>
          </p:cNvSpPr>
          <p:nvPr/>
        </p:nvSpPr>
        <p:spPr bwMode="auto">
          <a:xfrm>
            <a:off x="1412875" y="1825625"/>
            <a:ext cx="7462838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defTabSz="831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831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831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831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831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8318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just" eaLnBrk="1" hangingPunct="1">
              <a:lnSpc>
                <a:spcPts val="1700"/>
              </a:lnSpc>
              <a:spcBef>
                <a:spcPts val="550"/>
              </a:spcBef>
              <a:buFont typeface="Wingdings" panose="05000000000000000000" pitchFamily="2" charset="2"/>
              <a:buChar char="n"/>
            </a:pPr>
            <a:r>
              <a:rPr kumimoji="0" lang="zh-TW" altLang="en-US" sz="1400" b="1" u="sng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品質管理不佳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：仰賴</a:t>
            </a:r>
            <a:r>
              <a:rPr kumimoji="0" lang="zh-TW" altLang="en-US" sz="1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人工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目視</a:t>
            </a:r>
            <a:r>
              <a:rPr kumimoji="0" lang="zh-TW" altLang="en-US" sz="1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檢測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，錯誤率高、追溯異常平均耗時</a:t>
            </a:r>
            <a:r>
              <a:rPr kumimoji="0" lang="en-US" altLang="zh-TW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0.8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</a:t>
            </a:r>
            <a:r>
              <a:rPr kumimoji="0" lang="en-US" altLang="zh-TW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件，良率僅有</a:t>
            </a:r>
            <a:r>
              <a:rPr kumimoji="0" lang="en-US" altLang="zh-TW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90%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、客訴率</a:t>
            </a:r>
            <a:r>
              <a:rPr kumimoji="0" lang="en-US" altLang="zh-TW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5%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kumimoji="0" lang="en-US" altLang="zh-TW" sz="140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700"/>
              </a:lnSpc>
              <a:spcBef>
                <a:spcPts val="550"/>
              </a:spcBef>
              <a:buFont typeface="Wingdings" panose="05000000000000000000" pitchFamily="2" charset="2"/>
              <a:buChar char="n"/>
            </a:pPr>
            <a:r>
              <a:rPr kumimoji="0" lang="zh-TW" altLang="en-US" sz="1400" b="1" u="sng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供應商資訊不透通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：缺少</a:t>
            </a:r>
            <a:r>
              <a:rPr kumimoji="0" lang="zh-TW" altLang="en-US" sz="1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即時庫存資訊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，插單或急件時，常產生</a:t>
            </a:r>
            <a:r>
              <a:rPr kumimoji="0" lang="zh-TW" altLang="en-US" sz="1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物料周轉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問題，供應商也常發生</a:t>
            </a:r>
            <a:r>
              <a:rPr kumimoji="0" lang="zh-TW" altLang="en-US" sz="1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產品異常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，嚴重影響</a:t>
            </a:r>
            <a:r>
              <a:rPr kumimoji="0" lang="zh-TW" altLang="en-US" sz="1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交期</a:t>
            </a:r>
            <a:r>
              <a:rPr kumimoji="0" lang="zh-TW" altLang="en-US" sz="1400">
                <a:latin typeface="微軟正黑體" panose="020B0604030504040204" pitchFamily="34" charset="-120"/>
                <a:ea typeface="微軟正黑體" panose="020B0604030504040204" pitchFamily="34" charset="-120"/>
              </a:rPr>
              <a:t>，達交準確率僅有</a:t>
            </a:r>
            <a:r>
              <a:rPr kumimoji="0" lang="en-US" altLang="zh-TW" sz="1400">
                <a:latin typeface="微軟正黑體" panose="020B0604030504040204" pitchFamily="34" charset="-120"/>
                <a:ea typeface="微軟正黑體" panose="020B0604030504040204" pitchFamily="34" charset="-120"/>
              </a:rPr>
              <a:t>60%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0" lang="en-US" altLang="zh-TW" sz="140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1" hangingPunct="1">
              <a:lnSpc>
                <a:spcPts val="1700"/>
              </a:lnSpc>
              <a:spcBef>
                <a:spcPts val="550"/>
              </a:spcBef>
              <a:buFont typeface="Wingdings" panose="05000000000000000000" pitchFamily="2" charset="2"/>
              <a:buChar char="n"/>
            </a:pPr>
            <a:r>
              <a:rPr kumimoji="0" lang="zh-TW" altLang="en-US" sz="1400" b="1" u="sng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彈性製造不易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：因客戶下單</a:t>
            </a:r>
            <a:r>
              <a:rPr kumimoji="0" lang="zh-TW" altLang="en-US" sz="1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少量多樣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，多達</a:t>
            </a:r>
            <a:r>
              <a:rPr kumimoji="0" lang="en-US" altLang="zh-TW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種不同規格，造成</a:t>
            </a:r>
            <a:r>
              <a:rPr kumimoji="0" lang="zh-TW" altLang="en-US" sz="1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產品線更換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頻繁，但</a:t>
            </a:r>
            <a:r>
              <a:rPr kumimoji="0" lang="zh-TW" altLang="en-US" sz="1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產線人力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不足，</a:t>
            </a:r>
            <a:r>
              <a:rPr kumimoji="0" lang="zh-TW" altLang="en-US" sz="1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跨部門溝通</a:t>
            </a:r>
            <a:r>
              <a:rPr kumimoji="0" lang="zh-TW" altLang="en-US" sz="14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又不良，影響業務單位不敢接單。</a:t>
            </a:r>
            <a:endParaRPr kumimoji="0" lang="en-US" altLang="zh-TW" sz="140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4951413" y="3786188"/>
            <a:ext cx="3940175" cy="2478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 defTabSz="832287" eaLnBrk="1" fontAlgn="auto" hangingPunct="1">
              <a:lnSpc>
                <a:spcPts val="1600"/>
              </a:lnSpc>
              <a:spcBef>
                <a:spcPts val="546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en-US" altLang="zh-TW" sz="14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kumimoji="0" lang="zh-TW" altLang="en-US" sz="14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品質瑕疵檢測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：蒐集外觀框之長、寬、高、亮度、顏色等訊息，以</a:t>
            </a:r>
            <a:r>
              <a:rPr kumimoji="0"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AOI+</a:t>
            </a:r>
            <a:r>
              <a:rPr kumimoji="0"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機器學習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判斷瑕疵，解決人工判讀不準問題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kumimoji="0" lang="en-US" altLang="zh-TW" sz="1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 algn="just" defTabSz="832287" eaLnBrk="1" fontAlgn="auto" hangingPunct="1">
              <a:lnSpc>
                <a:spcPts val="1600"/>
              </a:lnSpc>
              <a:spcBef>
                <a:spcPts val="546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14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供應鏈雲端整合平台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kumimoji="0"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kumimoji="0"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APP</a:t>
            </a:r>
            <a:r>
              <a:rPr kumimoji="0"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與雲平台與供應商進行資料介接</a:t>
            </a:r>
            <a:r>
              <a:rPr lang="zh-TW" altLang="en-US" sz="1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，並以</a:t>
            </a:r>
            <a:r>
              <a:rPr lang="en-US" altLang="zh-TW" sz="1400" kern="0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QRcode</a:t>
            </a:r>
            <a:r>
              <a:rPr lang="zh-TW" altLang="en-US" sz="1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進行進料管理，可即時</a:t>
            </a:r>
            <a:r>
              <a:rPr lang="zh-TW" altLang="en-US" sz="14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降低供應商物料不良率、追溯物料進度</a:t>
            </a:r>
            <a:r>
              <a:rPr lang="zh-TW" altLang="en-US" sz="1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與</a:t>
            </a:r>
            <a:r>
              <a:rPr lang="zh-TW" altLang="en-US" sz="14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排程調度</a:t>
            </a:r>
            <a:r>
              <a:rPr lang="zh-TW" altLang="en-US" sz="1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。</a:t>
            </a:r>
            <a:endParaRPr kumimoji="0" lang="en-US" altLang="zh-TW" sz="1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 algn="just" defTabSz="832287" eaLnBrk="1" fontAlgn="auto" hangingPunct="1">
              <a:lnSpc>
                <a:spcPts val="1600"/>
              </a:lnSpc>
              <a:spcBef>
                <a:spcPts val="546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1400" b="1" u="sng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自動化與智慧排程系統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：以</a:t>
            </a:r>
            <a:r>
              <a:rPr lang="zh-TW" altLang="en-US" sz="1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精實管理與網實整合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，透過條碼</a:t>
            </a:r>
            <a:r>
              <a:rPr kumimoji="0"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自動辨識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系統結合</a:t>
            </a:r>
            <a:r>
              <a:rPr kumimoji="0"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AGV</a:t>
            </a:r>
            <a:r>
              <a:rPr kumimoji="0"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無人搬運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</a:t>
            </a:r>
            <a:r>
              <a:rPr lang="zh-TW" altLang="en-US" sz="14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機械手臂</a:t>
            </a:r>
            <a:r>
              <a:rPr lang="zh-TW" altLang="en-US" sz="1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，促使</a:t>
            </a:r>
            <a:r>
              <a:rPr lang="zh-TW" altLang="en-US" sz="14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人機協作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優化排程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管理，並</a:t>
            </a:r>
            <a:r>
              <a:rPr kumimoji="0"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縮短交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期，</a:t>
            </a:r>
            <a:r>
              <a:rPr lang="zh-TW" altLang="en-US" sz="14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解決追溯異常品</a:t>
            </a:r>
            <a:r>
              <a:rPr lang="zh-TW" altLang="en-US" sz="1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問題</a:t>
            </a:r>
            <a:r>
              <a:rPr kumimoji="0"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kumimoji="0" lang="en-US" altLang="zh-TW" sz="1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300038" y="6381750"/>
            <a:ext cx="8615362" cy="358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38">
              <a:solidFill>
                <a:prstClr val="white"/>
              </a:solidFill>
            </a:endParaRPr>
          </a:p>
        </p:txBody>
      </p:sp>
      <p:sp>
        <p:nvSpPr>
          <p:cNvPr id="97" name="流程圖: 替代處理程序 75"/>
          <p:cNvSpPr/>
          <p:nvPr/>
        </p:nvSpPr>
        <p:spPr>
          <a:xfrm>
            <a:off x="166688" y="6357938"/>
            <a:ext cx="1439862" cy="434975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20" b="1" dirty="0">
                <a:solidFill>
                  <a:prstClr val="white"/>
                </a:solidFill>
              </a:rPr>
              <a:t>供應鏈連結</a:t>
            </a:r>
          </a:p>
        </p:txBody>
      </p:sp>
      <p:sp>
        <p:nvSpPr>
          <p:cNvPr id="98" name="矩形 97"/>
          <p:cNvSpPr/>
          <p:nvPr/>
        </p:nvSpPr>
        <p:spPr>
          <a:xfrm>
            <a:off x="1635125" y="6343650"/>
            <a:ext cx="6981825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計畫內串聯上游：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企業、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科技等</a:t>
            </a:r>
            <a:r>
              <a:rPr kumimoji="0" lang="en-US" altLang="zh-TW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</a:t>
            </a:r>
            <a:r>
              <a:rPr kumimoji="0" lang="zh-TW" altLang="en-US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</a:t>
            </a:r>
            <a:r>
              <a:rPr kumimoji="0"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，下游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企業、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科技等</a:t>
            </a:r>
            <a:r>
              <a:rPr kumimoji="0" lang="en-US" altLang="zh-TW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</a:t>
            </a:r>
            <a:r>
              <a:rPr kumimoji="0" lang="zh-TW" altLang="en-US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，未來將</a:t>
            </a:r>
            <a:r>
              <a:rPr kumimoji="0" lang="zh-TW" altLang="en-US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擴散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到上游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AA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BB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CC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kumimoji="0" lang="en-US" altLang="zh-TW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</a:t>
            </a:r>
            <a:r>
              <a:rPr kumimoji="0" lang="zh-TW" altLang="en-US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、下游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EE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FF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GG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HH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II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JJ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en-US" altLang="zh-TW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KK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kumimoji="0" lang="en-US" altLang="zh-TW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</a:t>
            </a:r>
            <a:r>
              <a:rPr kumimoji="0" lang="zh-TW" altLang="en-US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</a:t>
            </a:r>
            <a:r>
              <a:rPr kumimoji="0" lang="zh-TW" altLang="en-US" sz="1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0" lang="en-US" altLang="zh-TW" sz="1100" kern="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378" name="矩形 71"/>
          <p:cNvSpPr>
            <a:spLocks noChangeArrowheads="1"/>
          </p:cNvSpPr>
          <p:nvPr/>
        </p:nvSpPr>
        <p:spPr bwMode="auto">
          <a:xfrm>
            <a:off x="7416800" y="1035050"/>
            <a:ext cx="877888" cy="36988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zh-TW" altLang="en-US" b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產業別</a:t>
            </a:r>
          </a:p>
        </p:txBody>
      </p:sp>
      <p:sp>
        <p:nvSpPr>
          <p:cNvPr id="100" name="橢圓 99"/>
          <p:cNvSpPr/>
          <p:nvPr/>
        </p:nvSpPr>
        <p:spPr>
          <a:xfrm>
            <a:off x="468313" y="2470150"/>
            <a:ext cx="719137" cy="671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4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prstClr val="white"/>
                </a:solidFill>
              </a:rPr>
              <a:t>公司ＬＯＧＯ</a:t>
            </a:r>
          </a:p>
        </p:txBody>
      </p:sp>
      <p:sp>
        <p:nvSpPr>
          <p:cNvPr id="101" name="流程圖: 替代處理程序 74"/>
          <p:cNvSpPr/>
          <p:nvPr/>
        </p:nvSpPr>
        <p:spPr>
          <a:xfrm>
            <a:off x="139700" y="1141413"/>
            <a:ext cx="1439863" cy="436562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20" b="1" dirty="0">
                <a:solidFill>
                  <a:prstClr val="white"/>
                </a:solidFill>
              </a:rPr>
              <a:t>面臨問題</a:t>
            </a:r>
          </a:p>
        </p:txBody>
      </p:sp>
      <p:grpSp>
        <p:nvGrpSpPr>
          <p:cNvPr id="15381" name="群組 4"/>
          <p:cNvGrpSpPr>
            <a:grpSpLocks/>
          </p:cNvGrpSpPr>
          <p:nvPr/>
        </p:nvGrpSpPr>
        <p:grpSpPr bwMode="auto">
          <a:xfrm>
            <a:off x="112713" y="5892800"/>
            <a:ext cx="3017837" cy="469900"/>
            <a:chOff x="-3598862" y="5897888"/>
            <a:chExt cx="3017838" cy="568901"/>
          </a:xfrm>
        </p:grpSpPr>
        <p:sp>
          <p:nvSpPr>
            <p:cNvPr id="104" name="圓角矩形圖說文字 103"/>
            <p:cNvSpPr/>
            <p:nvPr/>
          </p:nvSpPr>
          <p:spPr>
            <a:xfrm rot="10800000">
              <a:off x="-3592512" y="5897888"/>
              <a:ext cx="3011488" cy="555448"/>
            </a:xfrm>
            <a:prstGeom prst="wedgeRoundRectCallout">
              <a:avLst>
                <a:gd name="adj1" fmla="val -21276"/>
                <a:gd name="adj2" fmla="val 96358"/>
                <a:gd name="adj3" fmla="val 166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5387" name="文字方塊 20"/>
            <p:cNvSpPr txBox="1">
              <a:spLocks noChangeArrowheads="1"/>
            </p:cNvSpPr>
            <p:nvPr/>
          </p:nvSpPr>
          <p:spPr bwMode="auto">
            <a:xfrm>
              <a:off x="-3598862" y="5909324"/>
              <a:ext cx="3017838" cy="557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請將全製程以情境流程呈現，並匡列出本</a:t>
              </a:r>
              <a:r>
                <a:rPr lang="zh-TW" altLang="en-US" sz="120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計畫執行範疇</a:t>
              </a:r>
              <a:r>
                <a:rPr lang="zh-TW" altLang="en-US" sz="1200"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含</a:t>
              </a:r>
              <a:r>
                <a:rPr lang="en-US" altLang="zh-TW" sz="1200"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POC</a:t>
              </a:r>
              <a:r>
                <a:rPr lang="zh-TW" altLang="en-US" sz="1200"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驗證範圍</a:t>
              </a:r>
            </a:p>
          </p:txBody>
        </p:sp>
      </p:grpSp>
      <p:pic>
        <p:nvPicPr>
          <p:cNvPr id="15382" name="圖片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3741738"/>
            <a:ext cx="4486275" cy="23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圓角矩形圖說文字 106"/>
          <p:cNvSpPr/>
          <p:nvPr/>
        </p:nvSpPr>
        <p:spPr>
          <a:xfrm>
            <a:off x="1428750" y="665163"/>
            <a:ext cx="6211888" cy="766762"/>
          </a:xfrm>
          <a:prstGeom prst="wedgeRoundRectCallout">
            <a:avLst>
              <a:gd name="adj1" fmla="val -21276"/>
              <a:gd name="adj2" fmla="val 9635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2" name="文字方塊 101"/>
          <p:cNvSpPr txBox="1"/>
          <p:nvPr/>
        </p:nvSpPr>
        <p:spPr>
          <a:xfrm>
            <a:off x="1428750" y="647700"/>
            <a:ext cx="6146800" cy="831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全字庫正楷體" panose="03000500000000000000" pitchFamily="66" charset="-120"/>
              </a:rPr>
              <a:t>此為範例，請依個案情況</a:t>
            </a:r>
            <a:r>
              <a:rPr lang="en-US" altLang="zh-TW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全字庫正楷體" panose="03000500000000000000" pitchFamily="66" charset="-120"/>
              </a:rPr>
              <a:t>(</a:t>
            </a:r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全字庫正楷體" panose="03000500000000000000" pitchFamily="66" charset="-120"/>
              </a:rPr>
              <a:t>產品、產線等</a:t>
            </a:r>
            <a:r>
              <a:rPr lang="en-US" altLang="zh-TW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全字庫正楷體" panose="03000500000000000000" pitchFamily="66" charset="-120"/>
              </a:rPr>
              <a:t>)</a:t>
            </a:r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全字庫正楷體" panose="03000500000000000000" pitchFamily="66" charset="-120"/>
              </a:rPr>
              <a:t>填寫。</a:t>
            </a:r>
            <a:endPara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  <a:cs typeface="全字庫正楷體" panose="03000500000000000000" pitchFamily="66" charset="-120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全字庫正楷體" panose="03000500000000000000" pitchFamily="66" charset="-120"/>
              </a:rPr>
              <a:t>面臨問題與解決方案以對比呈現，並依實際規劃狀況修改內容</a:t>
            </a:r>
            <a:endPara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  <a:cs typeface="全字庫正楷體" panose="03000500000000000000" pitchFamily="66" charset="-120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全字庫正楷體" panose="03000500000000000000" pitchFamily="66" charset="-120"/>
              </a:rPr>
              <a:t>各問題點請寫出發生之原因，例如少量多樣，請提出規格數據，以利了解欲解決此問題之原因</a:t>
            </a:r>
            <a:endPara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  <a:cs typeface="全字庫正楷體" panose="03000500000000000000" pitchFamily="66" charset="-120"/>
            </a:endParaRPr>
          </a:p>
        </p:txBody>
      </p:sp>
      <p:sp>
        <p:nvSpPr>
          <p:cNvPr id="15385" name="文字方塊 284"/>
          <p:cNvSpPr txBox="1">
            <a:spLocks noChangeArrowheads="1"/>
          </p:cNvSpPr>
          <p:nvPr/>
        </p:nvSpPr>
        <p:spPr bwMode="auto">
          <a:xfrm>
            <a:off x="-3692525" y="4071938"/>
            <a:ext cx="903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200">
                <a:solidFill>
                  <a:srgbClr val="FF0000"/>
                </a:solidFill>
              </a:rPr>
              <a:t>POC</a:t>
            </a:r>
            <a:r>
              <a:rPr kumimoji="0" lang="zh-TW" altLang="en-US" sz="1200">
                <a:solidFill>
                  <a:srgbClr val="FF0000"/>
                </a:solidFill>
              </a:rPr>
              <a:t>驗證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10"/>
          <p:cNvSpPr>
            <a:spLocks noGrp="1"/>
          </p:cNvSpPr>
          <p:nvPr>
            <p:ph type="sldNum" sz="quarter" idx="12"/>
          </p:nvPr>
        </p:nvSpPr>
        <p:spPr bwMode="auto">
          <a:xfrm>
            <a:off x="6994625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A675475-5932-4671-A62D-071651A795E7}" type="slidenum">
              <a:rPr kumimoji="0" lang="zh-TW" altLang="en-US" b="0" smtClean="0">
                <a:solidFill>
                  <a:srgbClr val="898989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kumimoji="0" lang="zh-TW" altLang="en-US" b="0">
              <a:solidFill>
                <a:srgbClr val="898989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6387" name="標題 1"/>
          <p:cNvSpPr txBox="1">
            <a:spLocks/>
          </p:cNvSpPr>
          <p:nvPr/>
        </p:nvSpPr>
        <p:spPr bwMode="auto">
          <a:xfrm>
            <a:off x="0" y="44450"/>
            <a:ext cx="91440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TW" altLang="en-US" dirty="0">
                <a:solidFill>
                  <a:srgbClr val="00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一頁簡報</a:t>
            </a:r>
            <a:r>
              <a:rPr lang="en-US" altLang="zh-TW" dirty="0">
                <a:solidFill>
                  <a:srgbClr val="00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dirty="0">
                <a:solidFill>
                  <a:srgbClr val="00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計畫效益</a:t>
            </a:r>
            <a:r>
              <a:rPr lang="en-US" altLang="zh-TW" sz="2400" dirty="0">
                <a:solidFill>
                  <a:srgbClr val="00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範例</a:t>
            </a:r>
            <a:r>
              <a:rPr lang="en-US" altLang="zh-TW" sz="2400" dirty="0">
                <a:solidFill>
                  <a:srgbClr val="00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矩形: 圓角 24">
            <a:extLst>
              <a:ext uri="{FF2B5EF4-FFF2-40B4-BE49-F238E27FC236}">
                <a16:creationId xmlns:a16="http://schemas.microsoft.com/office/drawing/2014/main" id="{F5C13559-5A53-4E2A-AABC-F14D37CF795C}"/>
              </a:ext>
            </a:extLst>
          </p:cNvPr>
          <p:cNvSpPr/>
          <p:nvPr/>
        </p:nvSpPr>
        <p:spPr>
          <a:xfrm>
            <a:off x="10529888" y="1754188"/>
            <a:ext cx="539750" cy="1439862"/>
          </a:xfrm>
          <a:prstGeom prst="round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弱點掃描機制</a:t>
            </a:r>
          </a:p>
        </p:txBody>
      </p:sp>
      <p:sp>
        <p:nvSpPr>
          <p:cNvPr id="42" name="矩形: 圓角 8">
            <a:extLst>
              <a:ext uri="{FF2B5EF4-FFF2-40B4-BE49-F238E27FC236}">
                <a16:creationId xmlns:a16="http://schemas.microsoft.com/office/drawing/2014/main" id="{38B8D823-297F-4A7E-80D9-99A9E5F6C441}"/>
              </a:ext>
            </a:extLst>
          </p:cNvPr>
          <p:cNvSpPr/>
          <p:nvPr/>
        </p:nvSpPr>
        <p:spPr>
          <a:xfrm>
            <a:off x="9871075" y="3656013"/>
            <a:ext cx="5502275" cy="285750"/>
          </a:xfrm>
          <a:prstGeom prst="roundRect">
            <a:avLst/>
          </a:prstGeom>
          <a:solidFill>
            <a:srgbClr val="C0504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教育訓練與宣導</a:t>
            </a:r>
          </a:p>
        </p:txBody>
      </p:sp>
      <p:sp>
        <p:nvSpPr>
          <p:cNvPr id="43" name="矩形: 圓角 9">
            <a:extLst>
              <a:ext uri="{FF2B5EF4-FFF2-40B4-BE49-F238E27FC236}">
                <a16:creationId xmlns:a16="http://schemas.microsoft.com/office/drawing/2014/main" id="{3EBCE4D1-305B-4923-B9CF-3B8A233BD67B}"/>
              </a:ext>
            </a:extLst>
          </p:cNvPr>
          <p:cNvSpPr/>
          <p:nvPr/>
        </p:nvSpPr>
        <p:spPr>
          <a:xfrm>
            <a:off x="9871075" y="3330575"/>
            <a:ext cx="5502275" cy="285750"/>
          </a:xfrm>
          <a:prstGeom prst="roundRect">
            <a:avLst/>
          </a:prstGeom>
          <a:solidFill>
            <a:srgbClr val="9BBB59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資訊安全監控</a:t>
            </a:r>
          </a:p>
        </p:txBody>
      </p:sp>
      <p:sp>
        <p:nvSpPr>
          <p:cNvPr id="44" name="矩形: 圓角 15">
            <a:extLst>
              <a:ext uri="{FF2B5EF4-FFF2-40B4-BE49-F238E27FC236}">
                <a16:creationId xmlns:a16="http://schemas.microsoft.com/office/drawing/2014/main" id="{727F305B-C24B-466D-9DFE-4E56B4159A6D}"/>
              </a:ext>
            </a:extLst>
          </p:cNvPr>
          <p:cNvSpPr/>
          <p:nvPr/>
        </p:nvSpPr>
        <p:spPr>
          <a:xfrm>
            <a:off x="9829800" y="1162050"/>
            <a:ext cx="1982788" cy="463550"/>
          </a:xfrm>
          <a:prstGeom prst="round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企業網路層</a:t>
            </a:r>
          </a:p>
        </p:txBody>
      </p:sp>
      <p:sp>
        <p:nvSpPr>
          <p:cNvPr id="45" name="矩形: 圓角 16">
            <a:extLst>
              <a:ext uri="{FF2B5EF4-FFF2-40B4-BE49-F238E27FC236}">
                <a16:creationId xmlns:a16="http://schemas.microsoft.com/office/drawing/2014/main" id="{A3243E83-E09A-4C89-B534-0262AC51E827}"/>
              </a:ext>
            </a:extLst>
          </p:cNvPr>
          <p:cNvSpPr/>
          <p:nvPr/>
        </p:nvSpPr>
        <p:spPr>
          <a:xfrm>
            <a:off x="11917363" y="1158875"/>
            <a:ext cx="1982787" cy="476250"/>
          </a:xfrm>
          <a:prstGeom prst="roundRect">
            <a:avLst/>
          </a:prstGeom>
          <a:solidFill>
            <a:srgbClr val="4BACC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監控與管理層</a:t>
            </a:r>
          </a:p>
        </p:txBody>
      </p:sp>
      <p:sp>
        <p:nvSpPr>
          <p:cNvPr id="46" name="矩形: 圓角 17">
            <a:extLst>
              <a:ext uri="{FF2B5EF4-FFF2-40B4-BE49-F238E27FC236}">
                <a16:creationId xmlns:a16="http://schemas.microsoft.com/office/drawing/2014/main" id="{71D5BE18-3C2A-4DD4-A863-C28546C3F113}"/>
              </a:ext>
            </a:extLst>
          </p:cNvPr>
          <p:cNvSpPr/>
          <p:nvPr/>
        </p:nvSpPr>
        <p:spPr>
          <a:xfrm>
            <a:off x="14077950" y="1158875"/>
            <a:ext cx="1150938" cy="476250"/>
          </a:xfrm>
          <a:prstGeom prst="round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其他資安要求</a:t>
            </a:r>
          </a:p>
        </p:txBody>
      </p:sp>
      <p:sp>
        <p:nvSpPr>
          <p:cNvPr id="47" name="矩形: 圓角 19">
            <a:extLst>
              <a:ext uri="{FF2B5EF4-FFF2-40B4-BE49-F238E27FC236}">
                <a16:creationId xmlns:a16="http://schemas.microsoft.com/office/drawing/2014/main" id="{4F4F7F61-F695-427E-A4DC-404A5336394A}"/>
              </a:ext>
            </a:extLst>
          </p:cNvPr>
          <p:cNvSpPr/>
          <p:nvPr/>
        </p:nvSpPr>
        <p:spPr>
          <a:xfrm>
            <a:off x="9871075" y="1739900"/>
            <a:ext cx="539750" cy="1439863"/>
          </a:xfrm>
          <a:prstGeom prst="round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USB </a:t>
            </a: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裝置管理掃描</a:t>
            </a:r>
          </a:p>
        </p:txBody>
      </p:sp>
      <p:sp>
        <p:nvSpPr>
          <p:cNvPr id="48" name="矩形: 圓角 22">
            <a:extLst>
              <a:ext uri="{FF2B5EF4-FFF2-40B4-BE49-F238E27FC236}">
                <a16:creationId xmlns:a16="http://schemas.microsoft.com/office/drawing/2014/main" id="{EF41FEE5-9504-4568-9B0F-2545DACA0E00}"/>
              </a:ext>
            </a:extLst>
          </p:cNvPr>
          <p:cNvSpPr/>
          <p:nvPr/>
        </p:nvSpPr>
        <p:spPr>
          <a:xfrm>
            <a:off x="11199813" y="1739900"/>
            <a:ext cx="606425" cy="1439863"/>
          </a:xfrm>
          <a:prstGeom prst="round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建立日誌</a:t>
            </a:r>
            <a:endParaRPr kumimoji="0" lang="en-US" altLang="zh-TW" sz="12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endParaRPr kumimoji="0" lang="en-US" altLang="zh-TW" sz="12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稽核機制</a:t>
            </a:r>
          </a:p>
        </p:txBody>
      </p:sp>
      <p:sp>
        <p:nvSpPr>
          <p:cNvPr id="49" name="矩形: 圓角 23">
            <a:extLst>
              <a:ext uri="{FF2B5EF4-FFF2-40B4-BE49-F238E27FC236}">
                <a16:creationId xmlns:a16="http://schemas.microsoft.com/office/drawing/2014/main" id="{0DA311B7-429F-432E-A486-2B78B8CB6525}"/>
              </a:ext>
            </a:extLst>
          </p:cNvPr>
          <p:cNvSpPr/>
          <p:nvPr/>
        </p:nvSpPr>
        <p:spPr>
          <a:xfrm>
            <a:off x="14011275" y="1739900"/>
            <a:ext cx="619125" cy="1439863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資料分級管理</a:t>
            </a:r>
          </a:p>
        </p:txBody>
      </p:sp>
      <p:sp>
        <p:nvSpPr>
          <p:cNvPr id="50" name="矩形: 圓角 25">
            <a:extLst>
              <a:ext uri="{FF2B5EF4-FFF2-40B4-BE49-F238E27FC236}">
                <a16:creationId xmlns:a16="http://schemas.microsoft.com/office/drawing/2014/main" id="{3F09BC18-C129-4333-8E4C-A638EF538C23}"/>
              </a:ext>
            </a:extLst>
          </p:cNvPr>
          <p:cNvSpPr/>
          <p:nvPr/>
        </p:nvSpPr>
        <p:spPr>
          <a:xfrm>
            <a:off x="11917363" y="1766888"/>
            <a:ext cx="588962" cy="1441450"/>
          </a:xfrm>
          <a:prstGeom prst="round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主機安裝資訊安全防護軟體</a:t>
            </a:r>
          </a:p>
        </p:txBody>
      </p:sp>
      <p:sp>
        <p:nvSpPr>
          <p:cNvPr id="51" name="矩形: 圓角 26">
            <a:extLst>
              <a:ext uri="{FF2B5EF4-FFF2-40B4-BE49-F238E27FC236}">
                <a16:creationId xmlns:a16="http://schemas.microsoft.com/office/drawing/2014/main" id="{8D70BFA2-54A0-4CF1-8220-0109D7D33A18}"/>
              </a:ext>
            </a:extLst>
          </p:cNvPr>
          <p:cNvSpPr/>
          <p:nvPr/>
        </p:nvSpPr>
        <p:spPr>
          <a:xfrm>
            <a:off x="13241338" y="1739900"/>
            <a:ext cx="588962" cy="1439863"/>
          </a:xfrm>
          <a:prstGeom prst="round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作業系統控管</a:t>
            </a:r>
            <a:endParaRPr kumimoji="0" lang="en-US" altLang="zh-TW" sz="12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執行程式白名單</a:t>
            </a:r>
          </a:p>
        </p:txBody>
      </p:sp>
      <p:sp>
        <p:nvSpPr>
          <p:cNvPr id="52" name="矩形: 圓角 27">
            <a:extLst>
              <a:ext uri="{FF2B5EF4-FFF2-40B4-BE49-F238E27FC236}">
                <a16:creationId xmlns:a16="http://schemas.microsoft.com/office/drawing/2014/main" id="{8123F29B-C600-477C-B7F3-04C6ED7C6F04}"/>
              </a:ext>
            </a:extLst>
          </p:cNvPr>
          <p:cNvSpPr/>
          <p:nvPr/>
        </p:nvSpPr>
        <p:spPr>
          <a:xfrm>
            <a:off x="12552363" y="1771650"/>
            <a:ext cx="615950" cy="1439863"/>
          </a:xfrm>
          <a:prstGeom prst="round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</a:t>
            </a:r>
            <a:r>
              <a:rPr kumimoji="0" lang="en-US" altLang="zh-TW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韌體安全更新機制</a:t>
            </a:r>
          </a:p>
        </p:txBody>
      </p:sp>
      <p:sp>
        <p:nvSpPr>
          <p:cNvPr id="53" name="矩形: 圓角 28">
            <a:extLst>
              <a:ext uri="{FF2B5EF4-FFF2-40B4-BE49-F238E27FC236}">
                <a16:creationId xmlns:a16="http://schemas.microsoft.com/office/drawing/2014/main" id="{975D65CD-C418-4865-BC3E-5072EF340630}"/>
              </a:ext>
            </a:extLst>
          </p:cNvPr>
          <p:cNvSpPr/>
          <p:nvPr/>
        </p:nvSpPr>
        <p:spPr>
          <a:xfrm>
            <a:off x="14727238" y="1754188"/>
            <a:ext cx="646112" cy="1439862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建立密碼管理機制</a:t>
            </a:r>
          </a:p>
        </p:txBody>
      </p:sp>
      <p:sp>
        <p:nvSpPr>
          <p:cNvPr id="38" name="圓角矩形 37"/>
          <p:cNvSpPr/>
          <p:nvPr/>
        </p:nvSpPr>
        <p:spPr>
          <a:xfrm>
            <a:off x="49658" y="1052736"/>
            <a:ext cx="4983163" cy="337343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38" dirty="0">
              <a:solidFill>
                <a:prstClr val="white"/>
              </a:solidFill>
            </a:endParaRPr>
          </a:p>
        </p:txBody>
      </p:sp>
      <p:sp>
        <p:nvSpPr>
          <p:cNvPr id="54" name="流程圖: 替代處理程序 75"/>
          <p:cNvSpPr/>
          <p:nvPr/>
        </p:nvSpPr>
        <p:spPr>
          <a:xfrm>
            <a:off x="102046" y="1130524"/>
            <a:ext cx="2355850" cy="436562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20" b="1" dirty="0">
                <a:solidFill>
                  <a:prstClr val="white"/>
                </a:solidFill>
              </a:rPr>
              <a:t>顧問規劃執行過程</a:t>
            </a:r>
          </a:p>
        </p:txBody>
      </p:sp>
      <p:sp>
        <p:nvSpPr>
          <p:cNvPr id="55" name="矩形 54"/>
          <p:cNvSpPr/>
          <p:nvPr/>
        </p:nvSpPr>
        <p:spPr>
          <a:xfrm>
            <a:off x="141733" y="2062386"/>
            <a:ext cx="1438275" cy="5413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34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>
              <a:solidFill>
                <a:prstClr val="black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143321" y="2778349"/>
            <a:ext cx="1438275" cy="5302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34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>
              <a:solidFill>
                <a:prstClr val="black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140146" y="3519711"/>
            <a:ext cx="1439862" cy="46831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34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>
              <a:solidFill>
                <a:prstClr val="black"/>
              </a:solidFill>
            </a:endParaRPr>
          </a:p>
        </p:txBody>
      </p:sp>
      <p:sp>
        <p:nvSpPr>
          <p:cNvPr id="16406" name="矩形 7"/>
          <p:cNvSpPr>
            <a:spLocks noChangeArrowheads="1"/>
          </p:cNvSpPr>
          <p:nvPr/>
        </p:nvSpPr>
        <p:spPr bwMode="auto">
          <a:xfrm>
            <a:off x="-34480" y="1909986"/>
            <a:ext cx="1792288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</a:rPr>
              <a:t>盤點</a:t>
            </a:r>
            <a:endParaRPr kumimoji="0" lang="en-US" altLang="zh-TW" sz="16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zh-TW" sz="1100">
                <a:solidFill>
                  <a:srgbClr val="FF0000"/>
                </a:solidFill>
              </a:rPr>
              <a:t>(</a:t>
            </a:r>
            <a:r>
              <a:rPr kumimoji="0" lang="zh-TW" altLang="en-US" sz="1100">
                <a:solidFill>
                  <a:srgbClr val="FF0000"/>
                </a:solidFill>
              </a:rPr>
              <a:t>欲解決問題 如製程</a:t>
            </a:r>
            <a:r>
              <a:rPr kumimoji="0" lang="en-US" altLang="zh-TW" sz="1100">
                <a:solidFill>
                  <a:srgbClr val="FF0000"/>
                </a:solidFill>
              </a:rPr>
              <a:t>/</a:t>
            </a:r>
            <a:r>
              <a:rPr kumimoji="0" lang="zh-TW" altLang="en-US" sz="1100">
                <a:solidFill>
                  <a:srgbClr val="FF0000"/>
                </a:solidFill>
              </a:rPr>
              <a:t>品質</a:t>
            </a:r>
            <a:r>
              <a:rPr kumimoji="0" lang="en-US" altLang="zh-TW" sz="1100">
                <a:solidFill>
                  <a:srgbClr val="FF0000"/>
                </a:solidFill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</a:rPr>
              <a:t>異常關聯因子</a:t>
            </a:r>
          </a:p>
        </p:txBody>
      </p:sp>
      <p:sp>
        <p:nvSpPr>
          <p:cNvPr id="16407" name="矩形 65"/>
          <p:cNvSpPr>
            <a:spLocks noChangeArrowheads="1"/>
          </p:cNvSpPr>
          <p:nvPr/>
        </p:nvSpPr>
        <p:spPr bwMode="auto">
          <a:xfrm>
            <a:off x="1589533" y="1959199"/>
            <a:ext cx="348456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defTabSz="912813"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TW" altLang="en-US" sz="1300" b="0">
                <a:solidFill>
                  <a:srgbClr val="000000"/>
                </a:solidFill>
              </a:rPr>
              <a:t>顏色、刮傷、毛邊等</a:t>
            </a:r>
            <a:r>
              <a:rPr kumimoji="0" lang="en-US" altLang="zh-TW" sz="1300" b="0">
                <a:solidFill>
                  <a:srgbClr val="FF0000"/>
                </a:solidFill>
              </a:rPr>
              <a:t>10</a:t>
            </a:r>
            <a:r>
              <a:rPr kumimoji="0" lang="zh-TW" altLang="en-US" sz="1300" b="0">
                <a:solidFill>
                  <a:srgbClr val="FF0000"/>
                </a:solidFill>
              </a:rPr>
              <a:t>項外觀</a:t>
            </a:r>
            <a:r>
              <a:rPr kumimoji="0" lang="zh-TW" altLang="en-US" sz="1300" b="0">
                <a:solidFill>
                  <a:srgbClr val="000000"/>
                </a:solidFill>
              </a:rPr>
              <a:t>品質異常</a:t>
            </a:r>
            <a:endParaRPr kumimoji="0" lang="en-US" altLang="zh-TW" sz="1300" b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kumimoji="0" lang="zh-TW" altLang="en-US" sz="1300" b="0">
                <a:solidFill>
                  <a:srgbClr val="000000"/>
                </a:solidFill>
              </a:rPr>
              <a:t>溫度</a:t>
            </a:r>
            <a:r>
              <a:rPr kumimoji="0" lang="zh-TW" altLang="zh-TW" sz="1300" b="0">
                <a:solidFill>
                  <a:srgbClr val="000000"/>
                </a:solidFill>
              </a:rPr>
              <a:t>、</a:t>
            </a:r>
            <a:r>
              <a:rPr kumimoji="0" lang="zh-TW" altLang="en-US" sz="1300" b="0">
                <a:solidFill>
                  <a:srgbClr val="000000"/>
                </a:solidFill>
              </a:rPr>
              <a:t>震動</a:t>
            </a:r>
            <a:r>
              <a:rPr kumimoji="0" lang="zh-TW" altLang="zh-TW" sz="1300" b="0">
                <a:solidFill>
                  <a:srgbClr val="000000"/>
                </a:solidFill>
              </a:rPr>
              <a:t>、</a:t>
            </a:r>
            <a:r>
              <a:rPr kumimoji="0" lang="zh-TW" altLang="en-US" sz="1300" b="0">
                <a:solidFill>
                  <a:srgbClr val="000000"/>
                </a:solidFill>
              </a:rPr>
              <a:t>電流等</a:t>
            </a:r>
            <a:r>
              <a:rPr kumimoji="0" lang="en-US" altLang="zh-TW" sz="1300" b="0">
                <a:solidFill>
                  <a:srgbClr val="FF0000"/>
                </a:solidFill>
              </a:rPr>
              <a:t>8</a:t>
            </a:r>
            <a:r>
              <a:rPr kumimoji="0" lang="zh-TW" altLang="en-US" sz="1300" b="0">
                <a:solidFill>
                  <a:srgbClr val="FF0000"/>
                </a:solidFill>
              </a:rPr>
              <a:t>項製程</a:t>
            </a:r>
            <a:r>
              <a:rPr kumimoji="0" lang="zh-TW" altLang="en-US" sz="1300" b="0">
                <a:solidFill>
                  <a:srgbClr val="000000"/>
                </a:solidFill>
              </a:rPr>
              <a:t>關聯</a:t>
            </a:r>
            <a:r>
              <a:rPr kumimoji="0" lang="zh-TW" altLang="en-US" sz="1300" b="0">
                <a:solidFill>
                  <a:srgbClr val="FF0000"/>
                </a:solidFill>
              </a:rPr>
              <a:t>因子</a:t>
            </a:r>
            <a:endParaRPr kumimoji="0" lang="en-US" altLang="zh-TW" sz="1300" b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kumimoji="0" lang="zh-TW" altLang="en-US" sz="1300" b="0">
                <a:solidFill>
                  <a:srgbClr val="000000"/>
                </a:solidFill>
              </a:rPr>
              <a:t>評估生產機台等設備</a:t>
            </a:r>
            <a:r>
              <a:rPr kumimoji="0" lang="en-US" altLang="zh-TW" sz="1300" b="0">
                <a:solidFill>
                  <a:srgbClr val="FF0000"/>
                </a:solidFill>
              </a:rPr>
              <a:t>IoT/MES</a:t>
            </a:r>
            <a:r>
              <a:rPr kumimoji="0" lang="zh-TW" altLang="en-US" sz="1300" b="0">
                <a:solidFill>
                  <a:srgbClr val="FF0000"/>
                </a:solidFill>
              </a:rPr>
              <a:t>資料監測</a:t>
            </a:r>
            <a:r>
              <a:rPr kumimoji="0" lang="zh-TW" altLang="en-US" sz="1300" b="0">
                <a:solidFill>
                  <a:srgbClr val="000000"/>
                </a:solidFill>
              </a:rPr>
              <a:t>方式</a:t>
            </a:r>
            <a:endParaRPr kumimoji="0" lang="zh-TW" altLang="zh-TW" sz="1300" b="0">
              <a:solidFill>
                <a:srgbClr val="000000"/>
              </a:solidFill>
            </a:endParaRPr>
          </a:p>
        </p:txBody>
      </p:sp>
      <p:cxnSp>
        <p:nvCxnSpPr>
          <p:cNvPr id="60" name="直線單箭頭接點 59"/>
          <p:cNvCxnSpPr>
            <a:stCxn id="55" idx="2"/>
            <a:endCxn id="56" idx="0"/>
          </p:cNvCxnSpPr>
          <p:nvPr/>
        </p:nvCxnSpPr>
        <p:spPr>
          <a:xfrm>
            <a:off x="860871" y="2603724"/>
            <a:ext cx="1587" cy="174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矩形 23"/>
          <p:cNvSpPr>
            <a:spLocks noChangeArrowheads="1"/>
          </p:cNvSpPr>
          <p:nvPr/>
        </p:nvSpPr>
        <p:spPr bwMode="auto">
          <a:xfrm>
            <a:off x="5208" y="2786286"/>
            <a:ext cx="1744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TW" altLang="en-US" sz="1600" spc="-150" dirty="0">
                <a:solidFill>
                  <a:srgbClr val="000000"/>
                </a:solidFill>
              </a:rPr>
              <a:t>模擬驗證</a:t>
            </a:r>
            <a:r>
              <a:rPr kumimoji="0" lang="en-US" altLang="zh-TW" sz="1600" spc="-150" dirty="0">
                <a:solidFill>
                  <a:srgbClr val="000000"/>
                </a:solidFill>
              </a:rPr>
              <a:t>POC</a:t>
            </a:r>
            <a:r>
              <a:rPr kumimoji="0" lang="zh-TW" altLang="en-US" sz="1600" spc="-150" dirty="0">
                <a:solidFill>
                  <a:srgbClr val="000000"/>
                </a:solidFill>
              </a:rPr>
              <a:t>效益</a:t>
            </a:r>
            <a:endParaRPr kumimoji="0" lang="en-US" altLang="zh-TW" sz="1600" spc="-15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TW" altLang="en-US" sz="1600" dirty="0">
                <a:solidFill>
                  <a:srgbClr val="000000"/>
                </a:solidFill>
              </a:rPr>
              <a:t>評估投資回報率</a:t>
            </a:r>
          </a:p>
        </p:txBody>
      </p:sp>
      <p:sp>
        <p:nvSpPr>
          <p:cNvPr id="16410" name="矩形 71"/>
          <p:cNvSpPr>
            <a:spLocks noChangeArrowheads="1"/>
          </p:cNvSpPr>
          <p:nvPr/>
        </p:nvSpPr>
        <p:spPr bwMode="auto">
          <a:xfrm>
            <a:off x="1576833" y="2756124"/>
            <a:ext cx="34258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defTabSz="912813"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TW" altLang="en-US" sz="1300" b="0">
                <a:solidFill>
                  <a:srgbClr val="000000"/>
                </a:solidFill>
              </a:rPr>
              <a:t>初步挑選</a:t>
            </a:r>
            <a:r>
              <a:rPr kumimoji="0" lang="en-US" altLang="zh-TW" sz="1300" b="0">
                <a:solidFill>
                  <a:srgbClr val="FF0000"/>
                </a:solidFill>
              </a:rPr>
              <a:t>5</a:t>
            </a:r>
            <a:r>
              <a:rPr kumimoji="0" lang="zh-TW" altLang="en-US" sz="1300" b="0">
                <a:solidFill>
                  <a:srgbClr val="FF0000"/>
                </a:solidFill>
              </a:rPr>
              <a:t>台塗裝</a:t>
            </a:r>
            <a:r>
              <a:rPr kumimoji="0" lang="zh-TW" altLang="en-US" sz="1300" b="0">
                <a:solidFill>
                  <a:srgbClr val="000000"/>
                </a:solidFill>
              </a:rPr>
              <a:t>設備進行</a:t>
            </a:r>
            <a:r>
              <a:rPr kumimoji="0" lang="zh-TW" altLang="en-US" sz="1300" b="0">
                <a:solidFill>
                  <a:srgbClr val="FF0000"/>
                </a:solidFill>
              </a:rPr>
              <a:t>模擬驗證</a:t>
            </a:r>
            <a:r>
              <a:rPr kumimoji="0" lang="zh-TW" altLang="en-US" sz="1300" b="0">
                <a:solidFill>
                  <a:srgbClr val="000000"/>
                </a:solidFill>
              </a:rPr>
              <a:t>，</a:t>
            </a:r>
            <a:r>
              <a:rPr kumimoji="0" lang="zh-TW" altLang="en-US" sz="1300" b="0">
                <a:solidFill>
                  <a:srgbClr val="FF0000"/>
                </a:solidFill>
              </a:rPr>
              <a:t>品質異常</a:t>
            </a:r>
            <a:r>
              <a:rPr kumimoji="0" lang="zh-TW" altLang="en-US" sz="1300" b="0">
                <a:solidFill>
                  <a:srgbClr val="000000"/>
                </a:solidFill>
              </a:rPr>
              <a:t>可改善到</a:t>
            </a:r>
            <a:r>
              <a:rPr kumimoji="0" lang="en-US" altLang="zh-TW" sz="1300" b="0">
                <a:solidFill>
                  <a:srgbClr val="FF0000"/>
                </a:solidFill>
              </a:rPr>
              <a:t>10%</a:t>
            </a:r>
            <a:r>
              <a:rPr kumimoji="0" lang="zh-TW" altLang="en-US" sz="1300" b="0">
                <a:solidFill>
                  <a:srgbClr val="FF0000"/>
                </a:solidFill>
              </a:rPr>
              <a:t>以下</a:t>
            </a:r>
            <a:endParaRPr kumimoji="0" lang="en-US" altLang="zh-TW" sz="1300" b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kumimoji="0" lang="zh-TW" altLang="en-US" sz="1300" b="0">
                <a:solidFill>
                  <a:srgbClr val="000000"/>
                </a:solidFill>
              </a:rPr>
              <a:t>估算年化</a:t>
            </a:r>
            <a:r>
              <a:rPr kumimoji="0" lang="en-US" altLang="zh-TW" sz="1300" b="0">
                <a:solidFill>
                  <a:srgbClr val="FF0000"/>
                </a:solidFill>
              </a:rPr>
              <a:t>ROI</a:t>
            </a:r>
            <a:r>
              <a:rPr kumimoji="0" lang="zh-TW" altLang="en-US" sz="1300" b="0">
                <a:solidFill>
                  <a:srgbClr val="000000"/>
                </a:solidFill>
              </a:rPr>
              <a:t>可達</a:t>
            </a:r>
            <a:r>
              <a:rPr kumimoji="0" lang="en-US" altLang="zh-TW" sz="1300" b="0">
                <a:solidFill>
                  <a:srgbClr val="FF0000"/>
                </a:solidFill>
              </a:rPr>
              <a:t>30%</a:t>
            </a:r>
          </a:p>
        </p:txBody>
      </p:sp>
      <p:sp>
        <p:nvSpPr>
          <p:cNvPr id="16411" name="矩形 28"/>
          <p:cNvSpPr>
            <a:spLocks noChangeArrowheads="1"/>
          </p:cNvSpPr>
          <p:nvPr/>
        </p:nvSpPr>
        <p:spPr bwMode="auto">
          <a:xfrm>
            <a:off x="136971" y="3622899"/>
            <a:ext cx="14144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</a:rPr>
              <a:t>系統整合規劃</a:t>
            </a:r>
          </a:p>
        </p:txBody>
      </p:sp>
      <p:sp>
        <p:nvSpPr>
          <p:cNvPr id="16412" name="矩形 29"/>
          <p:cNvSpPr>
            <a:spLocks noChangeArrowheads="1"/>
          </p:cNvSpPr>
          <p:nvPr/>
        </p:nvSpPr>
        <p:spPr bwMode="auto">
          <a:xfrm>
            <a:off x="1589533" y="3499074"/>
            <a:ext cx="34131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defTabSz="912813"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TW" altLang="en-US" sz="1300">
                <a:solidFill>
                  <a:srgbClr val="000000"/>
                </a:solidFill>
              </a:rPr>
              <a:t>廠內智慧化</a:t>
            </a:r>
            <a:r>
              <a:rPr kumimoji="0" lang="en-US" altLang="zh-TW" sz="1300">
                <a:solidFill>
                  <a:srgbClr val="000000"/>
                </a:solidFill>
              </a:rPr>
              <a:t>:</a:t>
            </a:r>
            <a:r>
              <a:rPr kumimoji="0" lang="zh-TW" altLang="en-US" sz="1300" b="0">
                <a:solidFill>
                  <a:srgbClr val="FF0000"/>
                </a:solidFill>
              </a:rPr>
              <a:t>智慧排程系統</a:t>
            </a:r>
            <a:r>
              <a:rPr kumimoji="0" lang="zh-TW" altLang="en-US" sz="1300" b="0">
                <a:solidFill>
                  <a:srgbClr val="000000"/>
                </a:solidFill>
              </a:rPr>
              <a:t>、雲端供應鏈串流系統、</a:t>
            </a:r>
            <a:r>
              <a:rPr kumimoji="0" lang="en-US" altLang="zh-TW" sz="1300" b="0">
                <a:solidFill>
                  <a:srgbClr val="000000"/>
                </a:solidFill>
              </a:rPr>
              <a:t>AI</a:t>
            </a:r>
            <a:r>
              <a:rPr kumimoji="0" lang="zh-TW" altLang="en-US" sz="1300" b="0">
                <a:solidFill>
                  <a:srgbClr val="FF0000"/>
                </a:solidFill>
              </a:rPr>
              <a:t>瑕疵檢測</a:t>
            </a:r>
            <a:r>
              <a:rPr kumimoji="0" lang="zh-TW" altLang="en-US" sz="1300" b="0">
                <a:solidFill>
                  <a:srgbClr val="000000"/>
                </a:solidFill>
              </a:rPr>
              <a:t>、</a:t>
            </a:r>
            <a:r>
              <a:rPr kumimoji="0" lang="zh-TW" altLang="en-US" sz="1300" b="0">
                <a:solidFill>
                  <a:srgbClr val="FF0000"/>
                </a:solidFill>
              </a:rPr>
              <a:t>智慧物流</a:t>
            </a:r>
            <a:r>
              <a:rPr kumimoji="0" lang="zh-TW" altLang="en-US" sz="1300" b="0">
                <a:solidFill>
                  <a:srgbClr val="000000"/>
                </a:solidFill>
              </a:rPr>
              <a:t>。</a:t>
            </a:r>
            <a:endParaRPr kumimoji="0" lang="en-US" altLang="zh-TW" sz="1300" b="0">
              <a:solidFill>
                <a:srgbClr val="000000"/>
              </a:solidFill>
            </a:endParaRPr>
          </a:p>
        </p:txBody>
      </p:sp>
      <p:sp>
        <p:nvSpPr>
          <p:cNvPr id="67" name="流程圖: 替代處理程序 78"/>
          <p:cNvSpPr/>
          <p:nvPr/>
        </p:nvSpPr>
        <p:spPr>
          <a:xfrm>
            <a:off x="102046" y="1590899"/>
            <a:ext cx="4930775" cy="347662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342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0000"/>
              <a:defRPr/>
            </a:pPr>
            <a:r>
              <a:rPr kumimoji="0" lang="en-US" altLang="zh-TW" sz="1400" b="1" kern="0" dirty="0">
                <a:solidFill>
                  <a:prstClr val="white"/>
                </a:solidFill>
              </a:rPr>
              <a:t>SI:</a:t>
            </a:r>
            <a:r>
              <a:rPr kumimoji="0" lang="en-US" altLang="zh-TW" sz="1400" b="1" dirty="0">
                <a:solidFill>
                  <a:prstClr val="white"/>
                </a:solidFill>
                <a:cs typeface="Arial" pitchFamily="34" charset="0"/>
              </a:rPr>
              <a:t>OO</a:t>
            </a:r>
            <a:r>
              <a:rPr kumimoji="0" lang="zh-TW" altLang="en-US" sz="1400" b="1" dirty="0">
                <a:solidFill>
                  <a:prstClr val="white"/>
                </a:solidFill>
                <a:cs typeface="Arial" pitchFamily="34" charset="0"/>
              </a:rPr>
              <a:t>科技</a:t>
            </a:r>
            <a:r>
              <a:rPr kumimoji="0" lang="en-US" altLang="zh-TW" sz="1400" b="1" dirty="0">
                <a:solidFill>
                  <a:prstClr val="white"/>
                </a:solidFill>
                <a:cs typeface="Arial" pitchFamily="34" charset="0"/>
              </a:rPr>
              <a:t>(</a:t>
            </a:r>
            <a:r>
              <a:rPr kumimoji="0" lang="zh-TW" altLang="en-US" sz="1400" b="1" dirty="0">
                <a:solidFill>
                  <a:prstClr val="white"/>
                </a:solidFill>
                <a:cs typeface="Arial" pitchFamily="34" charset="0"/>
              </a:rPr>
              <a:t>主</a:t>
            </a:r>
            <a:r>
              <a:rPr kumimoji="0" lang="en-US" altLang="zh-TW" sz="1400" b="1" dirty="0">
                <a:solidFill>
                  <a:prstClr val="white"/>
                </a:solidFill>
                <a:cs typeface="Arial" pitchFamily="34" charset="0"/>
              </a:rPr>
              <a:t>SI)</a:t>
            </a:r>
            <a:r>
              <a:rPr kumimoji="0" lang="en-US" altLang="zh-TW" sz="1400" dirty="0">
                <a:solidFill>
                  <a:prstClr val="white"/>
                </a:solidFill>
              </a:rPr>
              <a:t>/OO</a:t>
            </a:r>
            <a:r>
              <a:rPr kumimoji="0" lang="zh-TW" altLang="en-US" sz="1400" dirty="0">
                <a:solidFill>
                  <a:prstClr val="white"/>
                </a:solidFill>
              </a:rPr>
              <a:t>公司</a:t>
            </a:r>
            <a:r>
              <a:rPr kumimoji="0" lang="en-US" altLang="zh-TW" sz="1400" b="1" dirty="0">
                <a:solidFill>
                  <a:prstClr val="white"/>
                </a:solidFill>
                <a:cs typeface="Arial" pitchFamily="34" charset="0"/>
              </a:rPr>
              <a:t>(</a:t>
            </a:r>
            <a:r>
              <a:rPr kumimoji="0" lang="en-US" altLang="zh-TW" sz="1400" dirty="0">
                <a:solidFill>
                  <a:prstClr val="white"/>
                </a:solidFill>
              </a:rPr>
              <a:t>AI</a:t>
            </a:r>
            <a:r>
              <a:rPr kumimoji="0" lang="zh-TW" altLang="en-US" sz="1400" dirty="0">
                <a:solidFill>
                  <a:prstClr val="white"/>
                </a:solidFill>
              </a:rPr>
              <a:t>技術</a:t>
            </a:r>
            <a:r>
              <a:rPr kumimoji="0" lang="en-US" altLang="zh-TW" sz="1400" dirty="0">
                <a:solidFill>
                  <a:prstClr val="white"/>
                </a:solidFill>
              </a:rPr>
              <a:t>)/</a:t>
            </a:r>
          </a:p>
        </p:txBody>
      </p:sp>
      <p:cxnSp>
        <p:nvCxnSpPr>
          <p:cNvPr id="69" name="直線單箭頭接點 68"/>
          <p:cNvCxnSpPr/>
          <p:nvPr/>
        </p:nvCxnSpPr>
        <p:spPr>
          <a:xfrm>
            <a:off x="848171" y="3357786"/>
            <a:ext cx="1587" cy="174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流程圖: 替代處理程序 75"/>
          <p:cNvSpPr/>
          <p:nvPr/>
        </p:nvSpPr>
        <p:spPr>
          <a:xfrm>
            <a:off x="-22050" y="4762077"/>
            <a:ext cx="885825" cy="603250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820" b="1" dirty="0"/>
              <a:t>達成效益</a:t>
            </a:r>
          </a:p>
        </p:txBody>
      </p:sp>
      <p:sp>
        <p:nvSpPr>
          <p:cNvPr id="73" name="圓角矩形 72"/>
          <p:cNvSpPr/>
          <p:nvPr/>
        </p:nvSpPr>
        <p:spPr>
          <a:xfrm>
            <a:off x="5097908" y="1062261"/>
            <a:ext cx="3938588" cy="3375025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38">
              <a:solidFill>
                <a:prstClr val="white"/>
              </a:solidFill>
            </a:endParaRPr>
          </a:p>
        </p:txBody>
      </p:sp>
      <p:sp>
        <p:nvSpPr>
          <p:cNvPr id="74" name="流程圖: 替代處理程序 75"/>
          <p:cNvSpPr/>
          <p:nvPr/>
        </p:nvSpPr>
        <p:spPr>
          <a:xfrm>
            <a:off x="5096321" y="1060674"/>
            <a:ext cx="2355850" cy="436562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228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20" b="1" dirty="0">
                <a:solidFill>
                  <a:prstClr val="white"/>
                </a:solidFill>
              </a:rPr>
              <a:t>本計畫資安架構圖</a:t>
            </a:r>
          </a:p>
        </p:txBody>
      </p:sp>
      <p:pic>
        <p:nvPicPr>
          <p:cNvPr id="1646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996" y="2136999"/>
            <a:ext cx="382746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464" name="群組 37"/>
          <p:cNvGrpSpPr>
            <a:grpSpLocks/>
          </p:cNvGrpSpPr>
          <p:nvPr/>
        </p:nvGrpSpPr>
        <p:grpSpPr bwMode="auto">
          <a:xfrm>
            <a:off x="1235096" y="4231912"/>
            <a:ext cx="4079875" cy="339725"/>
            <a:chOff x="-3625856" y="5940314"/>
            <a:chExt cx="3197742" cy="565453"/>
          </a:xfrm>
        </p:grpSpPr>
        <p:sp>
          <p:nvSpPr>
            <p:cNvPr id="77" name="圓角矩形圖說文字 76"/>
            <p:cNvSpPr/>
            <p:nvPr/>
          </p:nvSpPr>
          <p:spPr>
            <a:xfrm rot="10800000">
              <a:off x="-3625856" y="5950883"/>
              <a:ext cx="3012348" cy="554884"/>
            </a:xfrm>
            <a:prstGeom prst="wedgeRoundRectCallout">
              <a:avLst>
                <a:gd name="adj1" fmla="val -21276"/>
                <a:gd name="adj2" fmla="val 96358"/>
                <a:gd name="adj3" fmla="val 166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6472" name="文字方塊 20"/>
            <p:cNvSpPr txBox="1">
              <a:spLocks noChangeArrowheads="1"/>
            </p:cNvSpPr>
            <p:nvPr/>
          </p:nvSpPr>
          <p:spPr bwMode="auto">
            <a:xfrm>
              <a:off x="-3598862" y="5940314"/>
              <a:ext cx="3170748" cy="46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請接續上頁計畫內容，依</a:t>
              </a:r>
              <a:r>
                <a:rPr lang="en-US" altLang="zh-TW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POC</a:t>
              </a:r>
              <a:r>
                <a:rPr lang="zh-TW" altLang="en-US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驗證範圍</a:t>
              </a:r>
              <a:r>
                <a:rPr lang="zh-TW" altLang="en-US" sz="1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填寫</a:t>
              </a:r>
              <a:r>
                <a:rPr lang="zh-TW" altLang="en-US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結案現況</a:t>
              </a:r>
            </a:p>
          </p:txBody>
        </p:sp>
      </p:grpSp>
      <p:sp>
        <p:nvSpPr>
          <p:cNvPr id="83" name="文字方塊 82"/>
          <p:cNvSpPr txBox="1"/>
          <p:nvPr/>
        </p:nvSpPr>
        <p:spPr>
          <a:xfrm>
            <a:off x="2865883" y="1649636"/>
            <a:ext cx="2870200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100" dirty="0">
                <a:latin typeface="+mn-lt"/>
              </a:rPr>
              <a:t>POC</a:t>
            </a:r>
            <a:r>
              <a:rPr lang="zh-TW" altLang="en-US" sz="1100" dirty="0">
                <a:latin typeface="+mn-lt"/>
              </a:rPr>
              <a:t>驗證期間</a:t>
            </a:r>
            <a:r>
              <a:rPr lang="en-US" altLang="zh-TW" sz="1100" dirty="0">
                <a:latin typeface="+mn-lt"/>
              </a:rPr>
              <a:t>:</a:t>
            </a:r>
            <a:r>
              <a:rPr lang="zh-TW" altLang="en-US" sz="1100" dirty="0">
                <a:latin typeface="+mn-lt"/>
              </a:rPr>
              <a:t> </a:t>
            </a:r>
            <a:r>
              <a:rPr lang="en-US" altLang="zh-TW" sz="1100" dirty="0">
                <a:latin typeface="+mn-lt"/>
              </a:rPr>
              <a:t>2020.06.01~06.30</a:t>
            </a:r>
            <a:endParaRPr lang="zh-TW" altLang="en-US" sz="1100" dirty="0">
              <a:latin typeface="+mn-lt"/>
            </a:endParaRPr>
          </a:p>
        </p:txBody>
      </p:sp>
      <p:sp>
        <p:nvSpPr>
          <p:cNvPr id="84" name="流程圖: 替代處理程序 78"/>
          <p:cNvSpPr/>
          <p:nvPr/>
        </p:nvSpPr>
        <p:spPr>
          <a:xfrm>
            <a:off x="5151883" y="1592486"/>
            <a:ext cx="1692275" cy="347663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1F497D"/>
              </a:buClr>
              <a:buSzPct val="70000"/>
              <a:defRPr/>
            </a:pPr>
            <a:r>
              <a:rPr kumimoji="0" lang="zh-TW" altLang="en-US" sz="1400" b="1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資安</a:t>
            </a:r>
            <a:r>
              <a:rPr kumimoji="0" lang="en-US" altLang="zh-TW" sz="1400" b="1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SI:OO</a:t>
            </a:r>
            <a:r>
              <a:rPr kumimoji="0" lang="zh-TW" altLang="en-US" sz="1400" b="1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科技</a:t>
            </a:r>
            <a:endParaRPr kumimoji="0" lang="en-US" altLang="zh-TW" sz="140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9" name="Group 100">
            <a:extLst>
              <a:ext uri="{FF2B5EF4-FFF2-40B4-BE49-F238E27FC236}">
                <a16:creationId xmlns:a16="http://schemas.microsoft.com/office/drawing/2014/main" id="{908AD508-1E09-45AD-9EC3-C81E0361FB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784677"/>
              </p:ext>
            </p:extLst>
          </p:nvPr>
        </p:nvGraphicFramePr>
        <p:xfrm>
          <a:off x="194732" y="5134553"/>
          <a:ext cx="8805273" cy="1317238"/>
        </p:xfrm>
        <a:graphic>
          <a:graphicData uri="http://schemas.openxmlformats.org/drawingml/2006/table">
            <a:tbl>
              <a:tblPr/>
              <a:tblGrid>
                <a:gridCol w="750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1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968">
                  <a:extLst>
                    <a:ext uri="{9D8B030D-6E8A-4147-A177-3AD203B41FA5}">
                      <a16:colId xmlns:a16="http://schemas.microsoft.com/office/drawing/2014/main" val="176857724"/>
                    </a:ext>
                  </a:extLst>
                </a:gridCol>
                <a:gridCol w="921883">
                  <a:extLst>
                    <a:ext uri="{9D8B030D-6E8A-4147-A177-3AD203B41FA5}">
                      <a16:colId xmlns:a16="http://schemas.microsoft.com/office/drawing/2014/main" val="3962272484"/>
                    </a:ext>
                  </a:extLst>
                </a:gridCol>
                <a:gridCol w="921883">
                  <a:extLst>
                    <a:ext uri="{9D8B030D-6E8A-4147-A177-3AD203B41FA5}">
                      <a16:colId xmlns:a16="http://schemas.microsoft.com/office/drawing/2014/main" val="2910225982"/>
                    </a:ext>
                  </a:extLst>
                </a:gridCol>
                <a:gridCol w="780054">
                  <a:extLst>
                    <a:ext uri="{9D8B030D-6E8A-4147-A177-3AD203B41FA5}">
                      <a16:colId xmlns:a16="http://schemas.microsoft.com/office/drawing/2014/main" val="1990483386"/>
                    </a:ext>
                  </a:extLst>
                </a:gridCol>
                <a:gridCol w="7148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50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zh-TW" altLang="en-US" sz="1200" b="1" i="0" u="sng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生產時間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下單採購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組裝時間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上下料時間</a:t>
                      </a:r>
                      <a:endParaRPr kumimoji="1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(</a:t>
                      </a: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包含等待</a:t>
                      </a: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)</a:t>
                      </a:r>
                      <a:endParaRPr kumimoji="1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品質良率</a:t>
                      </a:r>
                      <a:endParaRPr kumimoji="1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生產成本</a:t>
                      </a:r>
                      <a:endParaRPr lang="zh-TW" altLang="en-US" sz="1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Lead Time</a:t>
                      </a:r>
                      <a:endParaRPr kumimoji="1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整體設備效率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結案後一年</a:t>
                      </a:r>
                      <a:r>
                        <a:rPr kumimoji="1" lang="en-US" altLang="zh-TW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ROI</a:t>
                      </a:r>
                      <a:endParaRPr kumimoji="1" lang="zh-TW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導入前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秒</a:t>
                      </a: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/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人</a:t>
                      </a:r>
                    </a:p>
                  </a:txBody>
                  <a:tcPr marL="93131" marR="931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%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千元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%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30%</a:t>
                      </a:r>
                      <a:endParaRPr lang="zh-TW" altLang="en-US" sz="1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導入後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40</a:t>
                      </a:r>
                      <a:r>
                        <a:rPr lang="zh-TW" altLang="en-US" sz="1200" b="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30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15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60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秒</a:t>
                      </a: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/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人</a:t>
                      </a:r>
                    </a:p>
                  </a:txBody>
                  <a:tcPr marL="93131" marR="931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99%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150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千元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15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76.7%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9" name="圓角矩形 78"/>
          <p:cNvSpPr/>
          <p:nvPr/>
        </p:nvSpPr>
        <p:spPr>
          <a:xfrm>
            <a:off x="6618705" y="5147108"/>
            <a:ext cx="2305050" cy="131286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grpSp>
        <p:nvGrpSpPr>
          <p:cNvPr id="16466" name="群組 4"/>
          <p:cNvGrpSpPr>
            <a:grpSpLocks/>
          </p:cNvGrpSpPr>
          <p:nvPr/>
        </p:nvGrpSpPr>
        <p:grpSpPr bwMode="auto">
          <a:xfrm>
            <a:off x="2396301" y="4799787"/>
            <a:ext cx="5572125" cy="469900"/>
            <a:chOff x="7136903" y="4824413"/>
            <a:chExt cx="5572001" cy="469073"/>
          </a:xfrm>
        </p:grpSpPr>
        <p:sp>
          <p:nvSpPr>
            <p:cNvPr id="81" name="圓角矩形圖說文字 80"/>
            <p:cNvSpPr/>
            <p:nvPr/>
          </p:nvSpPr>
          <p:spPr>
            <a:xfrm>
              <a:off x="7163890" y="4824413"/>
              <a:ext cx="5545014" cy="451642"/>
            </a:xfrm>
            <a:prstGeom prst="wedgeRoundRectCallout">
              <a:avLst>
                <a:gd name="adj1" fmla="val -21276"/>
                <a:gd name="adj2" fmla="val 96358"/>
                <a:gd name="adj3" fmla="val 166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6470" name="文字方塊 54"/>
            <p:cNvSpPr txBox="1">
              <a:spLocks noChangeArrowheads="1"/>
            </p:cNvSpPr>
            <p:nvPr/>
          </p:nvSpPr>
          <p:spPr bwMode="auto">
            <a:xfrm>
              <a:off x="7136903" y="4832337"/>
              <a:ext cx="5572001" cy="461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預期效益除</a:t>
              </a:r>
              <a:r>
                <a:rPr lang="en-US" altLang="zh-TW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LT</a:t>
              </a:r>
              <a:r>
                <a:rPr lang="zh-TW" altLang="en-US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、</a:t>
              </a:r>
              <a:r>
                <a:rPr lang="en-US" altLang="zh-TW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OEE</a:t>
              </a:r>
              <a:r>
                <a:rPr lang="zh-TW" altLang="en-US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、</a:t>
              </a:r>
              <a:r>
                <a:rPr lang="en-US" altLang="zh-TW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ROI</a:t>
              </a:r>
              <a:r>
                <a:rPr lang="zh-TW" altLang="en-US" sz="12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全字庫正楷體" panose="03000500000000000000" pitchFamily="66" charset="-120"/>
                </a:rPr>
                <a:t>為必要項目外，須包含前頁面臨問題之前後數據比對，如欲改善良率，則請加入良率改善前後之數值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ym typeface="Times New Roman" panose="02020603050405020304" pitchFamily="18" charset="0"/>
              </a:rPr>
              <a:t>本次執行進度說明</a:t>
            </a:r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>
          <a:xfrm>
            <a:off x="250825" y="792163"/>
            <a:ext cx="8423275" cy="539750"/>
          </a:xfrm>
        </p:spPr>
        <p:txBody>
          <a:bodyPr/>
          <a:lstStyle/>
          <a:p>
            <a:pPr eaLnBrk="1" hangingPunct="1"/>
            <a:r>
              <a:rPr lang="zh-TW" altLang="en-US">
                <a:sym typeface="Times New Roman" panose="02020603050405020304" pitchFamily="18" charset="0"/>
              </a:rPr>
              <a:t>執行時程架構</a:t>
            </a:r>
          </a:p>
        </p:txBody>
      </p:sp>
      <p:sp>
        <p:nvSpPr>
          <p:cNvPr id="17412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F71702-AD89-4F64-AC9E-06E6337B39C0}" type="slidenum">
              <a:rPr lang="zh-TW" altLang="en-US" sz="1000" smtClean="0">
                <a:solidFill>
                  <a:srgbClr val="000000"/>
                </a:solidFill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zh-TW" altLang="en-US" sz="1000">
              <a:solidFill>
                <a:srgbClr val="000000"/>
              </a:solidFill>
              <a:sym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3DF2735-0762-44C8-B8AB-95C3F6855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353522"/>
            <a:ext cx="5371728" cy="502780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ym typeface="Times New Roman" panose="02020603050405020304" pitchFamily="18" charset="0"/>
              </a:rPr>
              <a:t>本次執行進度說明</a:t>
            </a:r>
          </a:p>
        </p:txBody>
      </p:sp>
      <p:sp>
        <p:nvSpPr>
          <p:cNvPr id="19459" name="內容版面配置區 2"/>
          <p:cNvSpPr>
            <a:spLocks noGrp="1"/>
          </p:cNvSpPr>
          <p:nvPr>
            <p:ph idx="1"/>
          </p:nvPr>
        </p:nvSpPr>
        <p:spPr>
          <a:xfrm>
            <a:off x="250825" y="792163"/>
            <a:ext cx="8423275" cy="539750"/>
          </a:xfrm>
        </p:spPr>
        <p:txBody>
          <a:bodyPr/>
          <a:lstStyle/>
          <a:p>
            <a:pPr eaLnBrk="1" hangingPunct="1"/>
            <a:r>
              <a:rPr lang="zh-TW" altLang="en-US">
                <a:sym typeface="Times New Roman" panose="02020603050405020304" pitchFamily="18" charset="0"/>
              </a:rPr>
              <a:t>查核點達成情形</a:t>
            </a:r>
            <a:r>
              <a:rPr lang="en-US" altLang="zh-TW">
                <a:sym typeface="Times New Roman" panose="02020603050405020304" pitchFamily="18" charset="0"/>
              </a:rPr>
              <a:t>(</a:t>
            </a:r>
            <a:r>
              <a:rPr lang="zh-TW" altLang="en-US">
                <a:sym typeface="Times New Roman" panose="02020603050405020304" pitchFamily="18" charset="0"/>
              </a:rPr>
              <a:t>本次查證期程</a:t>
            </a:r>
            <a:r>
              <a:rPr lang="en-US" altLang="zh-TW">
                <a:sym typeface="Times New Roman" panose="02020603050405020304" pitchFamily="18" charset="0"/>
              </a:rPr>
              <a:t>)</a:t>
            </a:r>
            <a:endParaRPr lang="zh-TW" altLang="en-US">
              <a:sym typeface="Times New Roman" panose="02020603050405020304" pitchFamily="18" charset="0"/>
            </a:endParaRPr>
          </a:p>
        </p:txBody>
      </p:sp>
      <p:graphicFrame>
        <p:nvGraphicFramePr>
          <p:cNvPr id="5" name="內容版面配置區 7"/>
          <p:cNvGraphicFramePr>
            <a:graphicFrameLocks/>
          </p:cNvGraphicFramePr>
          <p:nvPr/>
        </p:nvGraphicFramePr>
        <p:xfrm>
          <a:off x="285720" y="1331912"/>
          <a:ext cx="8606761" cy="4885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17">
                  <a:extLst>
                    <a:ext uri="{9D8B030D-6E8A-4147-A177-3AD203B41FA5}">
                      <a16:colId xmlns:a16="http://schemas.microsoft.com/office/drawing/2014/main" val="2141423955"/>
                    </a:ext>
                  </a:extLst>
                </a:gridCol>
                <a:gridCol w="118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173">
                  <a:extLst>
                    <a:ext uri="{9D8B030D-6E8A-4147-A177-3AD203B41FA5}">
                      <a16:colId xmlns:a16="http://schemas.microsoft.com/office/drawing/2014/main" val="2804011363"/>
                    </a:ext>
                  </a:extLst>
                </a:gridCol>
                <a:gridCol w="1614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0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327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分項計畫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工作項目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預定完成時間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查核點內容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達成進度</a:t>
                      </a:r>
                      <a:r>
                        <a:rPr lang="en-US" alt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%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實際達成情形</a:t>
                      </a:r>
                      <a:endParaRPr lang="en-US" alt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alt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簡要敘述</a:t>
                      </a:r>
                      <a:r>
                        <a:rPr lang="en-US" alt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)</a:t>
                      </a:r>
                      <a:endParaRPr lang="zh-TW" altLang="en-US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2185">
                <a:tc>
                  <a:txBody>
                    <a:bodyPr/>
                    <a:lstStyle/>
                    <a:p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A.XX</a:t>
                      </a:r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分項計畫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1.XX</a:t>
                      </a:r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工作項目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A1.XXX</a:t>
                      </a:r>
                    </a:p>
                    <a:p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A2.XXX</a:t>
                      </a:r>
                    </a:p>
                    <a:p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A3.XXX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461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0CEFB7-3632-42BC-B1D8-F3D3C56B3E3F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  <p:sp>
        <p:nvSpPr>
          <p:cNvPr id="19462" name="文字方塊 1"/>
          <p:cNvSpPr txBox="1">
            <a:spLocks noChangeArrowheads="1"/>
          </p:cNvSpPr>
          <p:nvPr/>
        </p:nvSpPr>
        <p:spPr bwMode="auto">
          <a:xfrm>
            <a:off x="447675" y="3005138"/>
            <a:ext cx="824865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 sz="1800" dirty="0">
                <a:latin typeface="標楷體" panose="03000509000000000000" pitchFamily="65" charset="-120"/>
              </a:rPr>
              <a:t>請將各工作項目以條列式方式呈現，</a:t>
            </a:r>
            <a:r>
              <a:rPr lang="zh-TW" altLang="en-US" sz="1800" b="1" dirty="0">
                <a:solidFill>
                  <a:srgbClr val="FF0000"/>
                </a:solidFill>
                <a:latin typeface="標楷體" panose="03000509000000000000" pitchFamily="65" charset="-120"/>
              </a:rPr>
              <a:t>一頁一工作項目</a:t>
            </a:r>
            <a:r>
              <a:rPr lang="zh-TW" altLang="en-US" sz="1800" dirty="0">
                <a:latin typeface="標楷體" panose="03000509000000000000" pitchFamily="65" charset="-120"/>
              </a:rPr>
              <a:t>，並於下頁說明該工作項目執行之內容重點說明。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ym typeface="Times New Roman" panose="02020603050405020304" pitchFamily="18" charset="0"/>
              </a:rPr>
              <a:t>本次執行進度說明</a:t>
            </a:r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/>
          <a:lstStyle/>
          <a:p>
            <a:pPr>
              <a:defRPr/>
            </a:pPr>
            <a:r>
              <a:rPr lang="zh-TW" altLang="en-US" b="0" dirty="0">
                <a:solidFill>
                  <a:schemeClr val="bg1">
                    <a:lumMod val="50000"/>
                  </a:schemeClr>
                </a:solidFill>
                <a:sym typeface="Times New Roman" panose="02020603050405020304" pitchFamily="18" charset="0"/>
              </a:rPr>
              <a:t>請針對每項工作項目查核點實際達成情形說明，若有相關佐證資料應提供備查</a:t>
            </a:r>
            <a:endParaRPr lang="zh-TW" altLang="en-US" dirty="0">
              <a:sym typeface="Times New Roman" panose="02020603050405020304" pitchFamily="18" charset="0"/>
            </a:endParaRPr>
          </a:p>
        </p:txBody>
      </p:sp>
      <p:sp>
        <p:nvSpPr>
          <p:cNvPr id="21508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B51FAA-929A-40C0-A11D-C39E1153C38C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ym typeface="Times New Roman" panose="02020603050405020304" pitchFamily="18" charset="0"/>
              </a:rPr>
              <a:t>資訊安全防護規劃</a:t>
            </a:r>
          </a:p>
        </p:txBody>
      </p:sp>
      <p:sp>
        <p:nvSpPr>
          <p:cNvPr id="22531" name="內容版面配置區 2"/>
          <p:cNvSpPr>
            <a:spLocks noGrp="1"/>
          </p:cNvSpPr>
          <p:nvPr>
            <p:ph idx="1"/>
          </p:nvPr>
        </p:nvSpPr>
        <p:spPr>
          <a:xfrm>
            <a:off x="250825" y="792163"/>
            <a:ext cx="8423275" cy="539750"/>
          </a:xfrm>
        </p:spPr>
        <p:txBody>
          <a:bodyPr/>
          <a:lstStyle/>
          <a:p>
            <a:pPr eaLnBrk="1" hangingPunct="1"/>
            <a:r>
              <a:rPr lang="zh-TW" altLang="zh-TW" dirty="0">
                <a:sym typeface="Times New Roman" panose="02020603050405020304" pitchFamily="18" charset="0"/>
              </a:rPr>
              <a:t>個案資安現況盤點、架構與防護調整方案規劃</a:t>
            </a:r>
            <a:endParaRPr lang="zh-TW" altLang="en-US" dirty="0">
              <a:sym typeface="Times New Roman" panose="02020603050405020304" pitchFamily="18" charset="0"/>
            </a:endParaRPr>
          </a:p>
        </p:txBody>
      </p:sp>
      <p:sp>
        <p:nvSpPr>
          <p:cNvPr id="22532" name="投影片編號版面配置區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DB5ECF-7119-4475-937A-620963191160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>
          <a:xfrm>
            <a:off x="529034" y="284687"/>
            <a:ext cx="8229600" cy="725488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sym typeface="Times New Roman" panose="02020603050405020304" pitchFamily="18" charset="0"/>
              </a:rPr>
              <a:t>SI</a:t>
            </a:r>
            <a:r>
              <a:rPr lang="zh-TW" altLang="en-US" dirty="0">
                <a:sym typeface="Times New Roman" panose="02020603050405020304" pitchFamily="18" charset="0"/>
              </a:rPr>
              <a:t>實施顧問服務之作法與</a:t>
            </a:r>
            <a:br>
              <a:rPr lang="en-US" altLang="zh-TW" dirty="0">
                <a:sym typeface="Times New Roman" panose="02020603050405020304" pitchFamily="18" charset="0"/>
              </a:rPr>
            </a:br>
            <a:r>
              <a:rPr lang="zh-TW" altLang="en-US" dirty="0">
                <a:sym typeface="Times New Roman" panose="02020603050405020304" pitchFamily="18" charset="0"/>
              </a:rPr>
              <a:t>概念驗證 </a:t>
            </a:r>
            <a:r>
              <a:rPr lang="en-US" altLang="zh-TW" dirty="0">
                <a:sym typeface="Times New Roman" panose="02020603050405020304" pitchFamily="18" charset="0"/>
              </a:rPr>
              <a:t>(POC)</a:t>
            </a:r>
            <a:r>
              <a:rPr lang="zh-TW" altLang="en-US" dirty="0">
                <a:sym typeface="Times New Roman" panose="02020603050405020304" pitchFamily="18" charset="0"/>
              </a:rPr>
              <a:t>之成果</a:t>
            </a:r>
          </a:p>
        </p:txBody>
      </p:sp>
      <p:sp>
        <p:nvSpPr>
          <p:cNvPr id="24579" name="投影片編號版面配置區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225109-EE2C-4E2E-93C1-2BDE195C27C9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335359" y="1268760"/>
            <a:ext cx="8423275" cy="72008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TW" sz="2000" dirty="0">
                <a:latin typeface="標楷體" panose="03000509000000000000" pitchFamily="65" charset="-120"/>
                <a:sym typeface="Times New Roman" panose="02020603050405020304" pitchFamily="18" charset="0"/>
              </a:rPr>
              <a:t>SI</a:t>
            </a:r>
            <a:r>
              <a:rPr lang="zh-TW" altLang="en-US" sz="2000" dirty="0">
                <a:latin typeface="標楷體" panose="03000509000000000000" pitchFamily="65" charset="-120"/>
                <a:sym typeface="Times New Roman" panose="02020603050405020304" pitchFamily="18" charset="0"/>
              </a:rPr>
              <a:t>實施顧問服務之作法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sym typeface="Times New Roman" panose="02020603050405020304" pitchFamily="18" charset="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sym typeface="Times New Roman" panose="02020603050405020304" pitchFamily="18" charset="0"/>
              </a:rPr>
              <a:t>須包含規劃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sym typeface="Times New Roman" panose="02020603050405020304" pitchFamily="18" charset="0"/>
              </a:rPr>
              <a:t>CRM/SCM/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sym typeface="Times New Roman" panose="02020603050405020304" pitchFamily="18" charset="0"/>
              </a:rPr>
              <a:t>現場管理系統與解決方案之結合與運作等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sym typeface="Times New Roman" panose="02020603050405020304" pitchFamily="18" charset="0"/>
              </a:rPr>
              <a:t>)</a:t>
            </a:r>
            <a:endParaRPr lang="zh-TW" altLang="en-US" sz="2000" dirty="0">
              <a:solidFill>
                <a:srgbClr val="FF0000"/>
              </a:solidFill>
              <a:latin typeface="標楷體" panose="03000509000000000000" pitchFamily="65" charset="-12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>
          <a:xfrm>
            <a:off x="529034" y="284687"/>
            <a:ext cx="8229600" cy="725488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sym typeface="Times New Roman" panose="02020603050405020304" pitchFamily="18" charset="0"/>
              </a:rPr>
              <a:t>SI</a:t>
            </a:r>
            <a:r>
              <a:rPr lang="zh-TW" altLang="en-US" dirty="0">
                <a:sym typeface="Times New Roman" panose="02020603050405020304" pitchFamily="18" charset="0"/>
              </a:rPr>
              <a:t>實施顧問服務之作法與</a:t>
            </a:r>
            <a:br>
              <a:rPr lang="en-US" altLang="zh-TW" dirty="0">
                <a:sym typeface="Times New Roman" panose="02020603050405020304" pitchFamily="18" charset="0"/>
              </a:rPr>
            </a:br>
            <a:r>
              <a:rPr lang="zh-TW" altLang="en-US" dirty="0">
                <a:sym typeface="Times New Roman" panose="02020603050405020304" pitchFamily="18" charset="0"/>
              </a:rPr>
              <a:t>概念驗證 </a:t>
            </a:r>
            <a:r>
              <a:rPr lang="en-US" altLang="zh-TW" dirty="0">
                <a:sym typeface="Times New Roman" panose="02020603050405020304" pitchFamily="18" charset="0"/>
              </a:rPr>
              <a:t>(POC)</a:t>
            </a:r>
            <a:r>
              <a:rPr lang="zh-TW" altLang="en-US" dirty="0">
                <a:sym typeface="Times New Roman" panose="02020603050405020304" pitchFamily="18" charset="0"/>
              </a:rPr>
              <a:t>之成果</a:t>
            </a:r>
          </a:p>
        </p:txBody>
      </p:sp>
      <p:sp>
        <p:nvSpPr>
          <p:cNvPr id="24579" name="投影片編號版面配置區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225109-EE2C-4E2E-93C1-2BDE195C27C9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152248"/>
              </p:ext>
            </p:extLst>
          </p:nvPr>
        </p:nvGraphicFramePr>
        <p:xfrm>
          <a:off x="1187624" y="1988840"/>
          <a:ext cx="7056437" cy="35687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8229">
                  <a:extLst>
                    <a:ext uri="{9D8B030D-6E8A-4147-A177-3AD203B41FA5}">
                      <a16:colId xmlns:a16="http://schemas.microsoft.com/office/drawing/2014/main" val="2971697417"/>
                    </a:ext>
                  </a:extLst>
                </a:gridCol>
                <a:gridCol w="5248208">
                  <a:extLst>
                    <a:ext uri="{9D8B030D-6E8A-4147-A177-3AD203B41FA5}">
                      <a16:colId xmlns:a16="http://schemas.microsoft.com/office/drawing/2014/main" val="2469130908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</a:p>
                  </a:txBody>
                  <a:tcPr marL="91436" marR="9143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</a:p>
                  </a:txBody>
                  <a:tcPr marL="91436" marR="91436" marT="45724" marB="45724" anchor="ctr"/>
                </a:tc>
                <a:extLst>
                  <a:ext uri="{0D108BD9-81ED-4DB2-BD59-A6C34878D82A}">
                    <a16:rowId xmlns:a16="http://schemas.microsoft.com/office/drawing/2014/main" val="410071295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驗證期程</a:t>
                      </a:r>
                    </a:p>
                  </a:txBody>
                  <a:tcPr marL="91436" marR="91436" marT="45724" marB="45724"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109.06.01~109.06.30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6" marR="91436" marT="45724" marB="45724" anchor="ctr"/>
                </a:tc>
                <a:extLst>
                  <a:ext uri="{0D108BD9-81ED-4DB2-BD59-A6C34878D82A}">
                    <a16:rowId xmlns:a16="http://schemas.microsoft.com/office/drawing/2014/main" val="628097770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驗證範圍</a:t>
                      </a:r>
                    </a:p>
                  </a:txBody>
                  <a:tcPr marL="91436" marR="91436" marT="45724" marB="45724"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OO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廠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OO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產線</a:t>
                      </a:r>
                    </a:p>
                  </a:txBody>
                  <a:tcPr marL="91436" marR="91436" marT="45724" marB="45724" anchor="ctr"/>
                </a:tc>
                <a:extLst>
                  <a:ext uri="{0D108BD9-81ED-4DB2-BD59-A6C34878D82A}">
                    <a16:rowId xmlns:a16="http://schemas.microsoft.com/office/drawing/2014/main" val="1936728744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驗證機台</a:t>
                      </a:r>
                    </a:p>
                  </a:txBody>
                  <a:tcPr marL="91436" marR="91436" marT="45724" marB="45724"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OO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機台*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OO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設備*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6" marR="91436" marT="45724" marB="45724" anchor="ctr"/>
                </a:tc>
                <a:extLst>
                  <a:ext uri="{0D108BD9-81ED-4DB2-BD59-A6C34878D82A}">
                    <a16:rowId xmlns:a16="http://schemas.microsoft.com/office/drawing/2014/main" val="1719715344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預期規劃效益</a:t>
                      </a:r>
                    </a:p>
                  </a:txBody>
                  <a:tcPr marL="91436" marR="91436" marT="45724" marB="45724"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填寫計畫書內之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POC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效益，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須包含可供驗證之內容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en-US" altLang="zh-TW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6" marR="91436" marT="45724" marB="45724" anchor="ctr"/>
                </a:tc>
                <a:extLst>
                  <a:ext uri="{0D108BD9-81ED-4DB2-BD59-A6C34878D82A}">
                    <a16:rowId xmlns:a16="http://schemas.microsoft.com/office/drawing/2014/main" val="2510031138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作法</a:t>
                      </a:r>
                    </a:p>
                  </a:txBody>
                  <a:tcPr marL="91436" marR="91436" marT="45724" marB="45724" anchor="ctr"/>
                </a:tc>
                <a:tc>
                  <a:txBody>
                    <a:bodyPr/>
                    <a:lstStyle/>
                    <a:p>
                      <a:endParaRPr lang="en-US" altLang="zh-TW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6" marR="91436" marT="45724" marB="45724" anchor="ctr"/>
                </a:tc>
                <a:extLst>
                  <a:ext uri="{0D108BD9-81ED-4DB2-BD59-A6C34878D82A}">
                    <a16:rowId xmlns:a16="http://schemas.microsoft.com/office/drawing/2014/main" val="1967275515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驗證成果</a:t>
                      </a:r>
                    </a:p>
                  </a:txBody>
                  <a:tcPr marL="91436" marR="91436" marT="45724" marB="4572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填寫驗證結果，若有差異請說明</a:t>
                      </a:r>
                      <a:endParaRPr lang="en-US" altLang="zh-TW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36" marR="91436" marT="45724" marB="45724" anchor="ctr"/>
                </a:tc>
                <a:extLst>
                  <a:ext uri="{0D108BD9-81ED-4DB2-BD59-A6C34878D82A}">
                    <a16:rowId xmlns:a16="http://schemas.microsoft.com/office/drawing/2014/main" val="949910028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佐證資料</a:t>
                      </a:r>
                    </a:p>
                  </a:txBody>
                  <a:tcPr marL="91436" marR="91436" marT="45724" marB="45724"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可提供文件、照片或影片</a:t>
                      </a:r>
                    </a:p>
                  </a:txBody>
                  <a:tcPr marL="91436" marR="91436" marT="45724" marB="45724" anchor="ctr"/>
                </a:tc>
                <a:extLst>
                  <a:ext uri="{0D108BD9-81ED-4DB2-BD59-A6C34878D82A}">
                    <a16:rowId xmlns:a16="http://schemas.microsoft.com/office/drawing/2014/main" val="559822708"/>
                  </a:ext>
                </a:extLst>
              </a:tr>
            </a:tbl>
          </a:graphicData>
        </a:graphic>
      </p:graphicFrame>
      <p:sp>
        <p:nvSpPr>
          <p:cNvPr id="9" name="向右箭號 8"/>
          <p:cNvSpPr/>
          <p:nvPr/>
        </p:nvSpPr>
        <p:spPr>
          <a:xfrm rot="16200000">
            <a:off x="1439243" y="5732958"/>
            <a:ext cx="1079500" cy="1008063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4610" name="矩形 3"/>
          <p:cNvSpPr>
            <a:spLocks noChangeArrowheads="1"/>
          </p:cNvSpPr>
          <p:nvPr/>
        </p:nvSpPr>
        <p:spPr bwMode="auto">
          <a:xfrm>
            <a:off x="955849" y="6130627"/>
            <a:ext cx="2047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1800" dirty="0">
                <a:latin typeface="標楷體" panose="03000509000000000000" pitchFamily="65" charset="-120"/>
              </a:rPr>
              <a:t>請依此項目進行說明，</a:t>
            </a:r>
            <a:r>
              <a:rPr lang="zh-TW" altLang="en-US" sz="1800" dirty="0">
                <a:solidFill>
                  <a:srgbClr val="FF0000"/>
                </a:solidFill>
                <a:latin typeface="標楷體" panose="03000509000000000000" pitchFamily="65" charset="-120"/>
              </a:rPr>
              <a:t>不可刪減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366799" y="1149869"/>
            <a:ext cx="8423275" cy="69927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2000" dirty="0">
                <a:latin typeface="標楷體" panose="03000509000000000000" pitchFamily="65" charset="-120"/>
                <a:sym typeface="Times New Roman" panose="02020603050405020304" pitchFamily="18" charset="0"/>
              </a:rPr>
              <a:t>概念驗證</a:t>
            </a:r>
            <a:r>
              <a:rPr lang="en-US" altLang="zh-TW" sz="2000" dirty="0">
                <a:latin typeface="標楷體" panose="03000509000000000000" pitchFamily="65" charset="-120"/>
                <a:sym typeface="Times New Roman" panose="02020603050405020304" pitchFamily="18" charset="0"/>
              </a:rPr>
              <a:t>(POC)</a:t>
            </a:r>
            <a:r>
              <a:rPr lang="zh-TW" altLang="en-US" sz="2000" dirty="0">
                <a:latin typeface="標楷體" panose="03000509000000000000" pitchFamily="65" charset="-120"/>
                <a:sym typeface="Times New Roman" panose="02020603050405020304" pitchFamily="18" charset="0"/>
              </a:rPr>
              <a:t>完成的時間、範圍、機台及成果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sym typeface="Times New Roman" panose="02020603050405020304" pitchFamily="18" charset="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sym typeface="Times New Roman" panose="02020603050405020304" pitchFamily="18" charset="0"/>
              </a:rPr>
              <a:t>概念驗證成果需能佐證本計畫具可行性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sym typeface="Times New Roman" panose="02020603050405020304" pitchFamily="18" charset="0"/>
              </a:rPr>
              <a:t>)</a:t>
            </a:r>
            <a:endParaRPr lang="zh-TW" altLang="en-US" sz="2000" dirty="0">
              <a:solidFill>
                <a:srgbClr val="FF0000"/>
              </a:solidFill>
              <a:latin typeface="標楷體" panose="03000509000000000000" pitchFamily="65" charset="-120"/>
              <a:sym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14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ym typeface="Times New Roman" panose="02020603050405020304" pitchFamily="18" charset="0"/>
              </a:rPr>
              <a:t>計畫執行效益總結</a:t>
            </a:r>
          </a:p>
        </p:txBody>
      </p:sp>
      <p:sp>
        <p:nvSpPr>
          <p:cNvPr id="26627" name="投影片編號版面配置區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1F17E4-5946-46EA-AA73-790188A7327F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  <p:sp>
        <p:nvSpPr>
          <p:cNvPr id="26628" name="內容版面配置區 2"/>
          <p:cNvSpPr txBox="1">
            <a:spLocks/>
          </p:cNvSpPr>
          <p:nvPr/>
        </p:nvSpPr>
        <p:spPr bwMode="auto">
          <a:xfrm>
            <a:off x="539750" y="1390650"/>
            <a:ext cx="8423275" cy="457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p"/>
            </a:pPr>
            <a:r>
              <a:rPr kumimoji="0" lang="zh-TW" altLang="en-US" sz="2800" b="1" dirty="0">
                <a:sym typeface="Times New Roman" panose="02020603050405020304" pitchFamily="18" charset="0"/>
              </a:rPr>
              <a:t>本案現階段質化影響：</a:t>
            </a:r>
            <a:endParaRPr kumimoji="0" lang="en-US" altLang="zh-TW" sz="2800" b="1" dirty="0">
              <a:sym typeface="Times New Roman" panose="02020603050405020304" pitchFamily="18" charset="0"/>
            </a:endParaRPr>
          </a:p>
          <a:p>
            <a:pPr lvl="1" eaLnBrk="1" hangingPunct="1"/>
            <a:r>
              <a:rPr kumimoji="0" lang="zh-TW" altLang="en-US" sz="2000" dirty="0">
                <a:sym typeface="Times New Roman" panose="02020603050405020304" pitchFamily="18" charset="0"/>
              </a:rPr>
              <a:t>供應鏈資訊平台：</a:t>
            </a:r>
            <a:endParaRPr kumimoji="0" lang="en-US" altLang="zh-TW" sz="2000" dirty="0">
              <a:sym typeface="Times New Roman" panose="02020603050405020304" pitchFamily="18" charset="0"/>
            </a:endParaRPr>
          </a:p>
          <a:p>
            <a:pPr lvl="1" eaLnBrk="1" hangingPunct="1"/>
            <a:r>
              <a:rPr kumimoji="0" lang="zh-TW" altLang="en-US" sz="2000" dirty="0">
                <a:sym typeface="Times New Roman" panose="02020603050405020304" pitchFamily="18" charset="0"/>
              </a:rPr>
              <a:t>即時報工系統：</a:t>
            </a:r>
            <a:endParaRPr kumimoji="0" lang="en-US" altLang="zh-TW" sz="2000" dirty="0">
              <a:sym typeface="Times New Roman" panose="02020603050405020304" pitchFamily="18" charset="0"/>
            </a:endParaRPr>
          </a:p>
          <a:p>
            <a:pPr lvl="1" eaLnBrk="1" hangingPunct="1"/>
            <a:r>
              <a:rPr kumimoji="0" lang="zh-TW" altLang="en-US" sz="2000" dirty="0">
                <a:sym typeface="Times New Roman" panose="02020603050405020304" pitchFamily="18" charset="0"/>
              </a:rPr>
              <a:t>供需預測模組</a:t>
            </a:r>
            <a:r>
              <a:rPr kumimoji="0" lang="en-US" altLang="zh-TW" sz="2000" dirty="0">
                <a:sym typeface="Times New Roman" panose="02020603050405020304" pitchFamily="18" charset="0"/>
              </a:rPr>
              <a:t>(AI</a:t>
            </a:r>
            <a:r>
              <a:rPr kumimoji="0" lang="zh-TW" altLang="en-US" sz="2000" dirty="0">
                <a:sym typeface="Times New Roman" panose="02020603050405020304" pitchFamily="18" charset="0"/>
              </a:rPr>
              <a:t>模組</a:t>
            </a:r>
            <a:r>
              <a:rPr kumimoji="0" lang="en-US" altLang="zh-TW" sz="2000" dirty="0">
                <a:sym typeface="Times New Roman" panose="02020603050405020304" pitchFamily="18" charset="0"/>
              </a:rPr>
              <a:t>)</a:t>
            </a:r>
            <a:r>
              <a:rPr kumimoji="0" lang="zh-TW" altLang="en-US" sz="2000" dirty="0">
                <a:sym typeface="Times New Roman" panose="02020603050405020304" pitchFamily="18" charset="0"/>
              </a:rPr>
              <a:t>：</a:t>
            </a:r>
            <a:endParaRPr kumimoji="0" lang="en-US" altLang="zh-TW" sz="2000" dirty="0">
              <a:sym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p"/>
            </a:pPr>
            <a:r>
              <a:rPr kumimoji="0" lang="zh-TW" altLang="en-US" sz="2800" b="1" dirty="0">
                <a:sym typeface="Times New Roman" panose="02020603050405020304" pitchFamily="18" charset="0"/>
              </a:rPr>
              <a:t>解決方案改善之成效</a:t>
            </a:r>
            <a:endParaRPr kumimoji="0" lang="en-US" altLang="zh-TW" sz="2800" b="1" dirty="0">
              <a:sym typeface="Times New Roman" panose="02020603050405020304" pitchFamily="18" charset="0"/>
            </a:endParaRPr>
          </a:p>
          <a:p>
            <a:pPr lvl="1" eaLnBrk="1" hangingPunct="1"/>
            <a:r>
              <a:rPr kumimoji="0" lang="zh-TW" altLang="en-US" sz="2000" dirty="0">
                <a:sym typeface="Times New Roman" panose="02020603050405020304" pitchFamily="18" charset="0"/>
              </a:rPr>
              <a:t>供應鏈資訊串流</a:t>
            </a:r>
          </a:p>
          <a:p>
            <a:pPr lvl="1" eaLnBrk="1" hangingPunct="1"/>
            <a:r>
              <a:rPr kumimoji="0" lang="zh-TW" altLang="en-US" sz="2000" dirty="0">
                <a:sym typeface="Times New Roman" panose="02020603050405020304" pitchFamily="18" charset="0"/>
              </a:rPr>
              <a:t>供應鏈擴散</a:t>
            </a:r>
          </a:p>
          <a:p>
            <a:pPr lvl="1" eaLnBrk="1" hangingPunct="1"/>
            <a:r>
              <a:rPr kumimoji="0" lang="zh-TW" altLang="en-US" sz="2000" dirty="0">
                <a:sym typeface="Times New Roman" panose="02020603050405020304" pitchFamily="18" charset="0"/>
              </a:rPr>
              <a:t>智慧機械元素</a:t>
            </a:r>
          </a:p>
          <a:p>
            <a:pPr lvl="1" eaLnBrk="1" hangingPunct="1"/>
            <a:r>
              <a:rPr kumimoji="0" lang="zh-TW" altLang="en-US" sz="2000" dirty="0">
                <a:sym typeface="Times New Roman" panose="02020603050405020304" pitchFamily="18" charset="0"/>
              </a:rPr>
              <a:t>人工智慧</a:t>
            </a:r>
          </a:p>
          <a:p>
            <a:pPr lvl="1" eaLnBrk="1" hangingPunct="1"/>
            <a:r>
              <a:rPr kumimoji="0" lang="zh-TW" altLang="en-US" sz="2000" dirty="0">
                <a:sym typeface="Times New Roman" panose="02020603050405020304" pitchFamily="18" charset="0"/>
              </a:rPr>
              <a:t>資安防護</a:t>
            </a:r>
          </a:p>
        </p:txBody>
      </p:sp>
      <p:sp>
        <p:nvSpPr>
          <p:cNvPr id="26629" name="文字方塊 8"/>
          <p:cNvSpPr txBox="1">
            <a:spLocks noChangeArrowheads="1"/>
          </p:cNvSpPr>
          <p:nvPr/>
        </p:nvSpPr>
        <p:spPr bwMode="auto">
          <a:xfrm>
            <a:off x="5446713" y="2060575"/>
            <a:ext cx="3240087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1600">
                <a:latin typeface="標楷體" panose="03000509000000000000" pitchFamily="65" charset="-120"/>
              </a:rPr>
              <a:t>此為範例，可配合各分項計畫之規劃成果進行簡要說明</a:t>
            </a:r>
          </a:p>
        </p:txBody>
      </p:sp>
      <p:sp>
        <p:nvSpPr>
          <p:cNvPr id="4" name="向右箭號 3"/>
          <p:cNvSpPr/>
          <p:nvPr/>
        </p:nvSpPr>
        <p:spPr>
          <a:xfrm>
            <a:off x="4211638" y="1849438"/>
            <a:ext cx="1079500" cy="1008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6631" name="文字方塊 8"/>
          <p:cNvSpPr txBox="1">
            <a:spLocks noChangeArrowheads="1"/>
          </p:cNvSpPr>
          <p:nvPr/>
        </p:nvSpPr>
        <p:spPr bwMode="auto">
          <a:xfrm>
            <a:off x="5446713" y="4227513"/>
            <a:ext cx="3240087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1600">
                <a:latin typeface="標楷體" panose="03000509000000000000" pitchFamily="65" charset="-120"/>
              </a:rPr>
              <a:t>請依左列項目</a:t>
            </a:r>
            <a:r>
              <a:rPr lang="en-US" altLang="zh-TW" sz="1600">
                <a:latin typeface="標楷體" panose="03000509000000000000" pitchFamily="65" charset="-120"/>
              </a:rPr>
              <a:t>(</a:t>
            </a:r>
            <a:r>
              <a:rPr lang="zh-TW" altLang="en-US" sz="1600">
                <a:latin typeface="標楷體" panose="03000509000000000000" pitchFamily="65" charset="-120"/>
              </a:rPr>
              <a:t>不可刪減</a:t>
            </a:r>
            <a:r>
              <a:rPr lang="en-US" altLang="zh-TW" sz="1600">
                <a:latin typeface="標楷體" panose="03000509000000000000" pitchFamily="65" charset="-120"/>
              </a:rPr>
              <a:t>)</a:t>
            </a:r>
            <a:r>
              <a:rPr lang="zh-TW" altLang="en-US" sz="1600">
                <a:latin typeface="標楷體" panose="03000509000000000000" pitchFamily="65" charset="-120"/>
              </a:rPr>
              <a:t>敘明規劃成果並搭配量化數據</a:t>
            </a:r>
          </a:p>
        </p:txBody>
      </p:sp>
      <p:sp>
        <p:nvSpPr>
          <p:cNvPr id="8" name="向右箭號 7"/>
          <p:cNvSpPr/>
          <p:nvPr/>
        </p:nvSpPr>
        <p:spPr>
          <a:xfrm>
            <a:off x="4211638" y="4016375"/>
            <a:ext cx="1079500" cy="1008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ym typeface="Times New Roman" panose="02020603050405020304" pitchFamily="18" charset="0"/>
              </a:rPr>
              <a:t>計畫執行效益總結</a:t>
            </a:r>
          </a:p>
        </p:txBody>
      </p:sp>
      <p:sp>
        <p:nvSpPr>
          <p:cNvPr id="26627" name="投影片編號版面配置區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1F17E4-5946-46EA-AA73-790188A7327F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  <p:sp>
        <p:nvSpPr>
          <p:cNvPr id="26631" name="文字方塊 8"/>
          <p:cNvSpPr txBox="1">
            <a:spLocks noChangeArrowheads="1"/>
          </p:cNvSpPr>
          <p:nvPr/>
        </p:nvSpPr>
        <p:spPr bwMode="auto">
          <a:xfrm>
            <a:off x="6372201" y="908720"/>
            <a:ext cx="2332012" cy="83099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1600" dirty="0">
                <a:latin typeface="標楷體" panose="03000509000000000000" pitchFamily="65" charset="-120"/>
              </a:rPr>
              <a:t>請依據本提案投入之範疇，說明提案廠商結案後所處之智慧化程度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9732E14-19FA-48F6-AE42-F183E14EB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984510"/>
              </p:ext>
            </p:extLst>
          </p:nvPr>
        </p:nvGraphicFramePr>
        <p:xfrm>
          <a:off x="395536" y="2215735"/>
          <a:ext cx="8229601" cy="29099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368638301"/>
                    </a:ext>
                  </a:extLst>
                </a:gridCol>
                <a:gridCol w="1257077">
                  <a:extLst>
                    <a:ext uri="{9D8B030D-6E8A-4147-A177-3AD203B41FA5}">
                      <a16:colId xmlns:a16="http://schemas.microsoft.com/office/drawing/2014/main" val="2254720330"/>
                    </a:ext>
                  </a:extLst>
                </a:gridCol>
                <a:gridCol w="1257077">
                  <a:extLst>
                    <a:ext uri="{9D8B030D-6E8A-4147-A177-3AD203B41FA5}">
                      <a16:colId xmlns:a16="http://schemas.microsoft.com/office/drawing/2014/main" val="2707888336"/>
                    </a:ext>
                  </a:extLst>
                </a:gridCol>
                <a:gridCol w="1257077">
                  <a:extLst>
                    <a:ext uri="{9D8B030D-6E8A-4147-A177-3AD203B41FA5}">
                      <a16:colId xmlns:a16="http://schemas.microsoft.com/office/drawing/2014/main" val="3953026989"/>
                    </a:ext>
                  </a:extLst>
                </a:gridCol>
                <a:gridCol w="1257077">
                  <a:extLst>
                    <a:ext uri="{9D8B030D-6E8A-4147-A177-3AD203B41FA5}">
                      <a16:colId xmlns:a16="http://schemas.microsoft.com/office/drawing/2014/main" val="820374865"/>
                    </a:ext>
                  </a:extLst>
                </a:gridCol>
                <a:gridCol w="1257077">
                  <a:extLst>
                    <a:ext uri="{9D8B030D-6E8A-4147-A177-3AD203B41FA5}">
                      <a16:colId xmlns:a16="http://schemas.microsoft.com/office/drawing/2014/main" val="1950076258"/>
                    </a:ext>
                  </a:extLst>
                </a:gridCol>
              </a:tblGrid>
              <a:tr h="308874"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459740" algn="l"/>
                        </a:tabLs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智慧化程度現況</a:t>
                      </a:r>
                      <a:endParaRPr lang="zh-TW" sz="1200" kern="10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459740" algn="l"/>
                        </a:tabLs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智慧化層次</a:t>
                      </a:r>
                      <a:endParaRPr lang="zh-TW" sz="1200" kern="10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771140"/>
                  </a:ext>
                </a:extLst>
              </a:tr>
              <a:tr h="778182">
                <a:tc>
                  <a:txBody>
                    <a:bodyPr/>
                    <a:lstStyle/>
                    <a:p>
                      <a:pPr algn="just" eaLnBrk="0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459740" algn="l"/>
                        </a:tabLs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範例：</a:t>
                      </a:r>
                    </a:p>
                    <a:p>
                      <a:pPr algn="just" eaLnBrk="0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459740" algn="l"/>
                        </a:tabLs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L2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可視化</a:t>
                      </a:r>
                    </a:p>
                    <a:p>
                      <a:pPr algn="just" eaLnBrk="0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459740" algn="l"/>
                        </a:tabLs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請填寫廠商提案之狀況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L1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聯網化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核心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系統互聯，並具有結構化資料處理流程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L2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可視化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利用資料掌握流程的狀態，依據數據進行決策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L3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透明化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利用資料了解事件發生的原因，累積處理知識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L4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可預測化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利用資料預測可能發生的事件，並進行企業生產決策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L5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自適化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依據發生的事件自動進行最有利的策略回應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076535"/>
                  </a:ext>
                </a:extLst>
              </a:tr>
              <a:tr h="794609">
                <a:tc>
                  <a:txBody>
                    <a:bodyPr/>
                    <a:lstStyle/>
                    <a:p>
                      <a:pPr algn="just" eaLnBrk="0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459740" algn="l"/>
                        </a:tabLs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範例：</a:t>
                      </a:r>
                    </a:p>
                    <a:p>
                      <a:pPr algn="just" eaLnBrk="0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459740" algn="l"/>
                        </a:tabLs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L4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可預測化</a:t>
                      </a:r>
                    </a:p>
                    <a:p>
                      <a:pPr algn="just" eaLnBrk="0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459740" algn="l"/>
                        </a:tabLs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請填寫廠商結案之現況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659421"/>
                  </a:ext>
                </a:extLst>
              </a:tr>
              <a:tr h="1028322">
                <a:tc>
                  <a:txBody>
                    <a:bodyPr/>
                    <a:lstStyle/>
                    <a:p>
                      <a:pPr algn="just" eaLnBrk="0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459740" algn="l"/>
                        </a:tabLst>
                      </a:pPr>
                      <a:r>
                        <a:rPr lang="zh-TW" sz="1200" kern="12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請依填寫之智慧層次，說明結案之現況</a:t>
                      </a:r>
                      <a:endParaRPr lang="zh-TW" sz="1200" kern="10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just" eaLnBrk="0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459740" algn="l"/>
                        </a:tabLs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874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572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ym typeface="Times New Roman" panose="02020603050405020304" pitchFamily="18" charset="0"/>
              </a:rPr>
              <a:t>目錄</a:t>
            </a: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xfrm>
            <a:off x="457200" y="1042988"/>
            <a:ext cx="8362950" cy="5500687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計畫全程成效摘要</a:t>
            </a:r>
            <a:endParaRPr lang="en-US" altLang="zh-TW" dirty="0">
              <a:sym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委員後續追蹤意見</a:t>
            </a:r>
            <a:r>
              <a:rPr lang="en-US" altLang="zh-TW" dirty="0">
                <a:sym typeface="Times New Roman" panose="02020603050405020304" pitchFamily="18" charset="0"/>
              </a:rPr>
              <a:t>(</a:t>
            </a:r>
            <a:r>
              <a:rPr lang="zh-TW" altLang="en-US" dirty="0">
                <a:sym typeface="Times New Roman" panose="02020603050405020304" pitchFamily="18" charset="0"/>
              </a:rPr>
              <a:t>若無則免填</a:t>
            </a:r>
            <a:r>
              <a:rPr lang="en-US" altLang="zh-TW" dirty="0">
                <a:sym typeface="Times New Roman" panose="02020603050405020304" pitchFamily="18" charset="0"/>
              </a:rPr>
              <a:t>)</a:t>
            </a: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一頁簡報</a:t>
            </a:r>
            <a:r>
              <a:rPr lang="en-US" altLang="zh-TW" dirty="0">
                <a:sym typeface="Times New Roman" panose="02020603050405020304" pitchFamily="18" charset="0"/>
              </a:rPr>
              <a:t>-</a:t>
            </a:r>
            <a:r>
              <a:rPr lang="zh-TW" altLang="en-US" dirty="0">
                <a:sym typeface="Times New Roman" panose="02020603050405020304" pitchFamily="18" charset="0"/>
              </a:rPr>
              <a:t>計畫簡介、效益</a:t>
            </a:r>
            <a:endParaRPr lang="en-US" altLang="zh-TW" dirty="0">
              <a:sym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執行進度說明</a:t>
            </a:r>
            <a:r>
              <a:rPr lang="en-US" altLang="zh-TW" sz="2400" b="0" dirty="0">
                <a:sym typeface="Times New Roman" panose="02020603050405020304" pitchFamily="18" charset="0"/>
              </a:rPr>
              <a:t>(</a:t>
            </a:r>
            <a:r>
              <a:rPr lang="zh-TW" altLang="en-US" sz="2400" b="0" dirty="0">
                <a:sym typeface="Times New Roman" panose="02020603050405020304" pitchFamily="18" charset="0"/>
              </a:rPr>
              <a:t>請針對每項查核點實際達成情形說明，若有相關佐證資料應提供備查</a:t>
            </a:r>
            <a:r>
              <a:rPr lang="en-US" altLang="zh-TW" sz="2400" b="0" dirty="0">
                <a:sym typeface="Times New Roman" panose="02020603050405020304" pitchFamily="18" charset="0"/>
              </a:rPr>
              <a:t>)</a:t>
            </a: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資訊安全防護規劃</a:t>
            </a:r>
            <a:endParaRPr lang="en-US" altLang="zh-TW" dirty="0">
              <a:sym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zh-TW" dirty="0">
                <a:solidFill>
                  <a:srgbClr val="FF0000"/>
                </a:solidFill>
                <a:sym typeface="Times New Roman" panose="02020603050405020304" pitchFamily="18" charset="0"/>
              </a:rPr>
              <a:t>SI</a:t>
            </a:r>
            <a:r>
              <a:rPr lang="zh-TW" altLang="en-US" dirty="0">
                <a:solidFill>
                  <a:srgbClr val="FF0000"/>
                </a:solidFill>
                <a:sym typeface="Times New Roman" panose="02020603050405020304" pitchFamily="18" charset="0"/>
              </a:rPr>
              <a:t>實施顧問服務之作法與概念驗證 </a:t>
            </a:r>
            <a:r>
              <a:rPr lang="en-US" altLang="zh-TW" dirty="0">
                <a:solidFill>
                  <a:srgbClr val="FF0000"/>
                </a:solidFill>
                <a:sym typeface="Times New Roman" panose="02020603050405020304" pitchFamily="18" charset="0"/>
              </a:rPr>
              <a:t>(POC)</a:t>
            </a:r>
            <a:r>
              <a:rPr lang="zh-TW" altLang="en-US" dirty="0">
                <a:solidFill>
                  <a:srgbClr val="FF0000"/>
                </a:solidFill>
                <a:sym typeface="Times New Roman" panose="02020603050405020304" pitchFamily="18" charset="0"/>
              </a:rPr>
              <a:t>之成果</a:t>
            </a:r>
            <a:endParaRPr lang="en-US" altLang="zh-TW" dirty="0">
              <a:solidFill>
                <a:srgbClr val="FF0000"/>
              </a:solidFill>
              <a:sym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計畫執行效益總結</a:t>
            </a:r>
            <a:endParaRPr lang="en-US" altLang="zh-TW" dirty="0">
              <a:sym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TW" altLang="en-US" dirty="0">
                <a:solidFill>
                  <a:srgbClr val="FF0000"/>
                </a:solidFill>
                <a:sym typeface="Times New Roman" panose="02020603050405020304" pitchFamily="18" charset="0"/>
              </a:rPr>
              <a:t>提案廠商後續承接做法</a:t>
            </a:r>
            <a:r>
              <a:rPr lang="en-US" altLang="zh-TW" sz="2500" b="0" dirty="0">
                <a:sym typeface="Times New Roman" panose="02020603050405020304" pitchFamily="18" charset="0"/>
              </a:rPr>
              <a:t>(</a:t>
            </a:r>
            <a:r>
              <a:rPr lang="zh-TW" altLang="en-US" sz="2500" b="0" dirty="0">
                <a:sym typeface="Times New Roman" panose="02020603050405020304" pitchFamily="18" charset="0"/>
              </a:rPr>
              <a:t>須包含提案廠商與</a:t>
            </a:r>
            <a:r>
              <a:rPr lang="en-US" altLang="zh-TW" sz="2500" b="0" dirty="0">
                <a:sym typeface="Times New Roman" panose="02020603050405020304" pitchFamily="18" charset="0"/>
              </a:rPr>
              <a:t>SI</a:t>
            </a:r>
            <a:r>
              <a:rPr lang="zh-TW" altLang="en-US" sz="2500" b="0" dirty="0">
                <a:sym typeface="Times New Roman" panose="02020603050405020304" pitchFamily="18" charset="0"/>
              </a:rPr>
              <a:t>業者對口與後續承接做法，及</a:t>
            </a:r>
            <a:r>
              <a:rPr lang="en-US" altLang="zh-TW" sz="2500" b="0" dirty="0">
                <a:sym typeface="Times New Roman" panose="02020603050405020304" pitchFamily="18" charset="0"/>
              </a:rPr>
              <a:t>SI</a:t>
            </a:r>
            <a:r>
              <a:rPr lang="zh-TW" altLang="en-US" sz="2500" b="0" dirty="0">
                <a:sym typeface="Times New Roman" panose="02020603050405020304" pitchFamily="18" charset="0"/>
              </a:rPr>
              <a:t>業者與其分包者分工機制</a:t>
            </a:r>
            <a:r>
              <a:rPr lang="en-US" altLang="zh-TW" sz="2500" b="0" dirty="0">
                <a:sym typeface="Times New Roman" panose="02020603050405020304" pitchFamily="18" charset="0"/>
              </a:rPr>
              <a:t>)</a:t>
            </a: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計畫變更情形</a:t>
            </a:r>
            <a:r>
              <a:rPr lang="en-US" altLang="zh-TW" dirty="0">
                <a:sym typeface="Times New Roman" panose="02020603050405020304" pitchFamily="18" charset="0"/>
              </a:rPr>
              <a:t>(</a:t>
            </a:r>
            <a:r>
              <a:rPr lang="zh-TW" altLang="en-US" dirty="0">
                <a:sym typeface="Times New Roman" panose="02020603050405020304" pitchFamily="18" charset="0"/>
              </a:rPr>
              <a:t>若無則免填</a:t>
            </a:r>
            <a:r>
              <a:rPr lang="en-US" altLang="zh-TW" dirty="0">
                <a:sym typeface="Times New Roman" panose="02020603050405020304" pitchFamily="18" charset="0"/>
              </a:rPr>
              <a:t>)</a:t>
            </a: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無形資產引進、委託研究或驗證執行情形</a:t>
            </a:r>
            <a:endParaRPr lang="en-US" altLang="zh-TW" dirty="0">
              <a:sym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本計畫</a:t>
            </a:r>
            <a:r>
              <a:rPr lang="zh-TW" altLang="zh-TW" dirty="0">
                <a:sym typeface="Times New Roman" panose="02020603050405020304" pitchFamily="18" charset="0"/>
              </a:rPr>
              <a:t>專利申請執行情形說明</a:t>
            </a:r>
            <a:r>
              <a:rPr lang="en-US" altLang="zh-TW" dirty="0">
                <a:sym typeface="Times New Roman" panose="02020603050405020304" pitchFamily="18" charset="0"/>
              </a:rPr>
              <a:t>(</a:t>
            </a:r>
            <a:r>
              <a:rPr lang="zh-TW" altLang="en-US" dirty="0">
                <a:sym typeface="Times New Roman" panose="02020603050405020304" pitchFamily="18" charset="0"/>
              </a:rPr>
              <a:t>若無則免填</a:t>
            </a:r>
            <a:r>
              <a:rPr lang="en-US" altLang="zh-TW" dirty="0">
                <a:sym typeface="Times New Roman" panose="02020603050405020304" pitchFamily="18" charset="0"/>
              </a:rPr>
              <a:t>)</a:t>
            </a: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人員異動情形</a:t>
            </a:r>
            <a:endParaRPr lang="en-US" altLang="zh-TW" dirty="0">
              <a:sym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經費使用情形</a:t>
            </a:r>
            <a:endParaRPr lang="en-US" altLang="zh-TW" dirty="0">
              <a:sym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TW" altLang="en-US" dirty="0">
                <a:sym typeface="Times New Roman" panose="02020603050405020304" pitchFamily="18" charset="0"/>
              </a:rPr>
              <a:t>遭遇之困難</a:t>
            </a:r>
            <a:r>
              <a:rPr lang="en-US" altLang="zh-TW" dirty="0">
                <a:sym typeface="Times New Roman" panose="02020603050405020304" pitchFamily="18" charset="0"/>
              </a:rPr>
              <a:t>(</a:t>
            </a:r>
            <a:r>
              <a:rPr lang="zh-TW" altLang="en-US" dirty="0">
                <a:sym typeface="Times New Roman" panose="02020603050405020304" pitchFamily="18" charset="0"/>
              </a:rPr>
              <a:t>若無則免填</a:t>
            </a:r>
            <a:r>
              <a:rPr lang="en-US" altLang="zh-TW" dirty="0">
                <a:sym typeface="Times New Roman" panose="02020603050405020304" pitchFamily="18" charset="0"/>
              </a:rPr>
              <a:t>)</a:t>
            </a:r>
          </a:p>
        </p:txBody>
      </p:sp>
      <p:sp>
        <p:nvSpPr>
          <p:cNvPr id="10244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218061-A5E7-401F-B47A-D546F4006FB9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  <p:sp>
        <p:nvSpPr>
          <p:cNvPr id="10245" name="文字方塊 1"/>
          <p:cNvSpPr txBox="1">
            <a:spLocks noChangeArrowheads="1"/>
          </p:cNvSpPr>
          <p:nvPr/>
        </p:nvSpPr>
        <p:spPr bwMode="auto">
          <a:xfrm>
            <a:off x="2883640" y="5291792"/>
            <a:ext cx="62292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 sz="2800" b="1" dirty="0">
                <a:latin typeface="標楷體" panose="03000509000000000000" pitchFamily="65" charset="-120"/>
              </a:rPr>
              <a:t>請依此目錄進行撰寫，勿任意刪減內容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sym typeface="Times New Roman" panose="02020603050405020304" pitchFamily="18" charset="0"/>
              </a:rPr>
              <a:t>提案廠商後續承接做法</a:t>
            </a:r>
            <a:endParaRPr lang="zh-TW" altLang="en-US" dirty="0">
              <a:sym typeface="Times New Roman" panose="02020603050405020304" pitchFamily="18" charset="0"/>
            </a:endParaRPr>
          </a:p>
        </p:txBody>
      </p:sp>
      <p:sp>
        <p:nvSpPr>
          <p:cNvPr id="28675" name="投影片編號版面配置區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F3743D-1E85-4F12-B701-5C2B5E0C662B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360362" y="877288"/>
            <a:ext cx="8423275" cy="539750"/>
          </a:xfrm>
        </p:spPr>
        <p:txBody>
          <a:bodyPr/>
          <a:lstStyle/>
          <a:p>
            <a:pPr eaLnBrk="1" hangingPunct="1"/>
            <a:r>
              <a:rPr lang="zh-TW" altLang="en-US" dirty="0">
                <a:sym typeface="Times New Roman" panose="02020603050405020304" pitchFamily="18" charset="0"/>
              </a:rPr>
              <a:t>提案廠商與</a:t>
            </a:r>
            <a:r>
              <a:rPr lang="en-US" altLang="zh-TW" dirty="0">
                <a:sym typeface="Times New Roman" panose="02020603050405020304" pitchFamily="18" charset="0"/>
              </a:rPr>
              <a:t>SI</a:t>
            </a:r>
            <a:r>
              <a:rPr lang="zh-TW" altLang="en-US" dirty="0">
                <a:sym typeface="Times New Roman" panose="02020603050405020304" pitchFamily="18" charset="0"/>
              </a:rPr>
              <a:t>業者對口與後續承接做法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sym typeface="Times New Roman" panose="02020603050405020304" pitchFamily="18" charset="0"/>
              </a:rPr>
              <a:t>提案廠商後續承接做法</a:t>
            </a:r>
            <a:endParaRPr lang="zh-TW" altLang="en-US" dirty="0">
              <a:sym typeface="Times New Roman" panose="02020603050405020304" pitchFamily="18" charset="0"/>
            </a:endParaRPr>
          </a:p>
        </p:txBody>
      </p:sp>
      <p:sp>
        <p:nvSpPr>
          <p:cNvPr id="28675" name="投影片編號版面配置區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F3743D-1E85-4F12-B701-5C2B5E0C662B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84823" y="897166"/>
            <a:ext cx="8423275" cy="539750"/>
          </a:xfrm>
        </p:spPr>
        <p:txBody>
          <a:bodyPr/>
          <a:lstStyle/>
          <a:p>
            <a:pPr eaLnBrk="1" hangingPunct="1"/>
            <a:r>
              <a:rPr lang="en-US" altLang="zh-TW" dirty="0">
                <a:sym typeface="Times New Roman" panose="02020603050405020304" pitchFamily="18" charset="0"/>
              </a:rPr>
              <a:t>SI</a:t>
            </a:r>
            <a:r>
              <a:rPr lang="zh-TW" altLang="en-US" dirty="0">
                <a:sym typeface="Times New Roman" panose="02020603050405020304" pitchFamily="18" charset="0"/>
              </a:rPr>
              <a:t>業者與其分包者分工機制</a:t>
            </a:r>
            <a:r>
              <a:rPr lang="en-US" altLang="zh-TW" dirty="0">
                <a:sym typeface="Times New Roman" panose="02020603050405020304" pitchFamily="18" charset="0"/>
              </a:rPr>
              <a:t>(</a:t>
            </a:r>
            <a:r>
              <a:rPr lang="zh-TW" altLang="en-US" dirty="0">
                <a:sym typeface="Times New Roman" panose="02020603050405020304" pitchFamily="18" charset="0"/>
              </a:rPr>
              <a:t>若無分包則免填</a:t>
            </a:r>
            <a:r>
              <a:rPr lang="en-US" altLang="zh-TW" dirty="0">
                <a:sym typeface="Times New Roman" panose="02020603050405020304" pitchFamily="18" charset="0"/>
              </a:rPr>
              <a:t>)</a:t>
            </a:r>
            <a:endParaRPr lang="zh-TW" altLang="en-US" dirty="0">
              <a:sym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444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ym typeface="Times New Roman" panose="02020603050405020304" pitchFamily="18" charset="0"/>
              </a:rPr>
              <a:t>計畫變更情形</a:t>
            </a:r>
            <a:r>
              <a:rPr lang="en-US" altLang="zh-TW">
                <a:sym typeface="Times New Roman" panose="02020603050405020304" pitchFamily="18" charset="0"/>
              </a:rPr>
              <a:t>(</a:t>
            </a:r>
            <a:r>
              <a:rPr lang="zh-TW" altLang="en-US">
                <a:sym typeface="Times New Roman" panose="02020603050405020304" pitchFamily="18" charset="0"/>
              </a:rPr>
              <a:t>若無則免填</a:t>
            </a:r>
            <a:r>
              <a:rPr lang="en-US" altLang="zh-TW">
                <a:sym typeface="Times New Roman" panose="02020603050405020304" pitchFamily="18" charset="0"/>
              </a:rPr>
              <a:t>)</a:t>
            </a:r>
            <a:endParaRPr lang="zh-TW" altLang="en-US">
              <a:sym typeface="Times New Roman" panose="02020603050405020304" pitchFamily="18" charset="0"/>
            </a:endParaRPr>
          </a:p>
        </p:txBody>
      </p:sp>
      <p:sp>
        <p:nvSpPr>
          <p:cNvPr id="30723" name="內容版面配置區 2"/>
          <p:cNvSpPr>
            <a:spLocks noGrp="1"/>
          </p:cNvSpPr>
          <p:nvPr>
            <p:ph idx="1"/>
          </p:nvPr>
        </p:nvSpPr>
        <p:spPr>
          <a:xfrm>
            <a:off x="252413" y="792163"/>
            <a:ext cx="8423275" cy="539750"/>
          </a:xfrm>
        </p:spPr>
        <p:txBody>
          <a:bodyPr/>
          <a:lstStyle/>
          <a:p>
            <a:pPr eaLnBrk="1" hangingPunct="1"/>
            <a:r>
              <a:rPr lang="zh-TW" altLang="en-US" dirty="0">
                <a:sym typeface="Times New Roman" panose="02020603050405020304" pitchFamily="18" charset="0"/>
              </a:rPr>
              <a:t>計畫變更情形</a:t>
            </a:r>
            <a:r>
              <a:rPr lang="en-US" altLang="zh-TW" dirty="0">
                <a:sym typeface="Times New Roman" panose="02020603050405020304" pitchFamily="18" charset="0"/>
              </a:rPr>
              <a:t>(</a:t>
            </a:r>
            <a:r>
              <a:rPr lang="zh-TW" altLang="en-US" dirty="0">
                <a:sym typeface="Times New Roman" panose="02020603050405020304" pitchFamily="18" charset="0"/>
              </a:rPr>
              <a:t>本次查證期程</a:t>
            </a:r>
            <a:r>
              <a:rPr lang="en-US" altLang="zh-TW" dirty="0">
                <a:sym typeface="Times New Roman" panose="02020603050405020304" pitchFamily="18" charset="0"/>
              </a:rPr>
              <a:t>)</a:t>
            </a:r>
            <a:endParaRPr lang="zh-TW" altLang="en-US" dirty="0">
              <a:sym typeface="Times New Roman" panose="02020603050405020304" pitchFamily="18" charset="0"/>
            </a:endParaRPr>
          </a:p>
        </p:txBody>
      </p:sp>
      <p:graphicFrame>
        <p:nvGraphicFramePr>
          <p:cNvPr id="5" name="內容版面配置區 7"/>
          <p:cNvGraphicFramePr>
            <a:graphicFrameLocks/>
          </p:cNvGraphicFramePr>
          <p:nvPr/>
        </p:nvGraphicFramePr>
        <p:xfrm>
          <a:off x="285720" y="1571612"/>
          <a:ext cx="8567999" cy="4089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71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原訂計畫內容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變更後內容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變更原因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經費增減說明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核定日期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1925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725" name="矩形 6"/>
          <p:cNvSpPr>
            <a:spLocks noChangeArrowheads="1"/>
          </p:cNvSpPr>
          <p:nvPr/>
        </p:nvSpPr>
        <p:spPr bwMode="auto">
          <a:xfrm>
            <a:off x="7646988" y="1219200"/>
            <a:ext cx="12112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ym typeface="Times New Roman" panose="02020603050405020304" pitchFamily="18" charset="0"/>
              </a:rPr>
              <a:t>單位：千元</a:t>
            </a:r>
          </a:p>
        </p:txBody>
      </p:sp>
      <p:sp>
        <p:nvSpPr>
          <p:cNvPr id="30726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3136B7-9120-4ED3-9C54-7D9165D55AEC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/>
          <p:cNvSpPr>
            <a:spLocks noGrp="1"/>
          </p:cNvSpPr>
          <p:nvPr>
            <p:ph type="title"/>
          </p:nvPr>
        </p:nvSpPr>
        <p:spPr>
          <a:xfrm>
            <a:off x="1671440" y="66675"/>
            <a:ext cx="7509072" cy="725488"/>
          </a:xfrm>
        </p:spPr>
        <p:txBody>
          <a:bodyPr/>
          <a:lstStyle/>
          <a:p>
            <a:pPr eaLnBrk="1" hangingPunct="1">
              <a:tabLst>
                <a:tab pos="5021263" algn="l"/>
              </a:tabLst>
            </a:pPr>
            <a:r>
              <a:rPr lang="zh-TW" altLang="en-US" dirty="0">
                <a:sym typeface="Times New Roman" panose="02020603050405020304" pitchFamily="18" charset="0"/>
              </a:rPr>
              <a:t>無形資產引進、委託研究或驗證執行情形</a:t>
            </a:r>
          </a:p>
        </p:txBody>
      </p:sp>
      <p:graphicFrame>
        <p:nvGraphicFramePr>
          <p:cNvPr id="5" name="內容版面配置區 7"/>
          <p:cNvGraphicFramePr>
            <a:graphicFrameLocks/>
          </p:cNvGraphicFramePr>
          <p:nvPr/>
        </p:nvGraphicFramePr>
        <p:xfrm>
          <a:off x="252414" y="980720"/>
          <a:ext cx="8712073" cy="4801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822">
                  <a:extLst>
                    <a:ext uri="{9D8B030D-6E8A-4147-A177-3AD203B41FA5}">
                      <a16:colId xmlns:a16="http://schemas.microsoft.com/office/drawing/2014/main" val="91612298"/>
                    </a:ext>
                  </a:extLst>
                </a:gridCol>
                <a:gridCol w="1822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53">
                  <a:extLst>
                    <a:ext uri="{9D8B030D-6E8A-4147-A177-3AD203B41FA5}">
                      <a16:colId xmlns:a16="http://schemas.microsoft.com/office/drawing/2014/main" val="1484768734"/>
                    </a:ext>
                  </a:extLst>
                </a:gridCol>
                <a:gridCol w="1603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2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293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項目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金額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合作單位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達成進度</a:t>
                      </a:r>
                      <a:r>
                        <a:rPr lang="en-US" alt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%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實際達成悄形</a:t>
                      </a:r>
                      <a:endParaRPr lang="en-US" alt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alt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簡要敘述</a:t>
                      </a:r>
                      <a:r>
                        <a:rPr lang="en-US" alt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)</a:t>
                      </a:r>
                      <a:endParaRPr lang="zh-TW" altLang="en-US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74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無形資產引進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80799"/>
                  </a:ext>
                </a:extLst>
              </a:tr>
              <a:tr h="70474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344834"/>
                  </a:ext>
                </a:extLst>
              </a:tr>
              <a:tr h="70474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委託研究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474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TW" altLang="en-US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042410"/>
                  </a:ext>
                </a:extLst>
              </a:tr>
              <a:tr h="704741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驗證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4741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20187"/>
                  </a:ext>
                </a:extLst>
              </a:tr>
            </a:tbl>
          </a:graphicData>
        </a:graphic>
      </p:graphicFrame>
      <p:sp>
        <p:nvSpPr>
          <p:cNvPr id="32772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9B6E9-24F1-4792-92F8-F32376B73536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內容版面配置區 2"/>
          <p:cNvSpPr>
            <a:spLocks noGrp="1"/>
          </p:cNvSpPr>
          <p:nvPr>
            <p:ph idx="1"/>
          </p:nvPr>
        </p:nvSpPr>
        <p:spPr>
          <a:xfrm>
            <a:off x="252413" y="792163"/>
            <a:ext cx="8423275" cy="539750"/>
          </a:xfrm>
        </p:spPr>
        <p:txBody>
          <a:bodyPr/>
          <a:lstStyle/>
          <a:p>
            <a:pPr eaLnBrk="1" hangingPunct="1"/>
            <a:r>
              <a:rPr lang="zh-TW" altLang="en-US">
                <a:sym typeface="Times New Roman" panose="02020603050405020304" pitchFamily="18" charset="0"/>
              </a:rPr>
              <a:t>專利申請執行情形</a:t>
            </a:r>
          </a:p>
        </p:txBody>
      </p:sp>
      <p:sp>
        <p:nvSpPr>
          <p:cNvPr id="34819" name="標題 1"/>
          <p:cNvSpPr txBox="1">
            <a:spLocks/>
          </p:cNvSpPr>
          <p:nvPr/>
        </p:nvSpPr>
        <p:spPr bwMode="auto">
          <a:xfrm>
            <a:off x="1166813" y="-26988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b="1">
                <a:solidFill>
                  <a:srgbClr val="000066"/>
                </a:solidFill>
                <a:sym typeface="Times New Roman" panose="02020603050405020304" pitchFamily="18" charset="0"/>
              </a:rPr>
              <a:t>本計畫</a:t>
            </a:r>
            <a:r>
              <a:rPr kumimoji="0" lang="zh-TW" altLang="zh-TW" b="1">
                <a:solidFill>
                  <a:srgbClr val="000066"/>
                </a:solidFill>
                <a:sym typeface="Times New Roman" panose="02020603050405020304" pitchFamily="18" charset="0"/>
              </a:rPr>
              <a:t>專利申請執行情形說明</a:t>
            </a:r>
            <a:r>
              <a:rPr kumimoji="0" lang="en-US" altLang="zh-TW" b="1">
                <a:solidFill>
                  <a:srgbClr val="000066"/>
                </a:solidFill>
                <a:sym typeface="Times New Roman" panose="02020603050405020304" pitchFamily="18" charset="0"/>
              </a:rPr>
              <a:t>(</a:t>
            </a:r>
            <a:r>
              <a:rPr kumimoji="0" lang="zh-TW" altLang="en-US" b="1">
                <a:solidFill>
                  <a:srgbClr val="000066"/>
                </a:solidFill>
                <a:sym typeface="Times New Roman" panose="02020603050405020304" pitchFamily="18" charset="0"/>
              </a:rPr>
              <a:t>若無則免填</a:t>
            </a:r>
            <a:r>
              <a:rPr kumimoji="0" lang="en-US" altLang="zh-TW" b="1">
                <a:solidFill>
                  <a:srgbClr val="000066"/>
                </a:solidFill>
                <a:sym typeface="Times New Roman" panose="02020603050405020304" pitchFamily="18" charset="0"/>
              </a:rPr>
              <a:t>)</a:t>
            </a:r>
            <a:endParaRPr kumimoji="0" lang="zh-TW" altLang="en-US" b="1">
              <a:solidFill>
                <a:srgbClr val="000066"/>
              </a:solidFill>
              <a:sym typeface="Times New Roman" panose="02020603050405020304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7503" y="1436861"/>
          <a:ext cx="8856986" cy="321945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89017">
                  <a:extLst>
                    <a:ext uri="{9D8B030D-6E8A-4147-A177-3AD203B41FA5}">
                      <a16:colId xmlns:a16="http://schemas.microsoft.com/office/drawing/2014/main" val="3373088152"/>
                    </a:ext>
                  </a:extLst>
                </a:gridCol>
                <a:gridCol w="1119956">
                  <a:extLst>
                    <a:ext uri="{9D8B030D-6E8A-4147-A177-3AD203B41FA5}">
                      <a16:colId xmlns:a16="http://schemas.microsoft.com/office/drawing/2014/main" val="314100017"/>
                    </a:ext>
                  </a:extLst>
                </a:gridCol>
                <a:gridCol w="1175404">
                  <a:extLst>
                    <a:ext uri="{9D8B030D-6E8A-4147-A177-3AD203B41FA5}">
                      <a16:colId xmlns:a16="http://schemas.microsoft.com/office/drawing/2014/main" val="981424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76730987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221117569"/>
                    </a:ext>
                  </a:extLst>
                </a:gridCol>
                <a:gridCol w="1226310">
                  <a:extLst>
                    <a:ext uri="{9D8B030D-6E8A-4147-A177-3AD203B41FA5}">
                      <a16:colId xmlns:a16="http://schemas.microsoft.com/office/drawing/2014/main" val="3848005027"/>
                    </a:ext>
                  </a:extLst>
                </a:gridCol>
                <a:gridCol w="1509995">
                  <a:extLst>
                    <a:ext uri="{9D8B030D-6E8A-4147-A177-3AD203B41FA5}">
                      <a16:colId xmlns:a16="http://schemas.microsoft.com/office/drawing/2014/main" val="145282681"/>
                    </a:ext>
                  </a:extLst>
                </a:gridCol>
              </a:tblGrid>
              <a:tr h="56137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申請</a:t>
                      </a:r>
                      <a:endParaRPr lang="en-US" alt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日期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申請國別</a:t>
                      </a:r>
                      <a:endParaRPr lang="en-US" alt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或地區</a:t>
                      </a: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)</a:t>
                      </a:r>
                      <a:endParaRPr 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專利名稱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官方受理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文件字號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申請人名稱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zh-TW" sz="14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列出所有申請人</a:t>
                      </a:r>
                      <a:r>
                        <a:rPr lang="en-US" sz="14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)</a:t>
                      </a:r>
                      <a:endParaRPr lang="zh-TW" sz="14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發明人名稱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是否於計畫執行期間內，將計畫執行成果提出專利申請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725967"/>
                  </a:ext>
                </a:extLst>
              </a:tr>
              <a:tr h="9972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ctr" defTabSz="914400" rtl="0" eaLnBrk="1" fontAlgn="ctr" latinLnBrk="0" hangingPunct="1">
                        <a:spcAft>
                          <a:spcPts val="0"/>
                        </a:spcAft>
                        <a:buFont typeface="標楷體" panose="03000509000000000000" pitchFamily="65" charset="-120"/>
                        <a:buChar char="□"/>
                        <a:tabLst>
                          <a:tab pos="228600" algn="l"/>
                        </a:tabLs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是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  <a:p>
                      <a:pPr marL="0" lvl="0" indent="-342900" algn="ctr" defTabSz="914400" rtl="0" eaLnBrk="1" fontAlgn="ctr" latinLnBrk="0" hangingPunct="1">
                        <a:spcAft>
                          <a:spcPts val="0"/>
                        </a:spcAft>
                        <a:buFont typeface="標楷體" panose="03000509000000000000" pitchFamily="65" charset="-120"/>
                        <a:buChar char="□"/>
                        <a:tabLst>
                          <a:tab pos="228600" algn="l"/>
                        </a:tabLs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否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745064"/>
                  </a:ext>
                </a:extLst>
              </a:tr>
              <a:tr h="9972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ctr" defTabSz="914400" rtl="0" eaLnBrk="1" fontAlgn="ctr" latinLnBrk="0" hangingPunct="1">
                        <a:spcAft>
                          <a:spcPts val="0"/>
                        </a:spcAft>
                        <a:buFont typeface="標楷體" panose="03000509000000000000" pitchFamily="65" charset="-120"/>
                        <a:buChar char="□"/>
                        <a:tabLst>
                          <a:tab pos="228600" algn="l"/>
                        </a:tabLs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是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  <a:p>
                      <a:pPr marL="0" lvl="0" indent="-342900" algn="ctr" defTabSz="914400" rtl="0" eaLnBrk="1" fontAlgn="ctr" latinLnBrk="0" hangingPunct="1">
                        <a:spcAft>
                          <a:spcPts val="0"/>
                        </a:spcAft>
                        <a:buFont typeface="標楷體" panose="03000509000000000000" pitchFamily="65" charset="-120"/>
                        <a:buChar char="□"/>
                        <a:tabLst>
                          <a:tab pos="228600" algn="l"/>
                        </a:tabLst>
                      </a:pPr>
                      <a:r>
                        <a:rPr 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否</a:t>
                      </a:r>
                    </a:p>
                    <a:p>
                      <a:pPr marL="0" indent="25400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912656"/>
                  </a:ext>
                </a:extLst>
              </a:tr>
            </a:tbl>
          </a:graphicData>
        </a:graphic>
      </p:graphicFrame>
      <p:sp>
        <p:nvSpPr>
          <p:cNvPr id="34821" name="投影片編號版面配置區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D47D8B-0BBF-4186-AD46-EFA69AB96BCC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287338" y="877888"/>
          <a:ext cx="8569324" cy="304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612">
                  <a:extLst>
                    <a:ext uri="{9D8B030D-6E8A-4147-A177-3AD203B41FA5}">
                      <a16:colId xmlns:a16="http://schemas.microsoft.com/office/drawing/2014/main" val="598122154"/>
                    </a:ext>
                  </a:extLst>
                </a:gridCol>
                <a:gridCol w="1063546">
                  <a:extLst>
                    <a:ext uri="{9D8B030D-6E8A-4147-A177-3AD203B41FA5}">
                      <a16:colId xmlns:a16="http://schemas.microsoft.com/office/drawing/2014/main" val="4117457825"/>
                    </a:ext>
                  </a:extLst>
                </a:gridCol>
                <a:gridCol w="1101220">
                  <a:extLst>
                    <a:ext uri="{9D8B030D-6E8A-4147-A177-3AD203B41FA5}">
                      <a16:colId xmlns:a16="http://schemas.microsoft.com/office/drawing/2014/main" val="559678454"/>
                    </a:ext>
                  </a:extLst>
                </a:gridCol>
                <a:gridCol w="1260195">
                  <a:extLst>
                    <a:ext uri="{9D8B030D-6E8A-4147-A177-3AD203B41FA5}">
                      <a16:colId xmlns:a16="http://schemas.microsoft.com/office/drawing/2014/main" val="2828703108"/>
                    </a:ext>
                  </a:extLst>
                </a:gridCol>
                <a:gridCol w="1080167">
                  <a:extLst>
                    <a:ext uri="{9D8B030D-6E8A-4147-A177-3AD203B41FA5}">
                      <a16:colId xmlns:a16="http://schemas.microsoft.com/office/drawing/2014/main" val="1597599042"/>
                    </a:ext>
                  </a:extLst>
                </a:gridCol>
                <a:gridCol w="576089">
                  <a:extLst>
                    <a:ext uri="{9D8B030D-6E8A-4147-A177-3AD203B41FA5}">
                      <a16:colId xmlns:a16="http://schemas.microsoft.com/office/drawing/2014/main" val="1014111357"/>
                    </a:ext>
                  </a:extLst>
                </a:gridCol>
                <a:gridCol w="1584245">
                  <a:extLst>
                    <a:ext uri="{9D8B030D-6E8A-4147-A177-3AD203B41FA5}">
                      <a16:colId xmlns:a16="http://schemas.microsoft.com/office/drawing/2014/main" val="3196053111"/>
                    </a:ext>
                  </a:extLst>
                </a:gridCol>
                <a:gridCol w="648100">
                  <a:extLst>
                    <a:ext uri="{9D8B030D-6E8A-4147-A177-3AD203B41FA5}">
                      <a16:colId xmlns:a16="http://schemas.microsoft.com/office/drawing/2014/main" val="1363203929"/>
                    </a:ext>
                  </a:extLst>
                </a:gridCol>
                <a:gridCol w="972150">
                  <a:extLst>
                    <a:ext uri="{9D8B030D-6E8A-4147-A177-3AD203B41FA5}">
                      <a16:colId xmlns:a16="http://schemas.microsoft.com/office/drawing/2014/main" val="1280306747"/>
                    </a:ext>
                  </a:extLst>
                </a:gridCol>
              </a:tblGrid>
              <a:tr h="111119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姓名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本計畫擔任職務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最高學歷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學校系所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)</a:t>
                      </a:r>
                      <a:endParaRPr lang="zh-TW" sz="1800" b="1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主要經歷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本業年資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參與分項計畫及工作項目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替換日期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替換原因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67143"/>
                  </a:ext>
                </a:extLst>
              </a:tr>
              <a:tr h="484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原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119407"/>
                  </a:ext>
                </a:extLst>
              </a:tr>
              <a:tr h="484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新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kern="1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256585"/>
                  </a:ext>
                </a:extLst>
              </a:tr>
              <a:tr h="484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原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kern="1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655238"/>
                  </a:ext>
                </a:extLst>
              </a:tr>
              <a:tr h="484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新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 </a:t>
                      </a:r>
                      <a:endParaRPr lang="zh-TW" sz="18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sym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sym typeface="Times New Roman" panose="02020603050405020304" pitchFamily="18" charset="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846532"/>
                  </a:ext>
                </a:extLst>
              </a:tr>
            </a:tbl>
          </a:graphicData>
        </a:graphic>
      </p:graphicFrame>
      <p:sp>
        <p:nvSpPr>
          <p:cNvPr id="36921" name="標題 1"/>
          <p:cNvSpPr>
            <a:spLocks noGrp="1"/>
          </p:cNvSpPr>
          <p:nvPr>
            <p:ph type="title"/>
          </p:nvPr>
        </p:nvSpPr>
        <p:spPr>
          <a:xfrm>
            <a:off x="879475" y="157163"/>
            <a:ext cx="8229600" cy="725487"/>
          </a:xfrm>
        </p:spPr>
        <p:txBody>
          <a:bodyPr/>
          <a:lstStyle/>
          <a:p>
            <a:pPr eaLnBrk="1" hangingPunct="1"/>
            <a:r>
              <a:rPr lang="zh-TW" altLang="en-US">
                <a:sym typeface="Times New Roman" panose="02020603050405020304" pitchFamily="18" charset="0"/>
              </a:rPr>
              <a:t>人員異動情形</a:t>
            </a:r>
            <a:r>
              <a:rPr lang="en-US" altLang="zh-TW">
                <a:sym typeface="Times New Roman" panose="02020603050405020304" pitchFamily="18" charset="0"/>
              </a:rPr>
              <a:t>(</a:t>
            </a:r>
            <a:r>
              <a:rPr lang="zh-TW" altLang="en-US">
                <a:sym typeface="Times New Roman" panose="02020603050405020304" pitchFamily="18" charset="0"/>
              </a:rPr>
              <a:t>本次查證期程</a:t>
            </a:r>
            <a:r>
              <a:rPr lang="en-US" altLang="zh-TW">
                <a:sym typeface="Times New Roman" panose="02020603050405020304" pitchFamily="18" charset="0"/>
              </a:rPr>
              <a:t>)</a:t>
            </a:r>
            <a:endParaRPr lang="zh-TW" altLang="en-US">
              <a:sym typeface="Times New Roman" panose="02020603050405020304" pitchFamily="18" charset="0"/>
            </a:endParaRPr>
          </a:p>
        </p:txBody>
      </p:sp>
      <p:sp>
        <p:nvSpPr>
          <p:cNvPr id="36922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54CD23-FEE2-4B9B-9569-90BD08B7E3F6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/>
          <p:cNvSpPr>
            <a:spLocks noGrp="1"/>
          </p:cNvSpPr>
          <p:nvPr>
            <p:ph type="title"/>
          </p:nvPr>
        </p:nvSpPr>
        <p:spPr>
          <a:xfrm>
            <a:off x="1857375" y="58738"/>
            <a:ext cx="6481763" cy="725487"/>
          </a:xfrm>
        </p:spPr>
        <p:txBody>
          <a:bodyPr/>
          <a:lstStyle/>
          <a:p>
            <a:pPr eaLnBrk="1" hangingPunct="1"/>
            <a:r>
              <a:rPr lang="zh-TW" altLang="en-US">
                <a:sym typeface="Times New Roman" panose="02020603050405020304" pitchFamily="18" charset="0"/>
              </a:rPr>
              <a:t>經費使用情形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067154"/>
              </p:ext>
            </p:extLst>
          </p:nvPr>
        </p:nvGraphicFramePr>
        <p:xfrm>
          <a:off x="179388" y="1196975"/>
          <a:ext cx="8785225" cy="4876802"/>
        </p:xfrm>
        <a:graphic>
          <a:graphicData uri="http://schemas.openxmlformats.org/drawingml/2006/table">
            <a:tbl>
              <a:tblPr/>
              <a:tblGrid>
                <a:gridCol w="432060">
                  <a:extLst>
                    <a:ext uri="{9D8B030D-6E8A-4147-A177-3AD203B41FA5}">
                      <a16:colId xmlns:a16="http://schemas.microsoft.com/office/drawing/2014/main" val="533493973"/>
                    </a:ext>
                  </a:extLst>
                </a:gridCol>
                <a:gridCol w="3427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10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82842"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1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經費項目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年度預算數</a:t>
                      </a:r>
                      <a:r>
                        <a:rPr lang="en-US" altLang="zh-TW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(A)</a:t>
                      </a:r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本期實支數</a:t>
                      </a:r>
                      <a:r>
                        <a:rPr lang="en-US" altLang="zh-TW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(B)</a:t>
                      </a:r>
                      <a:endParaRPr lang="zh-TW" altLang="en-US" sz="1600" b="1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達成率</a:t>
                      </a:r>
                      <a:r>
                        <a:rPr lang="en-US" altLang="zh-TW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%</a:t>
                      </a:r>
                      <a:br>
                        <a:rPr lang="en-US" altLang="zh-TW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</a:br>
                      <a:r>
                        <a:rPr lang="en-US" altLang="zh-TW" sz="16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(B/A)</a:t>
                      </a:r>
                      <a:endParaRPr lang="zh-TW" altLang="en-US" sz="16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備註</a:t>
                      </a: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74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補助款</a:t>
                      </a:r>
                    </a:p>
                  </a:txBody>
                  <a:tcPr marL="36001" marR="36001" marT="0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人事費　</a:t>
                      </a: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745"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消耗性器材及原材料費　</a:t>
                      </a: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745"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創新或研究發展設備費　</a:t>
                      </a: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745"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無形資產之引進費　</a:t>
                      </a: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7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委託研究或驗證費</a:t>
                      </a: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066677"/>
                  </a:ext>
                </a:extLst>
              </a:tr>
              <a:tr h="511745"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國內差旅費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745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小　　　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745"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1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自籌款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******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marL="36001" marR="3600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343063"/>
                  </a:ext>
                </a:extLst>
              </a:tr>
            </a:tbl>
          </a:graphicData>
        </a:graphic>
      </p:graphicFrame>
      <p:sp>
        <p:nvSpPr>
          <p:cNvPr id="37957" name="矩形 6"/>
          <p:cNvSpPr>
            <a:spLocks noChangeArrowheads="1"/>
          </p:cNvSpPr>
          <p:nvPr/>
        </p:nvSpPr>
        <p:spPr bwMode="auto">
          <a:xfrm>
            <a:off x="7308850" y="836613"/>
            <a:ext cx="1585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zh-TW" altLang="en-US" sz="1400">
                <a:sym typeface="Times New Roman" panose="02020603050405020304" pitchFamily="18" charset="0"/>
              </a:rPr>
              <a:t>金額單位：千元</a:t>
            </a:r>
          </a:p>
        </p:txBody>
      </p:sp>
      <p:sp>
        <p:nvSpPr>
          <p:cNvPr id="10" name="矩形 5"/>
          <p:cNvSpPr>
            <a:spLocks noChangeArrowheads="1"/>
          </p:cNvSpPr>
          <p:nvPr/>
        </p:nvSpPr>
        <p:spPr bwMode="auto">
          <a:xfrm>
            <a:off x="298450" y="6073775"/>
            <a:ext cx="80724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0" lang="zh-TW" altLang="en-US" sz="1400" dirty="0"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  <a:sym typeface="Times New Roman" panose="02020603050405020304" pitchFamily="18" charset="0"/>
              </a:rPr>
              <a:t>註</a:t>
            </a:r>
            <a:r>
              <a:rPr kumimoji="0" lang="en-US" altLang="zh-TW" sz="1400" dirty="0"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  <a:sym typeface="Times New Roman" panose="02020603050405020304" pitchFamily="18" charset="0"/>
              </a:rPr>
              <a:t>1:</a:t>
            </a:r>
            <a:r>
              <a:rPr kumimoji="0" lang="zh-TW" altLang="en-US" sz="1400" dirty="0"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  <a:sym typeface="Times New Roman" panose="02020603050405020304" pitchFamily="18" charset="0"/>
              </a:rPr>
              <a:t>請填列本次查證期程之經費使用狀況</a:t>
            </a:r>
            <a:endParaRPr kumimoji="0" lang="en-US" altLang="zh-TW" sz="1400" dirty="0">
              <a:latin typeface="Times New Roman" pitchFamily="18" charset="0"/>
              <a:ea typeface="標楷體" panose="03000509000000000000" pitchFamily="65" charset="-120"/>
              <a:cs typeface="Times New Roman" pitchFamily="18" charset="0"/>
              <a:sym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kumimoji="0" lang="zh-TW" altLang="en-US" sz="1400" dirty="0"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  <a:sym typeface="Times New Roman" panose="02020603050405020304" pitchFamily="18" charset="0"/>
              </a:rPr>
              <a:t>註</a:t>
            </a:r>
            <a:r>
              <a:rPr kumimoji="0" lang="en-US" altLang="zh-TW" sz="1400" dirty="0"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  <a:sym typeface="Times New Roman" panose="02020603050405020304" pitchFamily="18" charset="0"/>
              </a:rPr>
              <a:t>2:</a:t>
            </a:r>
            <a:r>
              <a:rPr kumimoji="0" lang="zh-TW" altLang="en-US" sz="1400" dirty="0"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  <a:sym typeface="Times New Roman" panose="02020603050405020304" pitchFamily="18" charset="0"/>
              </a:rPr>
              <a:t>查證期間若有跨年度情形，則填寫查證當年度經費。</a:t>
            </a:r>
          </a:p>
          <a:p>
            <a:pPr marL="266700" indent="-266700" eaLnBrk="1" hangingPunct="1">
              <a:defRPr/>
            </a:pPr>
            <a:r>
              <a:rPr kumimoji="0" lang="zh-TW" altLang="en-US" sz="1400" dirty="0"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  <a:sym typeface="Times New Roman" panose="02020603050405020304" pitchFamily="18" charset="0"/>
              </a:rPr>
              <a:t>     </a:t>
            </a:r>
          </a:p>
        </p:txBody>
      </p:sp>
      <p:sp>
        <p:nvSpPr>
          <p:cNvPr id="37959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27076C-057F-4DB2-A55C-BE194EF277F5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ym typeface="Times New Roman" panose="02020603050405020304" pitchFamily="18" charset="0"/>
              </a:rPr>
              <a:t>遭遇之困難</a:t>
            </a:r>
          </a:p>
        </p:txBody>
      </p:sp>
      <p:sp>
        <p:nvSpPr>
          <p:cNvPr id="24579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sym typeface="Times New Roman" panose="02020603050405020304" pitchFamily="18" charset="0"/>
              </a:rPr>
              <a:t>若無則免填</a:t>
            </a:r>
          </a:p>
        </p:txBody>
      </p:sp>
      <p:sp>
        <p:nvSpPr>
          <p:cNvPr id="39940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ED53CA-3921-4B27-9D6F-6423630D46D3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字方塊 26"/>
          <p:cNvSpPr txBox="1"/>
          <p:nvPr/>
        </p:nvSpPr>
        <p:spPr>
          <a:xfrm>
            <a:off x="4572000" y="3284538"/>
            <a:ext cx="4403725" cy="1368425"/>
          </a:xfrm>
          <a:prstGeom prst="rect">
            <a:avLst/>
          </a:prstGeom>
          <a:ln w="12700">
            <a:solidFill>
              <a:srgbClr val="00B05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9745" tIns="49873" rIns="99745" bIns="49873" anchor="ctr"/>
          <a:lstStyle/>
          <a:p>
            <a:pPr marL="180975" indent="-180975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kumimoji="0" lang="zh-TW" altLang="en-US" sz="1300" b="1" dirty="0">
              <a:solidFill>
                <a:srgbClr val="800000"/>
              </a:solidFill>
              <a:latin typeface="Times New Roman" panose="02020603050405020304" pitchFamily="18" charset="0"/>
              <a:ea typeface="標楷體" panose="03000509000000000000" pitchFamily="65" charset="-120"/>
              <a:sym typeface="Times New Roman" panose="02020603050405020304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572000" y="1773238"/>
            <a:ext cx="4392613" cy="1295400"/>
          </a:xfrm>
          <a:prstGeom prst="rect">
            <a:avLst/>
          </a:prstGeom>
          <a:ln w="12700"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9745" tIns="49873" rIns="99745" bIns="49873" anchor="ctr"/>
          <a:lstStyle/>
          <a:p>
            <a:pPr marL="180975" indent="-180975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kumimoji="0" lang="zh-TW" altLang="en-US" sz="1300" b="1" dirty="0">
              <a:solidFill>
                <a:srgbClr val="800000"/>
              </a:solidFill>
              <a:latin typeface="Times New Roman" panose="02020603050405020304" pitchFamily="18" charset="0"/>
              <a:ea typeface="標楷體" panose="03000509000000000000" pitchFamily="65" charset="-120"/>
              <a:sym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95288" y="1844675"/>
            <a:ext cx="3889375" cy="2808288"/>
          </a:xfrm>
          <a:prstGeom prst="rect">
            <a:avLst/>
          </a:prstGeom>
          <a:ln w="127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9745" tIns="49873" rIns="99745" bIns="49873" anchor="ctr"/>
          <a:lstStyle/>
          <a:p>
            <a:pPr marL="180975" indent="-180975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kumimoji="0" lang="zh-TW" altLang="en-US" sz="1300" b="1" dirty="0">
              <a:solidFill>
                <a:srgbClr val="800000"/>
              </a:solidFill>
              <a:latin typeface="Times New Roman" panose="02020603050405020304" pitchFamily="18" charset="0"/>
              <a:ea typeface="標楷體" panose="03000509000000000000" pitchFamily="65" charset="-120"/>
              <a:sym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68313" y="5013325"/>
            <a:ext cx="8493125" cy="1655763"/>
          </a:xfrm>
          <a:prstGeom prst="rect">
            <a:avLst/>
          </a:prstGeom>
          <a:ln w="1270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9745" tIns="49873" rIns="99745" bIns="49873" anchor="ctr"/>
          <a:lstStyle/>
          <a:p>
            <a:pPr marL="180975" indent="-180975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kumimoji="0" lang="zh-TW" altLang="en-US" sz="1300" b="1" dirty="0">
              <a:solidFill>
                <a:srgbClr val="800000"/>
              </a:solidFill>
              <a:latin typeface="Times New Roman" panose="02020603050405020304" pitchFamily="18" charset="0"/>
              <a:ea typeface="標楷體" panose="03000509000000000000" pitchFamily="65" charset="-120"/>
              <a:sym typeface="Times New Roman" panose="02020603050405020304" pitchFamily="18" charset="0"/>
            </a:endParaRPr>
          </a:p>
        </p:txBody>
      </p:sp>
      <p:grpSp>
        <p:nvGrpSpPr>
          <p:cNvPr id="12294" name="群組 9"/>
          <p:cNvGrpSpPr>
            <a:grpSpLocks/>
          </p:cNvGrpSpPr>
          <p:nvPr/>
        </p:nvGrpSpPr>
        <p:grpSpPr bwMode="auto">
          <a:xfrm>
            <a:off x="323850" y="4797425"/>
            <a:ext cx="4895850" cy="503238"/>
            <a:chOff x="251520" y="2132856"/>
            <a:chExt cx="4896544" cy="504056"/>
          </a:xfrm>
        </p:grpSpPr>
        <p:sp>
          <p:nvSpPr>
            <p:cNvPr id="7" name="圓角矩形 6"/>
            <p:cNvSpPr/>
            <p:nvPr/>
          </p:nvSpPr>
          <p:spPr>
            <a:xfrm>
              <a:off x="251520" y="2132856"/>
              <a:ext cx="4896544" cy="504056"/>
            </a:xfrm>
            <a:prstGeom prst="roundRect">
              <a:avLst>
                <a:gd name="adj" fmla="val 8554"/>
              </a:avLst>
            </a:prstGeom>
            <a:solidFill>
              <a:srgbClr val="FFC000"/>
            </a:solidFill>
            <a:ln>
              <a:noFill/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99745" tIns="49873" rIns="99745" bIns="49873" anchor="ctr"/>
            <a:lstStyle/>
            <a:p>
              <a:pPr marL="180975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Tx/>
                <a:buChar char="•"/>
                <a:defRPr/>
              </a:pPr>
              <a:endParaRPr kumimoji="0" lang="zh-TW" altLang="en-US" sz="1300" b="1" dirty="0">
                <a:solidFill>
                  <a:srgbClr val="8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  <p:sp>
          <p:nvSpPr>
            <p:cNvPr id="8" name="TextBox 3"/>
            <p:cNvSpPr txBox="1"/>
            <p:nvPr/>
          </p:nvSpPr>
          <p:spPr>
            <a:xfrm>
              <a:off x="827584" y="2132856"/>
              <a:ext cx="4248472" cy="4624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ln w="3175" cmpd="sng">
                    <a:solidFill>
                      <a:srgbClr val="FFFFFF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  <a:ea typeface="標楷體" panose="03000509000000000000" pitchFamily="65" charset="-120"/>
                  <a:sym typeface="Times New Roman" panose="02020603050405020304" pitchFamily="18" charset="0"/>
                </a:rPr>
                <a:t>計畫成效</a:t>
              </a:r>
              <a:endParaRPr kumimoji="0" lang="en-US" altLang="en-US" sz="2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99886" y="2132856"/>
              <a:ext cx="492513" cy="46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prstClr val="white"/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Times New Roman" panose="02020603050405020304" pitchFamily="18" charset="0"/>
                  <a:ea typeface="標楷體" panose="03000509000000000000" pitchFamily="65" charset="-120"/>
                  <a:sym typeface="Times New Roman" panose="02020603050405020304" pitchFamily="18" charset="0"/>
                </a:rPr>
                <a:t>04</a:t>
              </a:r>
              <a:endParaRPr kumimoji="0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2295" name="群組 13"/>
          <p:cNvGrpSpPr>
            <a:grpSpLocks/>
          </p:cNvGrpSpPr>
          <p:nvPr/>
        </p:nvGrpSpPr>
        <p:grpSpPr bwMode="auto">
          <a:xfrm>
            <a:off x="250825" y="1700213"/>
            <a:ext cx="2233613" cy="504825"/>
            <a:chOff x="251520" y="1700808"/>
            <a:chExt cx="2232248" cy="504056"/>
          </a:xfrm>
        </p:grpSpPr>
        <p:sp>
          <p:nvSpPr>
            <p:cNvPr id="11" name="圓角矩形 10"/>
            <p:cNvSpPr/>
            <p:nvPr/>
          </p:nvSpPr>
          <p:spPr>
            <a:xfrm>
              <a:off x="251520" y="1700808"/>
              <a:ext cx="2232248" cy="504056"/>
            </a:xfrm>
            <a:prstGeom prst="roundRect">
              <a:avLst>
                <a:gd name="adj" fmla="val 10278"/>
              </a:avLst>
            </a:prstGeom>
            <a:solidFill>
              <a:srgbClr val="0070C0"/>
            </a:solidFill>
            <a:ln>
              <a:noFill/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99745" tIns="49873" rIns="99745" bIns="49873" anchor="ctr"/>
            <a:lstStyle/>
            <a:p>
              <a:pPr marL="180975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Tx/>
                <a:buChar char="•"/>
                <a:defRPr/>
              </a:pPr>
              <a:endParaRPr kumimoji="0" lang="zh-TW" altLang="en-US" sz="1300" b="1" dirty="0">
                <a:solidFill>
                  <a:srgbClr val="8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  <p:sp>
          <p:nvSpPr>
            <p:cNvPr id="12" name="TextBox 3"/>
            <p:cNvSpPr txBox="1"/>
            <p:nvPr/>
          </p:nvSpPr>
          <p:spPr>
            <a:xfrm>
              <a:off x="827584" y="1700808"/>
              <a:ext cx="1608359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ln w="3175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  <a:ea typeface="標楷體" panose="03000509000000000000" pitchFamily="65" charset="-120"/>
                  <a:sym typeface="Times New Roman" panose="02020603050405020304" pitchFamily="18" charset="0"/>
                </a:rPr>
                <a:t>計畫摘要</a:t>
              </a:r>
              <a:endParaRPr kumimoji="0" lang="en-US" altLang="en-US" sz="2400" dirty="0">
                <a:ln w="317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323528" y="1700808"/>
              <a:ext cx="492142" cy="4609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prstClr val="white"/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Times New Roman" panose="02020603050405020304" pitchFamily="18" charset="0"/>
                  <a:ea typeface="標楷體" panose="03000509000000000000" pitchFamily="65" charset="-120"/>
                  <a:sym typeface="Times New Roman" panose="02020603050405020304" pitchFamily="18" charset="0"/>
                </a:rPr>
                <a:t>01</a:t>
              </a:r>
              <a:endParaRPr kumimoji="0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</p:grpSp>
      <p:sp>
        <p:nvSpPr>
          <p:cNvPr id="16" name="圓角矩形 15"/>
          <p:cNvSpPr/>
          <p:nvPr/>
        </p:nvSpPr>
        <p:spPr>
          <a:xfrm>
            <a:off x="250825" y="549275"/>
            <a:ext cx="8736013" cy="100806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lIns="99745" tIns="49873" rIns="99745" bIns="49873" anchor="ctr"/>
          <a:lstStyle/>
          <a:p>
            <a:pPr marL="180975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kumimoji="0" lang="zh-TW" altLang="en-US" sz="1300" b="1" dirty="0">
              <a:solidFill>
                <a:srgbClr val="800000"/>
              </a:solidFill>
              <a:latin typeface="Times New Roman" panose="02020603050405020304" pitchFamily="18" charset="0"/>
              <a:ea typeface="標楷體" panose="03000509000000000000" pitchFamily="65" charset="-120"/>
              <a:sym typeface="Times New Roman" panose="02020603050405020304" pitchFamily="18" charset="0"/>
            </a:endParaRPr>
          </a:p>
        </p:txBody>
      </p:sp>
      <p:sp>
        <p:nvSpPr>
          <p:cNvPr id="12297" name="矩形 16"/>
          <p:cNvSpPr>
            <a:spLocks noChangeArrowheads="1"/>
          </p:cNvSpPr>
          <p:nvPr/>
        </p:nvSpPr>
        <p:spPr bwMode="auto">
          <a:xfrm>
            <a:off x="395288" y="541338"/>
            <a:ext cx="84248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kumimoji="0"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計畫類型：</a:t>
            </a:r>
            <a:r>
              <a:rPr kumimoji="0" lang="en-US" altLang="zh-TW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XXXXX</a:t>
            </a:r>
            <a:r>
              <a:rPr kumimoji="0"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計畫</a:t>
            </a:r>
            <a:r>
              <a:rPr kumimoji="0" lang="en-US" altLang="zh-TW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(XXX</a:t>
            </a:r>
            <a:r>
              <a:rPr kumimoji="0"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年度</a:t>
            </a:r>
            <a:r>
              <a:rPr kumimoji="0" lang="en-US" altLang="zh-TW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kumimoji="0"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計畫名稱：</a:t>
            </a:r>
            <a:r>
              <a:rPr kumimoji="0" lang="en-US" altLang="zh-TW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XXXXXXXXXXX</a:t>
            </a:r>
            <a:r>
              <a:rPr kumimoji="0"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計畫</a:t>
            </a:r>
            <a:endParaRPr kumimoji="0" lang="en-US" altLang="zh-TW" sz="200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sym typeface="Times New Roman" panose="02020603050405020304" pitchFamily="18" charset="0"/>
            </a:endParaRPr>
          </a:p>
          <a:p>
            <a:pPr eaLnBrk="1" hangingPunct="1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kumimoji="0"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公司名稱：</a:t>
            </a:r>
            <a:r>
              <a:rPr kumimoji="0" lang="en-US" altLang="zh-TW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XXXXXX</a:t>
            </a:r>
            <a:r>
              <a:rPr kumimoji="0"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t>有限公司</a:t>
            </a:r>
          </a:p>
        </p:txBody>
      </p:sp>
      <p:grpSp>
        <p:nvGrpSpPr>
          <p:cNvPr id="12298" name="群組 20"/>
          <p:cNvGrpSpPr>
            <a:grpSpLocks/>
          </p:cNvGrpSpPr>
          <p:nvPr/>
        </p:nvGrpSpPr>
        <p:grpSpPr bwMode="auto">
          <a:xfrm>
            <a:off x="4427538" y="1628775"/>
            <a:ext cx="2808287" cy="504825"/>
            <a:chOff x="4427984" y="1772816"/>
            <a:chExt cx="2808312" cy="504056"/>
          </a:xfrm>
        </p:grpSpPr>
        <p:sp>
          <p:nvSpPr>
            <p:cNvPr id="18" name="圓角矩形 17"/>
            <p:cNvSpPr/>
            <p:nvPr/>
          </p:nvSpPr>
          <p:spPr>
            <a:xfrm>
              <a:off x="4427984" y="1772816"/>
              <a:ext cx="2808312" cy="504056"/>
            </a:xfrm>
            <a:prstGeom prst="roundRect">
              <a:avLst/>
            </a:prstGeom>
            <a:solidFill>
              <a:srgbClr val="FF6600"/>
            </a:solidFill>
            <a:ln>
              <a:noFill/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99745" tIns="49873" rIns="99745" bIns="49873" anchor="ctr"/>
            <a:lstStyle/>
            <a:p>
              <a:pPr marL="180975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Tx/>
                <a:buChar char="•"/>
                <a:defRPr/>
              </a:pPr>
              <a:endParaRPr kumimoji="0" lang="zh-TW" altLang="en-US" sz="1300" b="1" dirty="0">
                <a:solidFill>
                  <a:srgbClr val="8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  <p:sp>
          <p:nvSpPr>
            <p:cNvPr id="19" name="TextBox 3"/>
            <p:cNvSpPr txBox="1"/>
            <p:nvPr/>
          </p:nvSpPr>
          <p:spPr>
            <a:xfrm>
              <a:off x="5004048" y="1772816"/>
              <a:ext cx="2160240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ln w="317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  <a:ea typeface="標楷體" panose="03000509000000000000" pitchFamily="65" charset="-120"/>
                  <a:sym typeface="Times New Roman" panose="02020603050405020304" pitchFamily="18" charset="0"/>
                </a:rPr>
                <a:t>政府輔導資源</a:t>
              </a:r>
              <a:endParaRPr kumimoji="0" lang="en-US" altLang="en-US" sz="2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4473177" y="1772816"/>
              <a:ext cx="492447" cy="4609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prstClr val="white"/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Times New Roman" panose="02020603050405020304" pitchFamily="18" charset="0"/>
                  <a:ea typeface="標楷體" panose="03000509000000000000" pitchFamily="65" charset="-120"/>
                  <a:sym typeface="Times New Roman" panose="02020603050405020304" pitchFamily="18" charset="0"/>
                </a:rPr>
                <a:t>02</a:t>
              </a:r>
              <a:endParaRPr kumimoji="0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2299" name="群組 25"/>
          <p:cNvGrpSpPr>
            <a:grpSpLocks/>
          </p:cNvGrpSpPr>
          <p:nvPr/>
        </p:nvGrpSpPr>
        <p:grpSpPr bwMode="auto">
          <a:xfrm>
            <a:off x="4427538" y="3141663"/>
            <a:ext cx="2089150" cy="503237"/>
            <a:chOff x="4427984" y="3140968"/>
            <a:chExt cx="2088232" cy="504056"/>
          </a:xfrm>
        </p:grpSpPr>
        <p:sp>
          <p:nvSpPr>
            <p:cNvPr id="23" name="圓角矩形 22"/>
            <p:cNvSpPr/>
            <p:nvPr/>
          </p:nvSpPr>
          <p:spPr>
            <a:xfrm>
              <a:off x="4427984" y="3140968"/>
              <a:ext cx="2088232" cy="504056"/>
            </a:xfrm>
            <a:prstGeom prst="roundRect">
              <a:avLst/>
            </a:prstGeom>
            <a:solidFill>
              <a:srgbClr val="00B050"/>
            </a:solidFill>
            <a:ln>
              <a:noFill/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99745" tIns="49873" rIns="99745" bIns="49873" anchor="ctr"/>
            <a:lstStyle/>
            <a:p>
              <a:pPr marL="180975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Tx/>
                <a:buChar char="•"/>
                <a:defRPr/>
              </a:pPr>
              <a:endParaRPr kumimoji="0" lang="zh-TW" altLang="en-US" sz="1300" b="1" dirty="0">
                <a:solidFill>
                  <a:srgbClr val="800000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  <p:sp>
          <p:nvSpPr>
            <p:cNvPr id="24" name="TextBox 3"/>
            <p:cNvSpPr txBox="1"/>
            <p:nvPr/>
          </p:nvSpPr>
          <p:spPr>
            <a:xfrm>
              <a:off x="5004048" y="3140968"/>
              <a:ext cx="1440160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ln w="317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  <a:ea typeface="標楷體" panose="03000509000000000000" pitchFamily="65" charset="-120"/>
                  <a:sym typeface="Times New Roman" panose="02020603050405020304" pitchFamily="18" charset="0"/>
                </a:rPr>
                <a:t>目標市場</a:t>
              </a:r>
              <a:endParaRPr kumimoji="0" lang="en-US" altLang="en-US" sz="2400" dirty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4499992" y="3140968"/>
              <a:ext cx="492227" cy="4624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prstClr val="white"/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Times New Roman" panose="02020603050405020304" pitchFamily="18" charset="0"/>
                  <a:ea typeface="標楷體" panose="03000509000000000000" pitchFamily="65" charset="-120"/>
                  <a:sym typeface="Times New Roman" panose="02020603050405020304" pitchFamily="18" charset="0"/>
                </a:rPr>
                <a:t>03</a:t>
              </a:r>
              <a:endParaRPr kumimoji="0"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endParaRPr>
            </a:p>
          </p:txBody>
        </p:sp>
      </p:grpSp>
      <p:sp>
        <p:nvSpPr>
          <p:cNvPr id="12300" name="標題 28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477837"/>
          </a:xfrm>
        </p:spPr>
        <p:txBody>
          <a:bodyPr/>
          <a:lstStyle/>
          <a:p>
            <a:r>
              <a:rPr lang="zh-TW" altLang="en-US" sz="3200" b="1">
                <a:solidFill>
                  <a:srgbClr val="00006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Times New Roman" panose="02020603050405020304" pitchFamily="18" charset="0"/>
              </a:rPr>
              <a:t>計畫全程成效摘要</a:t>
            </a:r>
          </a:p>
        </p:txBody>
      </p:sp>
      <p:sp>
        <p:nvSpPr>
          <p:cNvPr id="12301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324EE6-46DC-47B9-8CB1-3BF06A86DAFE}" type="slidenum">
              <a:rPr lang="zh-TW" altLang="en-US" sz="1000" smtClean="0">
                <a:latin typeface="Times New Roman" panose="02020603050405020304" pitchFamily="18" charset="0"/>
                <a:ea typeface="標楷體" panose="03000509000000000000" pitchFamily="65" charset="-120"/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zh-TW" altLang="en-US" sz="1000">
              <a:latin typeface="Times New Roman" panose="02020603050405020304" pitchFamily="18" charset="0"/>
              <a:ea typeface="標楷體" panose="03000509000000000000" pitchFamily="65" charset="-12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Times New Roman" pitchFamily="18" charset="0"/>
                <a:ea typeface="標楷體" pitchFamily="65" charset="-120"/>
              </a:rPr>
              <a:t>計畫簡介</a:t>
            </a:r>
            <a:endParaRPr lang="zh-TW" altLang="en-US" sz="4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53012"/>
              </p:ext>
            </p:extLst>
          </p:nvPr>
        </p:nvGraphicFramePr>
        <p:xfrm>
          <a:off x="463550" y="1702276"/>
          <a:ext cx="8216899" cy="3839210"/>
        </p:xfrm>
        <a:graphic>
          <a:graphicData uri="http://schemas.openxmlformats.org/drawingml/2006/table">
            <a:tbl>
              <a:tblPr/>
              <a:tblGrid>
                <a:gridCol w="2733849">
                  <a:extLst>
                    <a:ext uri="{9D8B030D-6E8A-4147-A177-3AD203B41FA5}">
                      <a16:colId xmlns:a16="http://schemas.microsoft.com/office/drawing/2014/main" val="62011550"/>
                    </a:ext>
                  </a:extLst>
                </a:gridCol>
                <a:gridCol w="5483050">
                  <a:extLst>
                    <a:ext uri="{9D8B030D-6E8A-4147-A177-3AD203B41FA5}">
                      <a16:colId xmlns:a16="http://schemas.microsoft.com/office/drawing/2014/main" val="3052336053"/>
                    </a:ext>
                  </a:extLst>
                </a:gridCol>
              </a:tblGrid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spc="10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項</a:t>
                      </a: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目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spc="10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內容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718902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主導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提案公司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884223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聯合提案公司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483052"/>
                  </a:ext>
                </a:extLst>
              </a:tr>
              <a:tr h="5727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系統整合設計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規劃業者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(SI)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753747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資安業者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84702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法人單位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111804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個案經費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申請補助款：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              </a:t>
                      </a: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自籌款：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6879145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預定建置地點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341588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國內產品及服務佔比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02871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資安經費佔總經費比例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504854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F43408-B5FC-4643-8740-4B3D1EA5A6C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81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Times New Roman" pitchFamily="18" charset="0"/>
                <a:ea typeface="標楷體" pitchFamily="65" charset="-120"/>
              </a:rPr>
              <a:t>計畫簡介</a:t>
            </a:r>
            <a:endParaRPr lang="zh-TW" altLang="en-US" sz="4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67280"/>
              </p:ext>
            </p:extLst>
          </p:nvPr>
        </p:nvGraphicFramePr>
        <p:xfrm>
          <a:off x="143507" y="1050540"/>
          <a:ext cx="8856985" cy="4756920"/>
        </p:xfrm>
        <a:graphic>
          <a:graphicData uri="http://schemas.openxmlformats.org/drawingml/2006/table">
            <a:tbl>
              <a:tblPr/>
              <a:tblGrid>
                <a:gridCol w="1799075">
                  <a:extLst>
                    <a:ext uri="{9D8B030D-6E8A-4147-A177-3AD203B41FA5}">
                      <a16:colId xmlns:a16="http://schemas.microsoft.com/office/drawing/2014/main" val="62011550"/>
                    </a:ext>
                  </a:extLst>
                </a:gridCol>
                <a:gridCol w="989516">
                  <a:extLst>
                    <a:ext uri="{9D8B030D-6E8A-4147-A177-3AD203B41FA5}">
                      <a16:colId xmlns:a16="http://schemas.microsoft.com/office/drawing/2014/main" val="305233605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40079741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41988172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6843909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754781233"/>
                    </a:ext>
                  </a:extLst>
                </a:gridCol>
                <a:gridCol w="1459882">
                  <a:extLst>
                    <a:ext uri="{9D8B030D-6E8A-4147-A177-3AD203B41FA5}">
                      <a16:colId xmlns:a16="http://schemas.microsoft.com/office/drawing/2014/main" val="3100373167"/>
                    </a:ext>
                  </a:extLst>
                </a:gridCol>
              </a:tblGrid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spc="10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</a:t>
                      </a: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目</a:t>
                      </a:r>
                      <a:endParaRPr lang="zh-TW" sz="16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spc="10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718902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本計畫供應鏈合作業者</a:t>
                      </a:r>
                      <a:endParaRPr lang="zh-TW" sz="16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上游：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OO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公司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合作項目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OO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公司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合作項目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)…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共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家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下游：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OO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公司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合作項目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OO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公司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合作項目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)…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共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家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884223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與供應鏈業者之串接方式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483052"/>
                  </a:ext>
                </a:extLst>
              </a:tr>
              <a:tr h="572770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智慧機械元素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元素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元素</a:t>
                      </a: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endParaRPr lang="zh-TW" sz="16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753747"/>
                  </a:ext>
                </a:extLst>
              </a:tr>
              <a:tr h="24511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元素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元素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84702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人工智慧演算法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機器學習：</a:t>
                      </a:r>
                      <a:endParaRPr lang="zh-TW" sz="16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深度學習：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111804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本計畫</a:t>
                      </a: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AI</a:t>
                      </a:r>
                      <a:r>
                        <a:rPr lang="zh-TW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應用點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■</a:t>
                      </a:r>
                      <a:r>
                        <a:rPr lang="zh-TW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機台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保養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□品質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管理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□供需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預測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□製程</a:t>
                      </a:r>
                      <a:endParaRPr lang="zh-TW" sz="16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6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管理</a:t>
                      </a:r>
                      <a:endParaRPr lang="zh-TW" sz="16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□研發</a:t>
                      </a:r>
                      <a:endParaRPr lang="zh-TW" sz="16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6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管理</a:t>
                      </a:r>
                      <a:endParaRPr lang="zh-TW" sz="16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□其他</a:t>
                      </a: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: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____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545381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演算法</a:t>
                      </a:r>
                      <a:endParaRPr lang="zh-TW" sz="1600" b="1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EX.GA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6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6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646203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欲解決問題點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□排程管理不佳 □達交率不佳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□庫存管理不良 □供應鏈串流不易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endParaRPr lang="zh-TW" altLang="zh-TW" sz="1600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□品質管理不佳 □研發管理薄弱□追溯管理不善 □人力短缺</a:t>
                      </a:r>
                      <a:endParaRPr lang="zh-TW" altLang="zh-TW" sz="1600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□銷售需求預測不易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□資訊安全程度低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□其他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:_______</a:t>
                      </a:r>
                      <a:endParaRPr lang="zh-TW" sz="16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7112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497784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建置規劃成果</a:t>
                      </a:r>
                      <a:endParaRPr lang="zh-TW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  <a:sym typeface="Times New Roman" panose="02020603050405020304" pitchFamily="18" charset="0"/>
                      </a:endParaRPr>
                    </a:p>
                  </a:txBody>
                  <a:tcPr marL="91436" marR="91436" marT="45724" marB="45724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建置成果：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請以條列式簡要說明，請對應上述欲解決問題點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EX.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  <a:sym typeface="Times New Roman" panose="02020603050405020304" pitchFamily="18" charset="0"/>
                        </a:rPr>
                        <a:t>欲解決問題點→品質管理不佳；建置成果→製程品質關聯分析</a:t>
                      </a:r>
                    </a:p>
                  </a:txBody>
                  <a:tcPr marL="91436" marR="91436" marT="45724" marB="45724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263930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F43408-B5FC-4643-8740-4B3D1EA5A6C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6" name="群組 4"/>
          <p:cNvGrpSpPr>
            <a:grpSpLocks/>
          </p:cNvGrpSpPr>
          <p:nvPr/>
        </p:nvGrpSpPr>
        <p:grpSpPr bwMode="auto">
          <a:xfrm>
            <a:off x="539552" y="5437466"/>
            <a:ext cx="3027583" cy="490643"/>
            <a:chOff x="-4030910" y="5888487"/>
            <a:chExt cx="3027584" cy="594014"/>
          </a:xfrm>
        </p:grpSpPr>
        <p:sp>
          <p:nvSpPr>
            <p:cNvPr id="8" name="圓角矩形圖說文字 7"/>
            <p:cNvSpPr/>
            <p:nvPr/>
          </p:nvSpPr>
          <p:spPr>
            <a:xfrm rot="10800000">
              <a:off x="-4030910" y="5927053"/>
              <a:ext cx="3011488" cy="555448"/>
            </a:xfrm>
            <a:prstGeom prst="wedgeRoundRectCallout">
              <a:avLst>
                <a:gd name="adj1" fmla="val -21276"/>
                <a:gd name="adj2" fmla="val 96358"/>
                <a:gd name="adj3" fmla="val 166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9" name="文字方塊 20"/>
            <p:cNvSpPr txBox="1">
              <a:spLocks noChangeArrowheads="1"/>
            </p:cNvSpPr>
            <p:nvPr/>
          </p:nvSpPr>
          <p:spPr bwMode="auto">
            <a:xfrm>
              <a:off x="-4021164" y="5888487"/>
              <a:ext cx="3017838" cy="558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此為範例，請依個案勾選之</a:t>
              </a:r>
              <a:r>
                <a:rPr lang="en-US" altLang="zh-TW" sz="1200" dirty="0">
                  <a:solidFill>
                    <a:prstClr val="black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AI</a:t>
              </a:r>
              <a:r>
                <a:rPr lang="zh-TW" altLang="en-US" sz="1200" dirty="0">
                  <a:solidFill>
                    <a:prstClr val="black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應用點，填寫相關應用演算法</a:t>
              </a:r>
              <a:endPara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全字庫正楷體" pitchFamily="66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609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ym typeface="Times New Roman" panose="02020603050405020304" pitchFamily="18" charset="0"/>
              </a:rPr>
              <a:t>委員後續追蹤意見</a:t>
            </a:r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/>
          <a:lstStyle/>
          <a:p>
            <a:pPr>
              <a:defRPr/>
            </a:pPr>
            <a:r>
              <a:rPr lang="en-US" altLang="zh-TW" dirty="0">
                <a:solidFill>
                  <a:schemeClr val="bg1">
                    <a:lumMod val="50000"/>
                  </a:schemeClr>
                </a:solidFill>
                <a:sym typeface="Times New Roman" panose="02020603050405020304" pitchFamily="18" charset="0"/>
              </a:rPr>
              <a:t>(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sym typeface="Times New Roman" panose="02020603050405020304" pitchFamily="18" charset="0"/>
              </a:rPr>
              <a:t>若無則免填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  <a:sym typeface="Times New Roman" panose="02020603050405020304" pitchFamily="18" charset="0"/>
              </a:rPr>
              <a:t>)</a:t>
            </a:r>
            <a:endParaRPr lang="zh-TW" altLang="en-US" b="0" dirty="0">
              <a:solidFill>
                <a:schemeClr val="bg1">
                  <a:lumMod val="50000"/>
                </a:schemeClr>
              </a:solidFill>
              <a:sym typeface="Times New Roman" panose="02020603050405020304" pitchFamily="18" charset="0"/>
            </a:endParaRPr>
          </a:p>
        </p:txBody>
      </p:sp>
      <p:sp>
        <p:nvSpPr>
          <p:cNvPr id="14340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A810B2-F247-47B5-9730-A76379DEFF71}" type="slidenum">
              <a:rPr lang="zh-TW" altLang="en-US" sz="1000" smtClean="0">
                <a:sym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zh-TW" altLang="en-US" sz="1000"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94783-FE6C-4AEA-B1DE-6F91A3B5E290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60029"/>
              </p:ext>
            </p:extLst>
          </p:nvPr>
        </p:nvGraphicFramePr>
        <p:xfrm>
          <a:off x="249248" y="5229200"/>
          <a:ext cx="8216900" cy="885190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1620645433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93611382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9474504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868562070"/>
                    </a:ext>
                  </a:extLst>
                </a:gridCol>
              </a:tblGrid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產品項目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339709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029149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營業額合計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3464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仟元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464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仟元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464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仟元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171545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26368" y="1210512"/>
            <a:ext cx="8061822" cy="37087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一、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○○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公司基本資料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聯合申請公司請自行新增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zh-TW" sz="2000" dirty="0">
              <a:latin typeface="Times New Roman" panose="02020603050405020304" pitchFamily="18" charset="0"/>
              <a:ea typeface="細明體" panose="02020509000000000000" pitchFamily="49" charset="-120"/>
            </a:endParaRP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 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創立日期：</a:t>
            </a: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二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 ________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年實收資本額：新台幣       仟元 </a:t>
            </a: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三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 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員工人數：</a:t>
            </a: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四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 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上市上櫃狀況：□上市　□上櫃　□公開發行　□非公開發行</a:t>
            </a: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五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 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公司產業地位與營業項目：</a:t>
            </a: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六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主要客戶：</a:t>
            </a: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七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產業別：</a:t>
            </a: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八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關鍵技術能力：</a:t>
            </a:r>
            <a:endParaRPr lang="en-US" altLang="zh-TW" sz="20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九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計畫主持人：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OOO/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職稱</a:t>
            </a:r>
            <a:endParaRPr lang="en-US" altLang="zh-TW" sz="20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十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 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與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SI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業者對口人員：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OOO/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職稱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若各分項負責人不同，請詳列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sz="20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lvl="1"/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十一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 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近三年營業額：</a:t>
            </a: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25488"/>
          </a:xfrm>
        </p:spPr>
        <p:txBody>
          <a:bodyPr/>
          <a:lstStyle/>
          <a:p>
            <a:r>
              <a:rPr lang="zh-TW" altLang="en-US" dirty="0"/>
              <a:t>公司簡介</a:t>
            </a:r>
          </a:p>
        </p:txBody>
      </p:sp>
    </p:spTree>
    <p:extLst>
      <p:ext uri="{BB962C8B-B14F-4D97-AF65-F5344CB8AC3E}">
        <p14:creationId xmlns:p14="http://schemas.microsoft.com/office/powerpoint/2010/main" val="4093588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94783-FE6C-4AEA-B1DE-6F91A3B5E290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51520" y="1350434"/>
            <a:ext cx="7997702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二、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○○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公司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(SI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業者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簡介</a:t>
            </a:r>
            <a:endParaRPr lang="en-US" altLang="zh-TW" sz="2000" dirty="0">
              <a:latin typeface="Times New Roman" panose="02020603050405020304" pitchFamily="18" charset="0"/>
              <a:ea typeface="細明體" panose="02020509000000000000" pitchFamily="49" charset="-12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創立日期：</a:t>
            </a:r>
            <a:endParaRPr lang="zh-TW" altLang="zh-TW" sz="2000" kern="100" dirty="0">
              <a:latin typeface="Times New Roman" panose="02020603050405020304" pitchFamily="18" charset="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二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 ________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年實收資本額：新台幣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   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仟元 </a:t>
            </a:r>
            <a:endParaRPr lang="zh-TW" altLang="zh-TW" sz="2000" kern="100" dirty="0">
              <a:latin typeface="Times New Roman" panose="02020603050405020304" pitchFamily="18" charset="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三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員工人數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/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執行本計畫之人數：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 / </a:t>
            </a:r>
            <a:endParaRPr lang="zh-TW" altLang="zh-TW" sz="2000" kern="100" dirty="0">
              <a:latin typeface="Times New Roman" panose="02020603050405020304" pitchFamily="18" charset="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四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上市上櫃狀況：□上市　□上櫃　□公開發行　□非公開發行</a:t>
            </a:r>
            <a:endParaRPr lang="zh-TW" altLang="zh-TW" sz="2000" kern="100" dirty="0">
              <a:latin typeface="Times New Roman" panose="02020603050405020304" pitchFamily="18" charset="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五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營業項目：</a:t>
            </a:r>
            <a:endParaRPr lang="zh-TW" altLang="zh-TW" sz="2000" kern="100" dirty="0">
              <a:latin typeface="Times New Roman" panose="02020603050405020304" pitchFamily="18" charset="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六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主要客戶：</a:t>
            </a:r>
            <a:endParaRPr lang="en-US" altLang="zh-TW" sz="20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七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計畫負責人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/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與主導廠商聯繫之窗口：</a:t>
            </a:r>
            <a:endParaRPr lang="zh-TW" altLang="zh-TW" sz="20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八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近三年營業額：</a:t>
            </a:r>
            <a:endParaRPr lang="zh-TW" altLang="zh-TW" sz="2000" kern="100" dirty="0">
              <a:latin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25488"/>
          </a:xfrm>
        </p:spPr>
        <p:txBody>
          <a:bodyPr/>
          <a:lstStyle/>
          <a:p>
            <a:r>
              <a:rPr lang="zh-TW" altLang="en-US" dirty="0"/>
              <a:t>公司簡介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656564"/>
              </p:ext>
            </p:extLst>
          </p:nvPr>
        </p:nvGraphicFramePr>
        <p:xfrm>
          <a:off x="469900" y="4429153"/>
          <a:ext cx="8216900" cy="885190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1620645433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93611382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9474504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868562070"/>
                    </a:ext>
                  </a:extLst>
                </a:gridCol>
              </a:tblGrid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產品項目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339709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029149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營業額合計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3464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仟元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464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仟元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464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仟元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17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211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94783-FE6C-4AEA-B1DE-6F91A3B5E290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51520" y="1350434"/>
            <a:ext cx="7997702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二、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○○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公司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資安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業者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  <a:t>簡介</a:t>
            </a:r>
            <a:endParaRPr lang="en-US" altLang="zh-TW" sz="2000" dirty="0">
              <a:latin typeface="Times New Roman" panose="02020603050405020304" pitchFamily="18" charset="0"/>
              <a:ea typeface="細明體" panose="02020509000000000000" pitchFamily="49" charset="-12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創立日期：</a:t>
            </a:r>
            <a:endParaRPr lang="zh-TW" altLang="zh-TW" sz="2000" kern="100" dirty="0">
              <a:latin typeface="Times New Roman" panose="02020603050405020304" pitchFamily="18" charset="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二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 ________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年實收資本額：新台幣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   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仟元 </a:t>
            </a:r>
            <a:endParaRPr lang="zh-TW" altLang="zh-TW" sz="2000" kern="100" dirty="0">
              <a:latin typeface="Times New Roman" panose="02020603050405020304" pitchFamily="18" charset="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三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員工人數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/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執行本計畫之人數：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 / </a:t>
            </a:r>
            <a:endParaRPr lang="zh-TW" altLang="zh-TW" sz="2000" kern="100" dirty="0">
              <a:latin typeface="Times New Roman" panose="02020603050405020304" pitchFamily="18" charset="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四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上市上櫃狀況：□上市　□上櫃　□公開發行　□非公開發行</a:t>
            </a:r>
            <a:endParaRPr lang="zh-TW" altLang="zh-TW" sz="2000" kern="100" dirty="0">
              <a:latin typeface="Times New Roman" panose="02020603050405020304" pitchFamily="18" charset="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五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營業項目：</a:t>
            </a:r>
            <a:endParaRPr lang="zh-TW" altLang="zh-TW" sz="2000" kern="100" dirty="0">
              <a:latin typeface="Times New Roman" panose="02020603050405020304" pitchFamily="18" charset="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六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主要客戶：</a:t>
            </a:r>
            <a:endParaRPr lang="en-US" altLang="zh-TW" sz="20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七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計畫負責人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/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與主導廠商聯繫之窗口：</a:t>
            </a:r>
            <a:endParaRPr lang="zh-TW" altLang="zh-TW" sz="20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lvl="1">
              <a:buSzPts val="2200"/>
            </a:pP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八</a:t>
            </a:r>
            <a:r>
              <a:rPr lang="en-US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2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近三年營業額：</a:t>
            </a:r>
            <a:endParaRPr lang="zh-TW" altLang="zh-TW" sz="2000" kern="100" dirty="0">
              <a:latin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25488"/>
          </a:xfrm>
        </p:spPr>
        <p:txBody>
          <a:bodyPr/>
          <a:lstStyle/>
          <a:p>
            <a:r>
              <a:rPr lang="zh-TW" altLang="en-US" dirty="0"/>
              <a:t>公司簡介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543033"/>
              </p:ext>
            </p:extLst>
          </p:nvPr>
        </p:nvGraphicFramePr>
        <p:xfrm>
          <a:off x="469900" y="4429153"/>
          <a:ext cx="8216900" cy="885190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1620645433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93611382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9474504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868562070"/>
                    </a:ext>
                  </a:extLst>
                </a:gridCol>
              </a:tblGrid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產品項目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339709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endParaRPr lang="zh-TW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029149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營業額合計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3464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仟元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464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仟元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464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仟元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17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99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pen Data創新應用競賽_初選共識會議">
  <a:themeElements>
    <a:clrScheme name="自訂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63E55"/>
      </a:accent1>
      <a:accent2>
        <a:srgbClr val="34457A"/>
      </a:accent2>
      <a:accent3>
        <a:srgbClr val="FFFFFF"/>
      </a:accent3>
      <a:accent4>
        <a:srgbClr val="000000"/>
      </a:accent4>
      <a:accent5>
        <a:srgbClr val="DFAFB4"/>
      </a:accent5>
      <a:accent6>
        <a:srgbClr val="2E3E6E"/>
      </a:accent6>
      <a:hlink>
        <a:srgbClr val="0000FF"/>
      </a:hlink>
      <a:folHlink>
        <a:srgbClr val="800080"/>
      </a:folHlink>
    </a:clrScheme>
    <a:fontScheme name="微軟正黑體">
      <a:majorFont>
        <a:latin typeface="微軟正黑體"/>
        <a:ea typeface="微軟正黑體"/>
        <a:cs typeface=""/>
      </a:majorFont>
      <a:minorFont>
        <a:latin typeface="微軟正黑體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pen Data創新應用競賽_初選共識會議">
  <a:themeElements>
    <a:clrScheme name="自訂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63E55"/>
      </a:accent1>
      <a:accent2>
        <a:srgbClr val="34457A"/>
      </a:accent2>
      <a:accent3>
        <a:srgbClr val="FFFFFF"/>
      </a:accent3>
      <a:accent4>
        <a:srgbClr val="000000"/>
      </a:accent4>
      <a:accent5>
        <a:srgbClr val="DFAFB4"/>
      </a:accent5>
      <a:accent6>
        <a:srgbClr val="2E3E6E"/>
      </a:accent6>
      <a:hlink>
        <a:srgbClr val="0000FF"/>
      </a:hlink>
      <a:folHlink>
        <a:srgbClr val="800080"/>
      </a:folHlink>
    </a:clrScheme>
    <a:fontScheme name="微軟正黑體">
      <a:majorFont>
        <a:latin typeface="微軟正黑體"/>
        <a:ea typeface="微軟正黑體"/>
        <a:cs typeface=""/>
      </a:majorFont>
      <a:minorFont>
        <a:latin typeface="微軟正黑體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2468</TotalTime>
  <Words>2781</Words>
  <Application>Microsoft Office PowerPoint</Application>
  <PresentationFormat>如螢幕大小 (4:3)</PresentationFormat>
  <Paragraphs>536</Paragraphs>
  <Slides>27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27</vt:i4>
      </vt:variant>
    </vt:vector>
  </HeadingPairs>
  <TitlesOfParts>
    <vt:vector size="41" baseType="lpstr">
      <vt:lpstr>全字庫正楷體</vt:lpstr>
      <vt:lpstr>細明體</vt:lpstr>
      <vt:lpstr>華康隸書體</vt:lpstr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Office 佈景主題</vt:lpstr>
      <vt:lpstr>1_Office 佈景主題</vt:lpstr>
      <vt:lpstr>Open Data創新應用競賽_初選共識會議</vt:lpstr>
      <vt:lpstr>1_Open Data創新應用競賽_初選共識會議</vt:lpstr>
      <vt:lpstr>經濟部科技研究發展專案 (主題式研發計畫)  智慧機械-產業聚落供應鏈數位串流暨AI應用計畫 全程執行查證簡報</vt:lpstr>
      <vt:lpstr>目錄</vt:lpstr>
      <vt:lpstr>計畫全程成效摘要</vt:lpstr>
      <vt:lpstr>計畫簡介</vt:lpstr>
      <vt:lpstr>計畫簡介</vt:lpstr>
      <vt:lpstr>委員後續追蹤意見</vt:lpstr>
      <vt:lpstr>公司簡介</vt:lpstr>
      <vt:lpstr>公司簡介</vt:lpstr>
      <vt:lpstr>公司簡介</vt:lpstr>
      <vt:lpstr>PowerPoint 簡報</vt:lpstr>
      <vt:lpstr>PowerPoint 簡報</vt:lpstr>
      <vt:lpstr>本次執行進度說明</vt:lpstr>
      <vt:lpstr>本次執行進度說明</vt:lpstr>
      <vt:lpstr>本次執行進度說明</vt:lpstr>
      <vt:lpstr>資訊安全防護規劃</vt:lpstr>
      <vt:lpstr>SI實施顧問服務之作法與 概念驗證 (POC)之成果</vt:lpstr>
      <vt:lpstr>SI實施顧問服務之作法與 概念驗證 (POC)之成果</vt:lpstr>
      <vt:lpstr>計畫執行效益總結</vt:lpstr>
      <vt:lpstr>計畫執行效益總結</vt:lpstr>
      <vt:lpstr>提案廠商後續承接做法</vt:lpstr>
      <vt:lpstr>提案廠商後續承接做法</vt:lpstr>
      <vt:lpstr>計畫變更情形(若無則免填)</vt:lpstr>
      <vt:lpstr>無形資產引進、委託研究或驗證執行情形</vt:lpstr>
      <vt:lpstr>PowerPoint 簡報</vt:lpstr>
      <vt:lpstr>人員異動情形(本次查證期程)</vt:lpstr>
      <vt:lpstr>經費使用情形</vt:lpstr>
      <vt:lpstr>遭遇之困難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經濟部科技研究發展專案  業界開發產業技術計畫 ／創新科技應用與服務計畫／主導性新產品開發計畫  (※請選擇計畫別，此行請於列印時刪除)   期中／全程查證簡報  (※請選擇期中或全程，此行請於列印時刪除)</dc:title>
  <dc:creator>尹信文</dc:creator>
  <cp:lastModifiedBy>彭奕潔 </cp:lastModifiedBy>
  <cp:revision>295</cp:revision>
  <cp:lastPrinted>2019-12-23T06:43:51Z</cp:lastPrinted>
  <dcterms:created xsi:type="dcterms:W3CDTF">2008-12-22T00:30:51Z</dcterms:created>
  <dcterms:modified xsi:type="dcterms:W3CDTF">2024-08-26T09:23:22Z</dcterms:modified>
</cp:coreProperties>
</file>