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2" r:id="rId2"/>
    <p:sldId id="303" r:id="rId3"/>
    <p:sldId id="304" r:id="rId4"/>
    <p:sldId id="331" r:id="rId5"/>
    <p:sldId id="305" r:id="rId6"/>
    <p:sldId id="306" r:id="rId7"/>
    <p:sldId id="307" r:id="rId8"/>
    <p:sldId id="308" r:id="rId9"/>
    <p:sldId id="311" r:id="rId10"/>
    <p:sldId id="310" r:id="rId11"/>
    <p:sldId id="333" r:id="rId12"/>
    <p:sldId id="334" r:id="rId13"/>
    <p:sldId id="313" r:id="rId14"/>
    <p:sldId id="330" r:id="rId15"/>
    <p:sldId id="335" r:id="rId16"/>
    <p:sldId id="314" r:id="rId17"/>
    <p:sldId id="329" r:id="rId18"/>
    <p:sldId id="336" r:id="rId19"/>
    <p:sldId id="328" r:id="rId20"/>
    <p:sldId id="315" r:id="rId21"/>
    <p:sldId id="316" r:id="rId22"/>
    <p:sldId id="337" r:id="rId23"/>
    <p:sldId id="338" r:id="rId24"/>
    <p:sldId id="317" r:id="rId25"/>
    <p:sldId id="319" r:id="rId26"/>
    <p:sldId id="326" r:id="rId27"/>
    <p:sldId id="327" r:id="rId28"/>
    <p:sldId id="321" r:id="rId29"/>
    <p:sldId id="322" r:id="rId30"/>
    <p:sldId id="323" r:id="rId31"/>
    <p:sldId id="318" r:id="rId32"/>
    <p:sldId id="339" r:id="rId33"/>
    <p:sldId id="325" r:id="rId34"/>
    <p:sldId id="324" r:id="rId35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先期顧問規劃" id="{D4940C27-CDC6-40AA-BFC1-DDA65A4E4AB3}">
          <p14:sldIdLst>
            <p14:sldId id="302"/>
            <p14:sldId id="303"/>
            <p14:sldId id="304"/>
            <p14:sldId id="331"/>
            <p14:sldId id="305"/>
            <p14:sldId id="306"/>
            <p14:sldId id="307"/>
            <p14:sldId id="308"/>
            <p14:sldId id="311"/>
            <p14:sldId id="310"/>
            <p14:sldId id="333"/>
            <p14:sldId id="334"/>
            <p14:sldId id="313"/>
            <p14:sldId id="330"/>
            <p14:sldId id="335"/>
            <p14:sldId id="314"/>
            <p14:sldId id="329"/>
            <p14:sldId id="336"/>
            <p14:sldId id="328"/>
            <p14:sldId id="315"/>
            <p14:sldId id="316"/>
            <p14:sldId id="337"/>
            <p14:sldId id="338"/>
            <p14:sldId id="317"/>
            <p14:sldId id="319"/>
            <p14:sldId id="326"/>
            <p14:sldId id="327"/>
            <p14:sldId id="321"/>
            <p14:sldId id="322"/>
            <p14:sldId id="323"/>
            <p14:sldId id="318"/>
            <p14:sldId id="339"/>
            <p14:sldId id="325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1BB67-E4B0-4DE6-8C5D-46AC624183C5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FDF68-7F47-4469-A7EE-35E75E9C7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71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1DE86-9E81-49A6-ABF9-1AD05B2B0009}" type="datetimeFigureOut">
              <a:rPr lang="zh-TW" altLang="en-US" smtClean="0"/>
              <a:pPr/>
              <a:t>2024/5/2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CFB6-F553-4DDC-96AE-740F200808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1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8D5-1FE8-42DD-9F5E-28FA04414A46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0DDB-B52D-4D2D-AAF7-85C61ED2E792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6172-6637-472C-8B7E-B93E9D0BDDC1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F16C-C3DA-4D41-A70E-675ACDA65153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8E31-F406-45EA-AF1F-ED9A46699CDF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0B33-4737-4203-ABCA-B374B1A88EDA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1C72-7456-4B51-B95E-95BF05B3A278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20E4-B15A-49F7-977E-1D8E15F0CA5D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8C3E-C676-40A8-A406-A12E3EC61AFC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E836-31E2-4D2F-B383-03E5DA9F12F6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A5D5-70AD-48EE-B781-C5DE11A0E444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E9D0-DE3E-4301-AF84-B7245670BD29}" type="datetime1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0482AB6-888A-4804-A500-323365BA18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5843" cy="7159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B4AE49-BEE7-4C48-BA54-D6FA49865D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8694" y="946150"/>
            <a:ext cx="8626613" cy="71513"/>
            <a:chOff x="611" y="384"/>
            <a:chExt cx="4450" cy="1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AB3C7C-5D93-4C8F-B473-AC9A7CC77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28629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DAF955-F6CE-4D27-B9DD-A5BAE8A9F3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2FBCB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50825" y="-242174"/>
            <a:ext cx="8642350" cy="142215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經濟部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產業發展署</a:t>
            </a:r>
            <a:endParaRPr lang="en-US" altLang="zh-TW" sz="27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87824" y="5473027"/>
            <a:ext cx="30408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報告人：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○○○/</a:t>
            </a:r>
            <a:r>
              <a:rPr lang="zh-TW" altLang="en-US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職稱</a:t>
            </a:r>
            <a:endParaRPr lang="en-US" altLang="zh-TW" sz="2400" dirty="0">
              <a:solidFill>
                <a:srgbClr val="011C5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20669" y="3039882"/>
            <a:ext cx="326371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計畫名稱：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○○○○○</a:t>
            </a:r>
            <a:endParaRPr lang="zh-TW" altLang="en-US" sz="2400" dirty="0">
              <a:solidFill>
                <a:srgbClr val="011C5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2732" y="3630432"/>
            <a:ext cx="818813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計畫期間：自</a:t>
            </a:r>
            <a:r>
              <a:rPr lang="en-US" altLang="zh-TW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日 至 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26457" y="4749800"/>
            <a:ext cx="4891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股份有限公司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19542" y="6196600"/>
            <a:ext cx="390491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中華民國 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78708" y="1648690"/>
            <a:ext cx="7186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智慧機械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產業聚落供應鏈數位串流暨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先期顧問規劃 說明簡報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22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36310" y="125479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過去之經驗實績與服務能量：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執行本計畫之專案負責人及執行團隊成員之背景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需含簡要學經歷、證照等背景資料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2703488-6C15-45A9-B19C-E327B9776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47522"/>
              </p:ext>
            </p:extLst>
          </p:nvPr>
        </p:nvGraphicFramePr>
        <p:xfrm>
          <a:off x="1194435" y="2684639"/>
          <a:ext cx="6755130" cy="1233742"/>
        </p:xfrm>
        <a:graphic>
          <a:graphicData uri="http://schemas.openxmlformats.org/drawingml/2006/table">
            <a:tbl>
              <a:tblPr/>
              <a:tblGrid>
                <a:gridCol w="1534795">
                  <a:extLst>
                    <a:ext uri="{9D8B030D-6E8A-4147-A177-3AD203B41FA5}">
                      <a16:colId xmlns:a16="http://schemas.microsoft.com/office/drawing/2014/main" val="275086551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5127128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89917072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60681126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9045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13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129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6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48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4109" y="1340768"/>
            <a:ext cx="8568371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服務能量說明與產業領域能力： 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資安服務能量說明：具體描述資訊安全之執行經驗與經典案例。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資安業者的產業領域能力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(Domain Know-How)</a:t>
            </a:r>
          </a:p>
          <a:p>
            <a:pPr lvl="1"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專長產業別：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40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36310" y="125479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過去之經驗實績與服務能量：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SzPts val="2200"/>
            </a:pP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執行本計畫之專案負責人及執行團隊成員之背景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需含簡要學經歷、證照等背景資料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2703488-6C15-45A9-B19C-E327B9776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96600"/>
              </p:ext>
            </p:extLst>
          </p:nvPr>
        </p:nvGraphicFramePr>
        <p:xfrm>
          <a:off x="1194435" y="2684639"/>
          <a:ext cx="6755130" cy="1233742"/>
        </p:xfrm>
        <a:graphic>
          <a:graphicData uri="http://schemas.openxmlformats.org/drawingml/2006/table">
            <a:tbl>
              <a:tblPr/>
              <a:tblGrid>
                <a:gridCol w="1534795">
                  <a:extLst>
                    <a:ext uri="{9D8B030D-6E8A-4147-A177-3AD203B41FA5}">
                      <a16:colId xmlns:a16="http://schemas.microsoft.com/office/drawing/2014/main" val="275086551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5127128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89917072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60681126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9045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13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129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6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43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目標產業之國際發展趨勢。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國內產業現況。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18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提案廠商及其供應鏈、客戶運作之現況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提案廠商現況</a:t>
            </a:r>
            <a:endParaRPr lang="en-US" altLang="zh-TW" sz="1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目前使用之系統說明：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目前使用之系統畫面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截圖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請以本提案欲投入之範疇，說明提案廠商目前所處之智慧化程度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聯網化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(Connectivity)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、可視化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(Visibility)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、透明化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(Transparency)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、可預測化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(Predictive capacity)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或自適化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(Adaptability))</a:t>
            </a:r>
            <a:endParaRPr lang="zh-TW" altLang="zh-TW" sz="12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0CDFE72-4C5C-4C47-A39B-50F85E99F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83545"/>
              </p:ext>
            </p:extLst>
          </p:nvPr>
        </p:nvGraphicFramePr>
        <p:xfrm>
          <a:off x="457201" y="3588692"/>
          <a:ext cx="8229599" cy="24685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4523">
                  <a:extLst>
                    <a:ext uri="{9D8B030D-6E8A-4147-A177-3AD203B41FA5}">
                      <a16:colId xmlns:a16="http://schemas.microsoft.com/office/drawing/2014/main" val="1920733578"/>
                    </a:ext>
                  </a:extLst>
                </a:gridCol>
                <a:gridCol w="1124163">
                  <a:extLst>
                    <a:ext uri="{9D8B030D-6E8A-4147-A177-3AD203B41FA5}">
                      <a16:colId xmlns:a16="http://schemas.microsoft.com/office/drawing/2014/main" val="2964709194"/>
                    </a:ext>
                  </a:extLst>
                </a:gridCol>
                <a:gridCol w="1375989">
                  <a:extLst>
                    <a:ext uri="{9D8B030D-6E8A-4147-A177-3AD203B41FA5}">
                      <a16:colId xmlns:a16="http://schemas.microsoft.com/office/drawing/2014/main" val="539034581"/>
                    </a:ext>
                  </a:extLst>
                </a:gridCol>
                <a:gridCol w="1375989">
                  <a:extLst>
                    <a:ext uri="{9D8B030D-6E8A-4147-A177-3AD203B41FA5}">
                      <a16:colId xmlns:a16="http://schemas.microsoft.com/office/drawing/2014/main" val="1759168049"/>
                    </a:ext>
                  </a:extLst>
                </a:gridCol>
                <a:gridCol w="1375989">
                  <a:extLst>
                    <a:ext uri="{9D8B030D-6E8A-4147-A177-3AD203B41FA5}">
                      <a16:colId xmlns:a16="http://schemas.microsoft.com/office/drawing/2014/main" val="3909888975"/>
                    </a:ext>
                  </a:extLst>
                </a:gridCol>
                <a:gridCol w="1352946">
                  <a:extLst>
                    <a:ext uri="{9D8B030D-6E8A-4147-A177-3AD203B41FA5}">
                      <a16:colId xmlns:a16="http://schemas.microsoft.com/office/drawing/2014/main" val="1784095413"/>
                    </a:ext>
                  </a:extLst>
                </a:gridCol>
              </a:tblGrid>
              <a:tr h="291799">
                <a:tc>
                  <a:txBody>
                    <a:bodyPr/>
                    <a:lstStyle/>
                    <a:p>
                      <a:pPr algn="ctr" eaLnBrk="0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智慧化程度現況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 eaLnBrk="0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智慧化層次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373786"/>
                  </a:ext>
                </a:extLst>
              </a:tr>
              <a:tr h="1204693">
                <a:tc>
                  <a:txBody>
                    <a:bodyPr/>
                    <a:lstStyle/>
                    <a:p>
                      <a:pPr algn="just" eaLnBrk="0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請填寫提案廠商目前現況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L1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聯網化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核心</a:t>
                      </a: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IT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系統互聯，並具有結構化資料處理流程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L2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可視化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利用資料掌握流程的狀態，依據數據進行決策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L3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透明化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利用資料了解事件發生的原因，累積處理知識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L4</a:t>
                      </a: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可預測化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利用資料預測可能發生的事件，並進行企業生產決策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L5</a:t>
                      </a: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自適化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依據發生的事件自動進行最有利的策略回應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9948"/>
                  </a:ext>
                </a:extLst>
              </a:tr>
              <a:tr h="972066">
                <a:tc>
                  <a:txBody>
                    <a:bodyPr/>
                    <a:lstStyle/>
                    <a:p>
                      <a:pPr algn="just" eaLnBrk="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請選擇目前智慧化層次，並說明現況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 eaLnBrk="0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3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57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提案廠商及其供應鏈、客戶運作之現況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提案廠商及其供應鏈、客戶運作之現況</a:t>
            </a:r>
            <a:endParaRPr lang="en-US" altLang="zh-TW" sz="1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包含供應鏈廠商數位化程度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採購：如供應商評估、原材料運送、需求預測、確認供應商庫存、備援機制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生產：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含委外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如生產運作、申請及領取物料、產品製造和測試、包裝出貨等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配送：如訂單管理、產品報價、產品庫存管理、運輸管理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應至少針對公司現況盤點供應鏈，如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等流程進行現況說明</a:t>
            </a:r>
            <a:endParaRPr lang="en-US" altLang="zh-TW" sz="12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再針對供應鏈串連流程中之串連方式進行盤點，如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25711" y="5226180"/>
          <a:ext cx="8229600" cy="14504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7936">
                  <a:extLst>
                    <a:ext uri="{9D8B030D-6E8A-4147-A177-3AD203B41FA5}">
                      <a16:colId xmlns:a16="http://schemas.microsoft.com/office/drawing/2014/main" val="404116174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3065302613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35072939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531333667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2517160296"/>
                    </a:ext>
                  </a:extLst>
                </a:gridCol>
              </a:tblGrid>
              <a:tr h="147202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類別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供應商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客戶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234551"/>
                  </a:ext>
                </a:extLst>
              </a:tr>
              <a:tr h="228981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工具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)E-mail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790283"/>
                  </a:ext>
                </a:extLst>
              </a:tr>
              <a:tr h="415905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資訊種類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報價單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訂單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原料行情表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物性表規格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批號等級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出貨單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預估交期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0081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3719562"/>
            <a:ext cx="460897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問題設定：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817200" lvl="1" algn="just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以情境式說明提案廠商欲透過本計畫解決之生產製造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與供應鏈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問題，並需佐以量化數字呈現，且該問題需與本補助計畫之推動目的相符。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762000"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 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解析成因：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817200" lvl="1" algn="just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請依前段之問題，解析主要成因，例如：針對庫存過多問題，經解析後可能的原因為供應鏈物料數據不準確、技術變更問題或是銷售預測不準確等。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9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廠內製程計畫前後示意圖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28650" lvl="1" indent="-171450" algn="just">
              <a:tabLst>
                <a:tab pos="628650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請將上述問題及規劃解決作法，針對製程步驟包含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設施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進行描述，繪製計畫導入前後情境示意圖。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文字說明現況與未來的系統架構。</a:t>
            </a:r>
          </a:p>
          <a:p>
            <a:pPr lvl="1" algn="just"/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6E5A2F-E2F6-4B35-BD4E-FC8619D843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52" y="2964482"/>
            <a:ext cx="4376478" cy="3776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88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問題及目標設定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預期效益：</a:t>
            </a: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以量化與質化方式敘明導入本計畫之預期效益，並需合於本計畫推動目的且解決提案廠商之問題。</a:t>
            </a: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績效指標：如導入計畫前後之整體設備效率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(OEE)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、前置時間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(Lead Time)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、投資報酬率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(ROI)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，或欲解決問題之前後數據，並請提供同業標準或國際標竿之比較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17200" lvl="1" algn="just"/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算式參考如下，業者可依自身算法調整，且提供算式及說明。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274400" lvl="2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-ROI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算式：投資期間總利潤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投入成本</a:t>
            </a:r>
          </a:p>
          <a:p>
            <a:pPr marL="1274400" lvl="2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-OEE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算式：稼働率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產能效率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良率</a:t>
            </a:r>
          </a:p>
          <a:p>
            <a:pPr marL="2646000" lvl="5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稼働率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 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實際生產時間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理論生產時間</a:t>
            </a:r>
          </a:p>
          <a:p>
            <a:pPr marL="2646000" lvl="5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產能效率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實際產能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標準產能</a:t>
            </a:r>
          </a:p>
          <a:p>
            <a:pPr marL="2646000" lvl="5" algn="just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良品數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實際生産數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12407"/>
              </p:ext>
            </p:extLst>
          </p:nvPr>
        </p:nvGraphicFramePr>
        <p:xfrm>
          <a:off x="971232" y="5409635"/>
          <a:ext cx="7201535" cy="6831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815">
                  <a:extLst>
                    <a:ext uri="{9D8B030D-6E8A-4147-A177-3AD203B41FA5}">
                      <a16:colId xmlns:a16="http://schemas.microsoft.com/office/drawing/2014/main" val="1605912956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2148856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85290709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607690507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24733794"/>
                    </a:ext>
                  </a:extLst>
                </a:gridCol>
              </a:tblGrid>
              <a:tr h="34156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工作項目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預期效益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驗收項目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算式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現值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036564"/>
                  </a:ext>
                </a:extLst>
              </a:tr>
              <a:tr h="34156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0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3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3953" y="104698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 indent="360363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計畫架構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E4D4A29-C197-4D05-9291-C65048D54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53" y="2141970"/>
            <a:ext cx="6044693" cy="3700415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33851FDC-87A7-4B10-BCD5-0A9FFB904589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555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審查簡報大綱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880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壹、公司簡介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貳、規劃構想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參、實施方法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肆、團隊組成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伍、計畫經費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陸、委員書面意見回復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97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供應鏈資訊串流：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0463" lvl="2" indent="-246063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應考量整體供應鏈流程，如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0463" lvl="2" indent="-246063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資訊系統串接之構想，包含所欲串接之資料、資訊系統串接方式及資訊應用方式等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，需考量未來之系統相容性與共通性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160463" lvl="2" indent="-246063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合作模式之構想，包含提案廠商與其供應鏈業者之合作模式、共同導入資通訊系統，解決問題之說明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，並提出系統架構規劃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智慧機械元素：</a:t>
            </a:r>
          </a:p>
          <a:p>
            <a:pPr marL="895350" lvl="2" indent="3175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包含大數據、精實管理、感測器應用、物聯網、網實整合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(CPS)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、數位化供需生產資訊流整合技術、機器人及自動化智慧系統整合技術等，需包含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項以上，資料收集與標註形式包含機聯網、工具軟體、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app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與其他形式。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8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人工智慧：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數據蒐集應用方式。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產線：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機台：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參數：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收集方式：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收集資料數量：</a:t>
            </a:r>
          </a:p>
          <a:p>
            <a:pPr marL="1163638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收集時間：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3638" lvl="3">
              <a:tabLst>
                <a:tab pos="1160463" algn="l"/>
              </a:tabLst>
            </a:pPr>
            <a:endParaRPr lang="zh-TW" altLang="en-US" sz="2000" b="1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資料標記的具體規劃說明。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機器學習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深度學習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生成式人工智慧之應用評估構想。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4.AI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演算法之評估構想。 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92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資安防護：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說明提案廠商與供應鏈間之資訊安全之現況，包含網路、應用及設備層的軟硬 體，並進行問題分析與提出最佳調整方案之建議及規劃構想，需含教育訓練、機制建立、系統導入、導入後查驗、資安架構圖，並敘明由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業者自辦或委外。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eriod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22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2386100" y="3573016"/>
            <a:ext cx="3960440" cy="2520280"/>
            <a:chOff x="2809701" y="3909304"/>
            <a:chExt cx="3827462" cy="2339593"/>
          </a:xfrm>
        </p:grpSpPr>
        <p:pic>
          <p:nvPicPr>
            <p:cNvPr id="7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701" y="3909304"/>
              <a:ext cx="3827462" cy="206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3478408" y="5879565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此為範例，請依照個案填寫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95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貳、規劃構想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二、解題構想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資安防護：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Font typeface="+mj-lt"/>
              <a:buAutoNum type="arabicPeriod" startAt="2"/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計畫內資安經費說明及軟硬體來源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請註明計畫經費所支應之軟硬體產品與其來源及製造商名稱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lvl="2" indent="-457200">
              <a:buAutoNum type="arabicParenBoth"/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計畫內資安經費及其算式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arenBoth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457200">
              <a:buAutoNum type="arabicParenBoth"/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資安軟硬體來源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46D5AB2-DD43-433D-BC5C-74802A82F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17906"/>
              </p:ext>
            </p:extLst>
          </p:nvPr>
        </p:nvGraphicFramePr>
        <p:xfrm>
          <a:off x="433791" y="4221088"/>
          <a:ext cx="8229600" cy="855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5035">
                  <a:extLst>
                    <a:ext uri="{9D8B030D-6E8A-4147-A177-3AD203B41FA5}">
                      <a16:colId xmlns:a16="http://schemas.microsoft.com/office/drawing/2014/main" val="18440601"/>
                    </a:ext>
                  </a:extLst>
                </a:gridCol>
                <a:gridCol w="1631107">
                  <a:extLst>
                    <a:ext uri="{9D8B030D-6E8A-4147-A177-3AD203B41FA5}">
                      <a16:colId xmlns:a16="http://schemas.microsoft.com/office/drawing/2014/main" val="588903535"/>
                    </a:ext>
                  </a:extLst>
                </a:gridCol>
                <a:gridCol w="2974177">
                  <a:extLst>
                    <a:ext uri="{9D8B030D-6E8A-4147-A177-3AD203B41FA5}">
                      <a16:colId xmlns:a16="http://schemas.microsoft.com/office/drawing/2014/main" val="2637108770"/>
                    </a:ext>
                  </a:extLst>
                </a:gridCol>
                <a:gridCol w="1379281">
                  <a:extLst>
                    <a:ext uri="{9D8B030D-6E8A-4147-A177-3AD203B41FA5}">
                      <a16:colId xmlns:a16="http://schemas.microsoft.com/office/drawing/2014/main" val="884082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資安軟硬體產品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生產國別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製造商名稱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758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04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1969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1468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31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實施顧問服務之作法與概念驗證之規劃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實施顧問服務之作法：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諮詢診斷方法論、工作會議方式等。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概念驗證之規劃：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概念驗證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(POC)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範圍與作法，包含機器設備、產線及效益，並考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量該解決方案之可行性分析及預期效益等。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二、合作廠商之分工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提案廠商應規劃並敘明與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業者的對口人員及承接執行成果作法。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業者與其分包業者：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詳述主要承包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業者、資安業者及其他合作單位間的合作模式與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解決方案。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53860"/>
              </p:ext>
            </p:extLst>
          </p:nvPr>
        </p:nvGraphicFramePr>
        <p:xfrm>
          <a:off x="2571292" y="3191452"/>
          <a:ext cx="4016932" cy="13896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57440">
                  <a:extLst>
                    <a:ext uri="{9D8B030D-6E8A-4147-A177-3AD203B41FA5}">
                      <a16:colId xmlns:a16="http://schemas.microsoft.com/office/drawing/2014/main" val="1910287498"/>
                    </a:ext>
                  </a:extLst>
                </a:gridCol>
                <a:gridCol w="2359492">
                  <a:extLst>
                    <a:ext uri="{9D8B030D-6E8A-4147-A177-3AD203B41FA5}">
                      <a16:colId xmlns:a16="http://schemas.microsoft.com/office/drawing/2014/main" val="3936539706"/>
                    </a:ext>
                  </a:extLst>
                </a:gridCol>
              </a:tblGrid>
              <a:tr h="347419"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驗證範圍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廠</a:t>
                      </a: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產線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273879"/>
                  </a:ext>
                </a:extLst>
              </a:tr>
              <a:tr h="347419"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驗證機台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機台</a:t>
                      </a: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*1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設備</a:t>
                      </a:r>
                      <a:r>
                        <a:rPr lang="en-US" sz="12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00596"/>
                  </a:ext>
                </a:extLst>
              </a:tr>
              <a:tr h="347419"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預期規劃效益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098989"/>
                  </a:ext>
                </a:extLst>
              </a:tr>
              <a:tr h="347419"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可行性分析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26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6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人力投入規劃：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參與計畫人員簡歷表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多家聯合申請請分別表列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93087"/>
              </p:ext>
            </p:extLst>
          </p:nvPr>
        </p:nvGraphicFramePr>
        <p:xfrm>
          <a:off x="451574" y="2207891"/>
          <a:ext cx="8240851" cy="3933819"/>
        </p:xfrm>
        <a:graphic>
          <a:graphicData uri="http://schemas.openxmlformats.org/drawingml/2006/table">
            <a:tbl>
              <a:tblPr firstRow="1" bandRow="1"/>
              <a:tblGrid>
                <a:gridCol w="433432">
                  <a:extLst>
                    <a:ext uri="{9D8B030D-6E8A-4147-A177-3AD203B41FA5}">
                      <a16:colId xmlns:a16="http://schemas.microsoft.com/office/drawing/2014/main" val="4273182131"/>
                    </a:ext>
                  </a:extLst>
                </a:gridCol>
                <a:gridCol w="637001">
                  <a:extLst>
                    <a:ext uri="{9D8B030D-6E8A-4147-A177-3AD203B41FA5}">
                      <a16:colId xmlns:a16="http://schemas.microsoft.com/office/drawing/2014/main" val="2020505131"/>
                    </a:ext>
                  </a:extLst>
                </a:gridCol>
                <a:gridCol w="637001">
                  <a:extLst>
                    <a:ext uri="{9D8B030D-6E8A-4147-A177-3AD203B41FA5}">
                      <a16:colId xmlns:a16="http://schemas.microsoft.com/office/drawing/2014/main" val="2271888821"/>
                    </a:ext>
                  </a:extLst>
                </a:gridCol>
                <a:gridCol w="450163">
                  <a:extLst>
                    <a:ext uri="{9D8B030D-6E8A-4147-A177-3AD203B41FA5}">
                      <a16:colId xmlns:a16="http://schemas.microsoft.com/office/drawing/2014/main" val="3276705494"/>
                    </a:ext>
                  </a:extLst>
                </a:gridCol>
                <a:gridCol w="904311">
                  <a:extLst>
                    <a:ext uri="{9D8B030D-6E8A-4147-A177-3AD203B41FA5}">
                      <a16:colId xmlns:a16="http://schemas.microsoft.com/office/drawing/2014/main" val="162180914"/>
                    </a:ext>
                  </a:extLst>
                </a:gridCol>
                <a:gridCol w="904311">
                  <a:extLst>
                    <a:ext uri="{9D8B030D-6E8A-4147-A177-3AD203B41FA5}">
                      <a16:colId xmlns:a16="http://schemas.microsoft.com/office/drawing/2014/main" val="1709268274"/>
                    </a:ext>
                  </a:extLst>
                </a:gridCol>
                <a:gridCol w="347383">
                  <a:extLst>
                    <a:ext uri="{9D8B030D-6E8A-4147-A177-3AD203B41FA5}">
                      <a16:colId xmlns:a16="http://schemas.microsoft.com/office/drawing/2014/main" val="4079397201"/>
                    </a:ext>
                  </a:extLst>
                </a:gridCol>
                <a:gridCol w="1808622">
                  <a:extLst>
                    <a:ext uri="{9D8B030D-6E8A-4147-A177-3AD203B41FA5}">
                      <a16:colId xmlns:a16="http://schemas.microsoft.com/office/drawing/2014/main" val="421911212"/>
                    </a:ext>
                  </a:extLst>
                </a:gridCol>
                <a:gridCol w="1808622">
                  <a:extLst>
                    <a:ext uri="{9D8B030D-6E8A-4147-A177-3AD203B41FA5}">
                      <a16:colId xmlns:a16="http://schemas.microsoft.com/office/drawing/2014/main" val="198393801"/>
                    </a:ext>
                  </a:extLst>
                </a:gridCol>
                <a:gridCol w="310005">
                  <a:extLst>
                    <a:ext uri="{9D8B030D-6E8A-4147-A177-3AD203B41FA5}">
                      <a16:colId xmlns:a16="http://schemas.microsoft.com/office/drawing/2014/main" val="829639434"/>
                    </a:ext>
                  </a:extLst>
                </a:gridCol>
              </a:tblGrid>
              <a:tr h="78747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姓名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部門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職稱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最高學歷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學校系所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主要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經歷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本業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年資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參與分項計畫及工作項目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預期對本計畫之貢獻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新聘國際研發人員增填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投入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月數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036158"/>
                  </a:ext>
                </a:extLst>
              </a:tr>
              <a:tr h="662451">
                <a:tc row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一般人力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XXX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計畫主持人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290712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27111"/>
                  </a:ext>
                </a:extLst>
              </a:tr>
              <a:tr h="272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88530"/>
                  </a:ext>
                </a:extLst>
              </a:tr>
              <a:tr h="271150">
                <a:tc rowSpan="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新聘碩博士、國際研發人力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706865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694655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049360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176185"/>
                  </a:ext>
                </a:extLst>
              </a:tr>
              <a:tr h="272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8778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合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76376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30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05273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執行時程規劃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510EB6F4-A694-4286-BCEE-96E8054C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39081"/>
              </p:ext>
            </p:extLst>
          </p:nvPr>
        </p:nvGraphicFramePr>
        <p:xfrm>
          <a:off x="10620672" y="908720"/>
          <a:ext cx="6461587" cy="53047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12417">
                  <a:extLst>
                    <a:ext uri="{9D8B030D-6E8A-4147-A177-3AD203B41FA5}">
                      <a16:colId xmlns:a16="http://schemas.microsoft.com/office/drawing/2014/main" val="1099152159"/>
                    </a:ext>
                  </a:extLst>
                </a:gridCol>
                <a:gridCol w="378969">
                  <a:extLst>
                    <a:ext uri="{9D8B030D-6E8A-4147-A177-3AD203B41FA5}">
                      <a16:colId xmlns:a16="http://schemas.microsoft.com/office/drawing/2014/main" val="1967906605"/>
                    </a:ext>
                  </a:extLst>
                </a:gridCol>
                <a:gridCol w="248780">
                  <a:extLst>
                    <a:ext uri="{9D8B030D-6E8A-4147-A177-3AD203B41FA5}">
                      <a16:colId xmlns:a16="http://schemas.microsoft.com/office/drawing/2014/main" val="2576328325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348912999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301227628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409622528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790424632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197981248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650188532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2351556364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2744525701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4100813102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3431892548"/>
                    </a:ext>
                  </a:extLst>
                </a:gridCol>
                <a:gridCol w="199797">
                  <a:extLst>
                    <a:ext uri="{9D8B030D-6E8A-4147-A177-3AD203B41FA5}">
                      <a16:colId xmlns:a16="http://schemas.microsoft.com/office/drawing/2014/main" val="1038657585"/>
                    </a:ext>
                  </a:extLst>
                </a:gridCol>
                <a:gridCol w="199797">
                  <a:extLst>
                    <a:ext uri="{9D8B030D-6E8A-4147-A177-3AD203B41FA5}">
                      <a16:colId xmlns:a16="http://schemas.microsoft.com/office/drawing/2014/main" val="564565378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414619559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4037317043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1011567229"/>
                    </a:ext>
                  </a:extLst>
                </a:gridCol>
                <a:gridCol w="194641">
                  <a:extLst>
                    <a:ext uri="{9D8B030D-6E8A-4147-A177-3AD203B41FA5}">
                      <a16:colId xmlns:a16="http://schemas.microsoft.com/office/drawing/2014/main" val="66344745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28583816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3294318199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3085502248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175306899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941505356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2960793221"/>
                    </a:ext>
                  </a:extLst>
                </a:gridCol>
                <a:gridCol w="195930">
                  <a:extLst>
                    <a:ext uri="{9D8B030D-6E8A-4147-A177-3AD203B41FA5}">
                      <a16:colId xmlns:a16="http://schemas.microsoft.com/office/drawing/2014/main" val="3929961276"/>
                    </a:ext>
                  </a:extLst>
                </a:gridCol>
                <a:gridCol w="194641">
                  <a:extLst>
                    <a:ext uri="{9D8B030D-6E8A-4147-A177-3AD203B41FA5}">
                      <a16:colId xmlns:a16="http://schemas.microsoft.com/office/drawing/2014/main" val="145045495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234330013"/>
                    </a:ext>
                  </a:extLst>
                </a:gridCol>
                <a:gridCol w="197219">
                  <a:extLst>
                    <a:ext uri="{9D8B030D-6E8A-4147-A177-3AD203B41FA5}">
                      <a16:colId xmlns:a16="http://schemas.microsoft.com/office/drawing/2014/main" val="587460041"/>
                    </a:ext>
                  </a:extLst>
                </a:gridCol>
                <a:gridCol w="122074">
                  <a:extLst>
                    <a:ext uri="{9D8B030D-6E8A-4147-A177-3AD203B41FA5}">
                      <a16:colId xmlns:a16="http://schemas.microsoft.com/office/drawing/2014/main" val="3367701128"/>
                    </a:ext>
                  </a:extLst>
                </a:gridCol>
              </a:tblGrid>
              <a:tr h="288934">
                <a:tc rowSpan="3">
                  <a:txBody>
                    <a:bodyPr/>
                    <a:lstStyle/>
                    <a:p>
                      <a:pPr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進度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marR="76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3">
                  <a:txBody>
                    <a:bodyPr/>
                    <a:lstStyle/>
                    <a:p>
                      <a:pPr marL="32385" marR="222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計畫權重％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2385" marR="28575" indent="508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入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926671"/>
                  </a:ext>
                </a:extLst>
              </a:tr>
              <a:tr h="238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46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588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270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397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223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第四季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32862"/>
                  </a:ext>
                </a:extLst>
              </a:tr>
              <a:tr h="2839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49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965310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供應鏈資訊串接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925402"/>
                  </a:ext>
                </a:extLst>
              </a:tr>
              <a:tr h="23870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128137"/>
                  </a:ext>
                </a:extLst>
              </a:tr>
              <a:tr h="238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55000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智慧機械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98638"/>
                  </a:ext>
                </a:extLst>
              </a:tr>
              <a:tr h="23870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B1-3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B1-4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042971"/>
                  </a:ext>
                </a:extLst>
              </a:tr>
              <a:tr h="238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83511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人工智慧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42780"/>
                  </a:ext>
                </a:extLst>
              </a:tr>
              <a:tr h="23870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C1-3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C1-4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C1-5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756539"/>
                  </a:ext>
                </a:extLst>
              </a:tr>
              <a:tr h="358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97929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資安防護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586794"/>
                  </a:ext>
                </a:extLst>
              </a:tr>
              <a:tr h="238706">
                <a:tc rowSpan="2">
                  <a:txBody>
                    <a:bodyPr/>
                    <a:lstStyle/>
                    <a:p>
                      <a:pPr marL="800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</a:t>
                      </a:r>
                      <a:r>
                        <a:rPr lang="zh-TW" sz="8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00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976380"/>
                  </a:ext>
                </a:extLst>
              </a:tr>
              <a:tr h="238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D2-1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D2-2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35203"/>
                  </a:ext>
                </a:extLst>
              </a:tr>
              <a:tr h="35805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ＸＸ分項計畫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無形資產引進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委託研究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驗證：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zh-TW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單位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161046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E1-1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E1-2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55370"/>
                  </a:ext>
                </a:extLst>
              </a:tr>
              <a:tr h="133775">
                <a:tc>
                  <a:txBody>
                    <a:bodyPr/>
                    <a:lstStyle/>
                    <a:p>
                      <a:pPr marL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小計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0%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825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825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9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747173"/>
                  </a:ext>
                </a:extLst>
              </a:tr>
            </a:tbl>
          </a:graphicData>
        </a:graphic>
      </p:graphicFrame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4BA1E23-778D-4E85-B686-D557E293FA3D}"/>
              </a:ext>
            </a:extLst>
          </p:cNvPr>
          <p:cNvCxnSpPr>
            <a:cxnSpLocks/>
          </p:cNvCxnSpPr>
          <p:nvPr/>
        </p:nvCxnSpPr>
        <p:spPr>
          <a:xfrm>
            <a:off x="10623623" y="922437"/>
            <a:ext cx="1077169" cy="346323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C289F1A6-02CE-43D0-BC2F-45873373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959" y="1602575"/>
            <a:ext cx="5859841" cy="48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重要查核點規劃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查核點需量化具體且可查核及驗證，並需包含資安、供應鏈串流規格及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POC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概念驗證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17639"/>
              </p:ext>
            </p:extLst>
          </p:nvPr>
        </p:nvGraphicFramePr>
        <p:xfrm>
          <a:off x="279714" y="2315964"/>
          <a:ext cx="8229600" cy="3064798"/>
        </p:xfrm>
        <a:graphic>
          <a:graphicData uri="http://schemas.openxmlformats.org/drawingml/2006/table">
            <a:tbl>
              <a:tblPr/>
              <a:tblGrid>
                <a:gridCol w="1716695">
                  <a:extLst>
                    <a:ext uri="{9D8B030D-6E8A-4147-A177-3AD203B41FA5}">
                      <a16:colId xmlns:a16="http://schemas.microsoft.com/office/drawing/2014/main" val="2774961841"/>
                    </a:ext>
                  </a:extLst>
                </a:gridCol>
                <a:gridCol w="1660733">
                  <a:extLst>
                    <a:ext uri="{9D8B030D-6E8A-4147-A177-3AD203B41FA5}">
                      <a16:colId xmlns:a16="http://schemas.microsoft.com/office/drawing/2014/main" val="2674014573"/>
                    </a:ext>
                  </a:extLst>
                </a:gridCol>
                <a:gridCol w="3326404">
                  <a:extLst>
                    <a:ext uri="{9D8B030D-6E8A-4147-A177-3AD203B41FA5}">
                      <a16:colId xmlns:a16="http://schemas.microsoft.com/office/drawing/2014/main" val="495691220"/>
                    </a:ext>
                  </a:extLst>
                </a:gridCol>
                <a:gridCol w="1525768">
                  <a:extLst>
                    <a:ext uri="{9D8B030D-6E8A-4147-A177-3AD203B41FA5}">
                      <a16:colId xmlns:a16="http://schemas.microsoft.com/office/drawing/2014/main" val="3227864707"/>
                    </a:ext>
                  </a:extLst>
                </a:gridCol>
              </a:tblGrid>
              <a:tr h="1231026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查核點編號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預定完成時間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查核點內容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技術指標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規格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品質指標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驗證指標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參與人員編號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571275"/>
                  </a:ext>
                </a:extLst>
              </a:tr>
              <a:tr h="36748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A1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225562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105753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98657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365305"/>
                  </a:ext>
                </a:extLst>
              </a:tr>
              <a:tr h="366572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195900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9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一、角色分工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1953259" y="1577370"/>
            <a:ext cx="5237481" cy="4592955"/>
            <a:chOff x="0" y="0"/>
            <a:chExt cx="4713618" cy="4132876"/>
          </a:xfrm>
        </p:grpSpPr>
        <p:sp>
          <p:nvSpPr>
            <p:cNvPr id="6" name="圓角矩形 5"/>
            <p:cNvSpPr/>
            <p:nvPr/>
          </p:nvSpPr>
          <p:spPr>
            <a:xfrm>
              <a:off x="996021" y="0"/>
              <a:ext cx="2734275" cy="864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本計畫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廠商自主開發權重占比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lang="en-US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A</a:t>
              </a: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公司：金額、</a:t>
              </a:r>
              <a:r>
                <a:rPr lang="en-US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B</a:t>
              </a: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公司：金額</a:t>
              </a:r>
              <a:r>
                <a:rPr lang="en-US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…</a:t>
              </a: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996021" y="1576851"/>
              <a:ext cx="2734275" cy="10560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50" u="sng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SI</a:t>
              </a: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（○○公司）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開發權重占比：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主要服務項目：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643136" y="3413674"/>
              <a:ext cx="1427346" cy="719202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</a:t>
              </a:r>
              <a:endParaRPr lang="en-US" altLang="zh-TW" sz="135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/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0" y="3413674"/>
              <a:ext cx="1427346" cy="719202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</a:t>
              </a:r>
              <a:endParaRPr lang="en-US" altLang="zh-TW" sz="135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/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286272" y="3413674"/>
              <a:ext cx="1427346" cy="71920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Aft>
                  <a:spcPts val="0"/>
                </a:spcAft>
              </a:pPr>
              <a:r>
                <a:rPr lang="zh-TW" sz="135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服務項目：資安</a:t>
              </a:r>
              <a:endParaRPr lang="en-US" altLang="zh-TW" sz="135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/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 flipH="1">
              <a:off x="2356809" y="2632936"/>
              <a:ext cx="6350" cy="780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接點 11"/>
            <p:cNvCxnSpPr/>
            <p:nvPr/>
          </p:nvCxnSpPr>
          <p:spPr>
            <a:xfrm rot="5400000" flipH="1" flipV="1">
              <a:off x="2356809" y="1770538"/>
              <a:ext cx="12700" cy="3286272"/>
            </a:xfrm>
            <a:prstGeom prst="bentConnector3">
              <a:avLst>
                <a:gd name="adj1" fmla="val 312632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十字形 12"/>
            <p:cNvSpPr>
              <a:spLocks noChangeAspect="1"/>
            </p:cNvSpPr>
            <p:nvPr/>
          </p:nvSpPr>
          <p:spPr>
            <a:xfrm>
              <a:off x="2156751" y="1018855"/>
              <a:ext cx="400116" cy="400116"/>
            </a:xfrm>
            <a:prstGeom prst="plus">
              <a:avLst>
                <a:gd name="adj" fmla="val 373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07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96752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二、提案廠商及其上下游供應鏈業者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提案廠商的執行團隊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高階主管擔任主持人、過去相關經驗等。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上下游供應鏈業者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合作廠商清單。</a:t>
            </a:r>
          </a:p>
          <a:p>
            <a:pPr marL="358775" indent="534988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主要供應商參與程度及占整體供應商比重。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8775" indent="534988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再擴散到其他更多供應鏈廠商及其他同異業之方法。</a:t>
            </a: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8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7263"/>
              </p:ext>
            </p:extLst>
          </p:nvPr>
        </p:nvGraphicFramePr>
        <p:xfrm>
          <a:off x="463550" y="1702276"/>
          <a:ext cx="8216899" cy="3422650"/>
        </p:xfrm>
        <a:graphic>
          <a:graphicData uri="http://schemas.openxmlformats.org/drawingml/2006/table">
            <a:tbl>
              <a:tblPr/>
              <a:tblGrid>
                <a:gridCol w="2733849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5483050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主導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聯合提案公司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系統整合設計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規劃業者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(SI)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資安業者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法人單位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個案經費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申請補助款：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    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自籌款：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87914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國內產品及服務佔比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34158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資安經費佔總經費比例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50485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66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96752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供應鏈整合之能力及過去實績。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)AI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智機之能力及過去實績。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顧問規劃之能力及過去經驗實績。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系統整合之能力及過去經驗實績。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財務及效益評估之能力及過去經驗實績。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海外輸出之能量及過去實績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拓展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個國家，共提供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項服務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24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伍、計畫經費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一、計畫經費需求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研發總經費預算表：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委託研究、勞務或驗證費需低於總經費之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40%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31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6399416-3013-4832-8EDC-1EDA55FA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45500"/>
              </p:ext>
            </p:extLst>
          </p:nvPr>
        </p:nvGraphicFramePr>
        <p:xfrm>
          <a:off x="679234" y="2282243"/>
          <a:ext cx="7397966" cy="420908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15188">
                  <a:extLst>
                    <a:ext uri="{9D8B030D-6E8A-4147-A177-3AD203B41FA5}">
                      <a16:colId xmlns:a16="http://schemas.microsoft.com/office/drawing/2014/main" val="2913938690"/>
                    </a:ext>
                  </a:extLst>
                </a:gridCol>
                <a:gridCol w="876232">
                  <a:extLst>
                    <a:ext uri="{9D8B030D-6E8A-4147-A177-3AD203B41FA5}">
                      <a16:colId xmlns:a16="http://schemas.microsoft.com/office/drawing/2014/main" val="2199075728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074945210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346801688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749961696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007605099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133999994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30283938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282947403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929124915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497531898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660829382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2520428345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3240294526"/>
                    </a:ext>
                  </a:extLst>
                </a:gridCol>
                <a:gridCol w="462042">
                  <a:extLst>
                    <a:ext uri="{9D8B030D-6E8A-4147-A177-3AD203B41FA5}">
                      <a16:colId xmlns:a16="http://schemas.microsoft.com/office/drawing/2014/main" val="1063566092"/>
                    </a:ext>
                  </a:extLst>
                </a:gridCol>
              </a:tblGrid>
              <a:tr h="19354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會計科目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115</a:t>
                      </a: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各科目補助比例</a:t>
                      </a: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54608"/>
                  </a:ext>
                </a:extLst>
              </a:tr>
              <a:tr h="239698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07784"/>
                  </a:ext>
                </a:extLst>
              </a:tr>
              <a:tr h="237355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人事費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內部人事費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研究發展人員</a:t>
                      </a: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0143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顧問費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01249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02510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消耗性器材及原材料費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69789"/>
                  </a:ext>
                </a:extLst>
              </a:tr>
              <a:tr h="226563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創新或研究發展設備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研發設備使用費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42771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雲端設備租賃費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1966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研發設備維護費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43007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頻寬費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226451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65326"/>
                  </a:ext>
                </a:extLst>
              </a:tr>
              <a:tr h="226563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無形資產之引進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技術購買費</a:t>
                      </a: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967416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專利申請費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65615"/>
                  </a:ext>
                </a:extLst>
              </a:tr>
              <a:tr h="226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sz="1500" dirty="0"/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08307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委託研究或驗證費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43859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國內差旅費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085604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　　　計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026449"/>
                  </a:ext>
                </a:extLst>
              </a:tr>
              <a:tr h="2265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　分　比</a:t>
                      </a:r>
                    </a:p>
                  </a:txBody>
                  <a:tcPr marL="79118" marR="79118" marT="39559" marB="395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47" marR="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8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6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4A2CB5-09D6-4952-8433-7BEBFBDF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923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陸、委員書面意見回復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10ABE4-CDF6-4A6F-832C-7B38F4B1F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4C95A4-BFFA-40A3-8153-D1CCAA66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747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圖片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87" y="4689163"/>
            <a:ext cx="3916208" cy="2056470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96302" y="4209612"/>
            <a:ext cx="8787141" cy="402170"/>
            <a:chOff x="222653" y="3859404"/>
            <a:chExt cx="8787141" cy="402170"/>
          </a:xfrm>
        </p:grpSpPr>
        <p:sp>
          <p:nvSpPr>
            <p:cNvPr id="3" name="圓角化單一角落矩形 2"/>
            <p:cNvSpPr/>
            <p:nvPr/>
          </p:nvSpPr>
          <p:spPr>
            <a:xfrm>
              <a:off x="222653" y="3859404"/>
              <a:ext cx="4296177" cy="380701"/>
            </a:xfrm>
            <a:prstGeom prst="round1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367748" y="3937890"/>
              <a:ext cx="3955482" cy="3103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目前情境  </a:t>
              </a:r>
              <a:r>
                <a:rPr lang="en-US" altLang="zh-TW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AS-IS</a:t>
              </a:r>
              <a:endParaRPr lang="zh-TW" altLang="en-US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4703173" y="3859910"/>
              <a:ext cx="4306621" cy="380701"/>
              <a:chOff x="4703173" y="3859910"/>
              <a:chExt cx="4306621" cy="380701"/>
            </a:xfrm>
          </p:grpSpPr>
          <p:sp>
            <p:nvSpPr>
              <p:cNvPr id="7" name="圓角化單一角落矩形 6"/>
              <p:cNvSpPr/>
              <p:nvPr/>
            </p:nvSpPr>
            <p:spPr>
              <a:xfrm>
                <a:off x="4703173" y="3859910"/>
                <a:ext cx="4306621" cy="380701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sz="37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822176" y="3924415"/>
                <a:ext cx="3996840" cy="310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b="1" kern="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832221" y="3951233"/>
              <a:ext cx="3996840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未來情境  </a:t>
              </a:r>
              <a:r>
                <a:rPr lang="en-US" altLang="zh-TW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TO-BE</a:t>
              </a:r>
              <a:endParaRPr lang="zh-TW" altLang="en-US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02208" y="259490"/>
            <a:ext cx="4825947" cy="620600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ct val="0"/>
              </a:spcAft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一頁簡報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計畫簡介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28796" y="1575934"/>
            <a:ext cx="9119437" cy="2619163"/>
            <a:chOff x="-46206" y="966244"/>
            <a:chExt cx="9119437" cy="2324871"/>
          </a:xfrm>
        </p:grpSpPr>
        <p:sp>
          <p:nvSpPr>
            <p:cNvPr id="11" name="矩形 10"/>
            <p:cNvSpPr/>
            <p:nvPr/>
          </p:nvSpPr>
          <p:spPr>
            <a:xfrm>
              <a:off x="4683877" y="1124743"/>
              <a:ext cx="4248472" cy="21663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6772" y="1124743"/>
              <a:ext cx="4248472" cy="2166372"/>
            </a:xfrm>
            <a:prstGeom prst="rect">
              <a:avLst/>
            </a:prstGeom>
            <a:solidFill>
              <a:srgbClr val="E2F1F6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70476" y="980728"/>
              <a:ext cx="3115962" cy="492137"/>
              <a:chOff x="-2044753" y="9907063"/>
              <a:chExt cx="6048712" cy="955335"/>
            </a:xfrm>
          </p:grpSpPr>
          <p:sp>
            <p:nvSpPr>
              <p:cNvPr id="19" name="直角三角形 18"/>
              <p:cNvSpPr/>
              <p:nvPr/>
            </p:nvSpPr>
            <p:spPr>
              <a:xfrm flipH="1" flipV="1">
                <a:off x="-2044753" y="10654078"/>
                <a:ext cx="336000" cy="20832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360" b="1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0" name="圓角化單一角落矩形 19"/>
              <p:cNvSpPr/>
              <p:nvPr/>
            </p:nvSpPr>
            <p:spPr>
              <a:xfrm>
                <a:off x="-2042328" y="9907063"/>
                <a:ext cx="6046287" cy="739016"/>
              </a:xfrm>
              <a:prstGeom prst="round1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目前面臨現況</a:t>
                </a:r>
                <a:r>
                  <a:rPr lang="en-US" altLang="zh-TW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欲解決問題</a:t>
                </a:r>
                <a:r>
                  <a:rPr lang="en-US" altLang="zh-TW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706718" y="966244"/>
              <a:ext cx="3366513" cy="494194"/>
              <a:chOff x="-6377495" y="9907059"/>
              <a:chExt cx="6535079" cy="959327"/>
            </a:xfrm>
          </p:grpSpPr>
          <p:sp>
            <p:nvSpPr>
              <p:cNvPr id="17" name="直角三角形 16"/>
              <p:cNvSpPr/>
              <p:nvPr/>
            </p:nvSpPr>
            <p:spPr>
              <a:xfrm flipV="1">
                <a:off x="-130232" y="10650059"/>
                <a:ext cx="287812" cy="216327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360" b="1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" name="圓角化單一角落矩形 17"/>
              <p:cNvSpPr/>
              <p:nvPr/>
            </p:nvSpPr>
            <p:spPr>
              <a:xfrm>
                <a:off x="-6377495" y="9907059"/>
                <a:ext cx="6535079" cy="739015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規劃成果</a:t>
                </a:r>
                <a:r>
                  <a:rPr lang="en-US" altLang="zh-TW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未來導入預期效益</a:t>
                </a:r>
                <a:r>
                  <a:rPr lang="en-US" altLang="zh-TW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-46206" y="1490572"/>
              <a:ext cx="4518830" cy="1516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indent="-180000" algn="just">
                <a:lnSpc>
                  <a:spcPts val="1400"/>
                </a:lnSpc>
                <a:buFont typeface="Wingdings" panose="05000000000000000000" pitchFamily="2" charset="2"/>
                <a:buChar char="ü"/>
              </a:pPr>
              <a:r>
                <a:rPr lang="zh-TW" altLang="en-US" sz="14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品質管理不佳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：仰賴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人工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目視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檢測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，錯誤率高、追溯異常平均耗時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0.8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天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件，良率僅有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70%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、客訴率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5%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  <a:p>
              <a:pPr marL="360000" indent="-180000" algn="just">
                <a:lnSpc>
                  <a:spcPts val="1400"/>
                </a:lnSpc>
                <a:buFont typeface="Wingdings" panose="05000000000000000000" pitchFamily="2" charset="2"/>
                <a:buChar char="ü"/>
              </a:pPr>
              <a:r>
                <a:rPr lang="zh-TW" altLang="en-US" sz="14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供應商資訊不透通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：缺少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即時庫存資訊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，插單或急件時，常產生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物料周轉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問題，供應商也常發生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產品異常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，嚴重影響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交期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，達交準確率僅有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60%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  <a:p>
              <a:pPr marL="360000" indent="-180000" algn="just">
                <a:lnSpc>
                  <a:spcPts val="1400"/>
                </a:lnSpc>
                <a:buFont typeface="Wingdings" panose="05000000000000000000" pitchFamily="2" charset="2"/>
                <a:buChar char="ü"/>
              </a:pPr>
              <a:r>
                <a:rPr lang="zh-TW" altLang="en-US" sz="14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彈性製造不易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：因客戶下單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少量多樣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，多達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OO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種不同規格，造成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產品線更換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頻繁，但產線人力不足，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跨部門溝通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不良，影響業務單位不敢接單。</a:t>
              </a: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49296"/>
              </p:ext>
            </p:extLst>
          </p:nvPr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alt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80426" y="980728"/>
            <a:ext cx="89550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kumimoji="1" lang="zh-TW" altLang="en-US" sz="1400" b="1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公司產業定位與產品</a:t>
            </a:r>
            <a:r>
              <a:rPr kumimoji="1" lang="en-US" altLang="zh-TW" sz="1400" b="1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1" lang="zh-TW" altLang="en-US" sz="1400" b="1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為台灣國內第一大、世界第五大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機的製造商，專業製造各式機械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，擁有</a:t>
            </a:r>
            <a:r>
              <a:rPr kumimoji="1" lang="en-US" altLang="zh-TW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4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專利與技術。</a:t>
            </a:r>
            <a:r>
              <a:rPr kumimoji="1" lang="en-US" altLang="zh-TW" sz="1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1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請自行依照公司現況修正</a:t>
            </a:r>
            <a:r>
              <a:rPr kumimoji="1" lang="en-US" altLang="zh-TW" sz="1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-8745404" y="2463620"/>
            <a:ext cx="7726987" cy="4043221"/>
            <a:chOff x="611560" y="1412776"/>
            <a:chExt cx="7726987" cy="4043221"/>
          </a:xfrm>
        </p:grpSpPr>
        <p:grpSp>
          <p:nvGrpSpPr>
            <p:cNvPr id="31" name="群組 30"/>
            <p:cNvGrpSpPr/>
            <p:nvPr/>
          </p:nvGrpSpPr>
          <p:grpSpPr>
            <a:xfrm>
              <a:off x="611560" y="1412776"/>
              <a:ext cx="7726987" cy="4043221"/>
              <a:chOff x="611560" y="1417505"/>
              <a:chExt cx="7726987" cy="404322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611560" y="1417505"/>
                <a:ext cx="7726987" cy="4043221"/>
                <a:chOff x="611560" y="1417505"/>
                <a:chExt cx="7726987" cy="4043221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611560" y="1417505"/>
                  <a:ext cx="7726987" cy="4043221"/>
                  <a:chOff x="596394" y="1383986"/>
                  <a:chExt cx="7726987" cy="4043221"/>
                </a:xfrm>
              </p:grpSpPr>
              <p:sp>
                <p:nvSpPr>
                  <p:cNvPr id="49" name="圓角矩形 48"/>
                  <p:cNvSpPr/>
                  <p:nvPr/>
                </p:nvSpPr>
                <p:spPr>
                  <a:xfrm>
                    <a:off x="4931259" y="3924942"/>
                    <a:ext cx="921719" cy="514617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14400">
                      <a:defRPr/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AOI+A</a:t>
                    </a:r>
                    <a:r>
                      <a: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Ｉ</a:t>
                    </a:r>
                    <a:endParaRPr lang="en-US" altLang="zh-TW" sz="1200" b="1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瑕疵檢測</a:t>
                    </a:r>
                  </a:p>
                </p:txBody>
              </p:sp>
              <p:sp>
                <p:nvSpPr>
                  <p:cNvPr id="50" name="圓角矩形 49"/>
                  <p:cNvSpPr/>
                  <p:nvPr/>
                </p:nvSpPr>
                <p:spPr>
                  <a:xfrm>
                    <a:off x="1920518" y="3941786"/>
                    <a:ext cx="544418" cy="681666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defTabSz="914400">
                      <a:defRPr/>
                    </a:pPr>
                    <a:r>
                      <a: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生產齊料缺料管理</a:t>
                    </a:r>
                  </a:p>
                </p:txBody>
              </p:sp>
              <p:grpSp>
                <p:nvGrpSpPr>
                  <p:cNvPr id="51" name="群組 50"/>
                  <p:cNvGrpSpPr/>
                  <p:nvPr/>
                </p:nvGrpSpPr>
                <p:grpSpPr>
                  <a:xfrm>
                    <a:off x="596394" y="1383986"/>
                    <a:ext cx="7726987" cy="2631291"/>
                    <a:chOff x="596394" y="1394223"/>
                    <a:chExt cx="7726987" cy="2631291"/>
                  </a:xfrm>
                </p:grpSpPr>
                <p:grpSp>
                  <p:nvGrpSpPr>
                    <p:cNvPr id="55" name="群組 54"/>
                    <p:cNvGrpSpPr/>
                    <p:nvPr/>
                  </p:nvGrpSpPr>
                  <p:grpSpPr>
                    <a:xfrm>
                      <a:off x="3295202" y="1844605"/>
                      <a:ext cx="1953655" cy="648213"/>
                      <a:chOff x="3554449" y="1484643"/>
                      <a:chExt cx="1953655" cy="648213"/>
                    </a:xfrm>
                  </p:grpSpPr>
                  <p:sp>
                    <p:nvSpPr>
                      <p:cNvPr id="87" name="雲朵形 86"/>
                      <p:cNvSpPr/>
                      <p:nvPr/>
                    </p:nvSpPr>
                    <p:spPr>
                      <a:xfrm>
                        <a:off x="3554449" y="1484784"/>
                        <a:ext cx="1953655" cy="648072"/>
                      </a:xfrm>
                      <a:prstGeom prst="cloud">
                        <a:avLst/>
                      </a:prstGeom>
                      <a:solidFill>
                        <a:srgbClr val="00B0F0"/>
                      </a:solidFill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  <p:sp>
                    <p:nvSpPr>
                      <p:cNvPr id="88" name="文字方塊 87"/>
                      <p:cNvSpPr txBox="1"/>
                      <p:nvPr/>
                    </p:nvSpPr>
                    <p:spPr>
                      <a:xfrm>
                        <a:off x="3787549" y="1484643"/>
                        <a:ext cx="165436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zh-TW" altLang="en-US" dirty="0"/>
                          <a:t>供應商智慧夥伴雲串流系統</a:t>
                        </a:r>
                      </a:p>
                    </p:txBody>
                  </p:sp>
                </p:grpSp>
                <p:grpSp>
                  <p:nvGrpSpPr>
                    <p:cNvPr id="56" name="群組 55"/>
                    <p:cNvGrpSpPr/>
                    <p:nvPr/>
                  </p:nvGrpSpPr>
                  <p:grpSpPr>
                    <a:xfrm>
                      <a:off x="596394" y="1394223"/>
                      <a:ext cx="7726987" cy="2631291"/>
                      <a:chOff x="596394" y="1356714"/>
                      <a:chExt cx="7726987" cy="2631291"/>
                    </a:xfrm>
                  </p:grpSpPr>
                  <p:grpSp>
                    <p:nvGrpSpPr>
                      <p:cNvPr id="57" name="群組 56"/>
                      <p:cNvGrpSpPr/>
                      <p:nvPr/>
                    </p:nvGrpSpPr>
                    <p:grpSpPr>
                      <a:xfrm>
                        <a:off x="596394" y="1356714"/>
                        <a:ext cx="7726987" cy="2631291"/>
                        <a:chOff x="629943" y="1343309"/>
                        <a:chExt cx="7726987" cy="2631291"/>
                      </a:xfrm>
                    </p:grpSpPr>
                    <p:cxnSp>
                      <p:nvCxnSpPr>
                        <p:cNvPr id="65" name="直線單箭頭接點 64">
                          <a:extLst>
                            <a:ext uri="{FF2B5EF4-FFF2-40B4-BE49-F238E27FC236}">
                              <a16:creationId xmlns:a16="http://schemas.microsoft.com/office/drawing/2014/main" id="{867FE452-C97D-4988-B394-02412C9C4D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5992069" y="3366405"/>
                          <a:ext cx="381984" cy="0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6" name="直線單箭頭接點 65">
                          <a:extLst>
                            <a:ext uri="{FF2B5EF4-FFF2-40B4-BE49-F238E27FC236}">
                              <a16:creationId xmlns:a16="http://schemas.microsoft.com/office/drawing/2014/main" id="{85020B53-2A7F-44EB-B2B9-7090BA9A418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7107412" y="3373243"/>
                          <a:ext cx="515986" cy="3371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grpSp>
                      <p:nvGrpSpPr>
                        <p:cNvPr id="67" name="群組 66"/>
                        <p:cNvGrpSpPr/>
                        <p:nvPr/>
                      </p:nvGrpSpPr>
                      <p:grpSpPr>
                        <a:xfrm>
                          <a:off x="629943" y="1343309"/>
                          <a:ext cx="7726987" cy="2631291"/>
                          <a:chOff x="629943" y="1343309"/>
                          <a:chExt cx="7726987" cy="2631291"/>
                        </a:xfrm>
                      </p:grpSpPr>
                      <p:cxnSp>
                        <p:nvCxnSpPr>
                          <p:cNvPr id="68" name="直線單箭頭接點 67">
                            <a:extLst>
                              <a:ext uri="{FF2B5EF4-FFF2-40B4-BE49-F238E27FC236}">
                                <a16:creationId xmlns:a16="http://schemas.microsoft.com/office/drawing/2014/main" id="{85020B53-2A7F-44EB-B2B9-7090BA9A418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>
                            <a:off x="1480221" y="3357759"/>
                            <a:ext cx="515986" cy="3371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69" name="直線單箭頭接點 68">
                            <a:extLst>
                              <a:ext uri="{FF2B5EF4-FFF2-40B4-BE49-F238E27FC236}">
                                <a16:creationId xmlns:a16="http://schemas.microsoft.com/office/drawing/2014/main" id="{867FE452-C97D-4988-B394-02412C9C4D0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 bwMode="auto">
                          <a:xfrm>
                            <a:off x="3366432" y="3354685"/>
                            <a:ext cx="381984" cy="0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grpSp>
                        <p:nvGrpSpPr>
                          <p:cNvPr id="70" name="群組 69"/>
                          <p:cNvGrpSpPr/>
                          <p:nvPr/>
                        </p:nvGrpSpPr>
                        <p:grpSpPr>
                          <a:xfrm>
                            <a:off x="629943" y="1343309"/>
                            <a:ext cx="7726987" cy="2631291"/>
                            <a:chOff x="661437" y="366610"/>
                            <a:chExt cx="7726987" cy="2631291"/>
                          </a:xfrm>
                        </p:grpSpPr>
                        <p:grpSp>
                          <p:nvGrpSpPr>
                            <p:cNvPr id="71" name="群組 70"/>
                            <p:cNvGrpSpPr/>
                            <p:nvPr/>
                          </p:nvGrpSpPr>
                          <p:grpSpPr>
                            <a:xfrm>
                              <a:off x="661437" y="366610"/>
                              <a:ext cx="7726987" cy="2631291"/>
                              <a:chOff x="661437" y="366610"/>
                              <a:chExt cx="7726987" cy="2631291"/>
                            </a:xfrm>
                          </p:grpSpPr>
                          <p:grpSp>
                            <p:nvGrpSpPr>
                              <p:cNvPr id="73" name="群組 72"/>
                              <p:cNvGrpSpPr/>
                              <p:nvPr/>
                            </p:nvGrpSpPr>
                            <p:grpSpPr>
                              <a:xfrm>
                                <a:off x="1769433" y="366610"/>
                                <a:ext cx="6618991" cy="2631291"/>
                                <a:chOff x="2347491" y="278227"/>
                                <a:chExt cx="9051107" cy="2841212"/>
                              </a:xfrm>
                            </p:grpSpPr>
                            <p:sp>
                              <p:nvSpPr>
                                <p:cNvPr id="75" name="圓角矩形 4">
                                  <a:extLst>
                                    <a:ext uri="{FF2B5EF4-FFF2-40B4-BE49-F238E27FC236}">
                                      <a16:creationId xmlns:a16="http://schemas.microsoft.com/office/drawing/2014/main" id="{AE65078E-2D1C-44EB-A402-37B187271B3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47491" y="1478174"/>
                                  <a:ext cx="7581958" cy="1476455"/>
                                </a:xfrm>
                                <a:prstGeom prst="roundRect">
                                  <a:avLst>
                                    <a:gd name="adj" fmla="val 9333"/>
                                  </a:avLst>
                                </a:prstGeom>
                                <a:noFill/>
                                <a:ln w="25400" cap="flat" cmpd="sng" algn="ctr">
                                  <a:solidFill>
                                    <a:srgbClr val="FF8119"/>
                                  </a:solidFill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/>
                                <a:p>
                                  <a:pPr algn="ctr">
                                    <a:defRPr/>
                                  </a:pPr>
                                  <a:endParaRPr lang="zh-TW" altLang="en-US" sz="1600" kern="0" dirty="0">
                                    <a:solidFill>
                                      <a:prstClr val="white"/>
                                    </a:solidFill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76" name="直線單箭頭接點 75">
                                  <a:extLst>
                                    <a:ext uri="{FF2B5EF4-FFF2-40B4-BE49-F238E27FC236}">
                                      <a16:creationId xmlns:a16="http://schemas.microsoft.com/office/drawing/2014/main" id="{867FE452-C97D-4988-B394-02412C9C4D03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 bwMode="auto">
                                <a:xfrm>
                                  <a:off x="5650079" y="2446431"/>
                                  <a:ext cx="522342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7" name="直線單箭頭接點 76">
                                  <a:extLst>
                                    <a:ext uri="{FF2B5EF4-FFF2-40B4-BE49-F238E27FC236}">
                                      <a16:creationId xmlns:a16="http://schemas.microsoft.com/office/drawing/2014/main" id="{85020B53-2A7F-44EB-B2B9-7090BA9A418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3225838" y="2442789"/>
                                  <a:ext cx="498934" cy="728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8" name="直線單箭頭接點 77">
                                  <a:extLst>
                                    <a:ext uri="{FF2B5EF4-FFF2-40B4-BE49-F238E27FC236}">
                                      <a16:creationId xmlns:a16="http://schemas.microsoft.com/office/drawing/2014/main" id="{36694103-638C-4056-8D5A-FD8E6CFE665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6777439" y="2446431"/>
                                  <a:ext cx="590669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79" name="矩形 78">
                                  <a:extLst>
                                    <a:ext uri="{FF2B5EF4-FFF2-40B4-BE49-F238E27FC236}">
                                      <a16:creationId xmlns:a16="http://schemas.microsoft.com/office/drawing/2014/main" id="{CC27E450-B180-4B7E-9696-1442324CAE5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14285" y="2193036"/>
                                  <a:ext cx="51155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zh-TW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捲料</a:t>
                                  </a:r>
                                  <a:endParaRPr kumimoji="1" lang="zh-TW" altLang="en-US" sz="1600" b="1" kern="0" dirty="0">
                                    <a:solidFill>
                                      <a:srgbClr val="000000"/>
                                    </a:solidFill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0" name="矩形 79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718173" y="2193036"/>
                                  <a:ext cx="821177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C00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沖壓裁切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1" name="矩形 80">
                                  <a:extLst>
                                    <a:ext uri="{FF2B5EF4-FFF2-40B4-BE49-F238E27FC236}">
                                      <a16:creationId xmlns:a16="http://schemas.microsoft.com/office/drawing/2014/main" id="{466E27F5-7BBD-4BFE-959E-C6DA65E0354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096708" y="2193036"/>
                                  <a:ext cx="53964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8119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折床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2" name="矩形 81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7444484" y="2193036"/>
                                  <a:ext cx="836705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塗裝烤漆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3" name="矩形 82">
                                  <a:extLst>
                                    <a:ext uri="{FF2B5EF4-FFF2-40B4-BE49-F238E27FC236}">
                                      <a16:creationId xmlns:a16="http://schemas.microsoft.com/office/drawing/2014/main" id="{F284DB91-D81B-4DBE-A69B-C525E11C91C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240878" y="2193036"/>
                                  <a:ext cx="52283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點焊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4" name="矩形 83"/>
                                <p:cNvSpPr/>
                                <p:nvPr/>
                              </p:nvSpPr>
                              <p:spPr>
                                <a:xfrm>
                                  <a:off x="10344675" y="2022748"/>
                                  <a:ext cx="1053923" cy="1096691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EBF5F9"/>
                                </a:solidFill>
                                <a:ln>
                                  <a:solidFill>
                                    <a:srgbClr val="33330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客戶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</a:endParaRPr>
                                </a:p>
                                <a:p>
                                  <a:pPr lvl="0" algn="ctr" defTabSz="914400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lang="en-US" altLang="zh-TW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YY</a:t>
                                  </a:r>
                                  <a:r>
                                    <a:rPr lang="zh-TW" altLang="en-US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科技、</a:t>
                                  </a:r>
                                  <a:r>
                                    <a:rPr lang="en-US" altLang="zh-TW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SS</a:t>
                                  </a:r>
                                  <a:r>
                                    <a:rPr lang="zh-TW" altLang="en-US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興業、</a:t>
                                  </a:r>
                                  <a:r>
                                    <a:rPr lang="en-US" altLang="zh-TW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WW</a:t>
                                  </a:r>
                                  <a:r>
                                    <a:rPr lang="zh-TW" altLang="en-US" sz="1200" b="1" dirty="0">
                                      <a:solidFill>
                                        <a:srgbClr val="1C1C1C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</a:rPr>
                                    <a:t>工業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1C1C1C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5" name="矩形 84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04623" y="278227"/>
                                  <a:ext cx="6866998" cy="3655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  <a:ln>
                                  <a:solidFill>
                                    <a:srgbClr val="92D05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en-US" altLang="zh-TW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XX</a:t>
                                  </a: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產品智慧生產線導入計畫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6" name="矩形 85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798740" y="2193036"/>
                                  <a:ext cx="827452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algn="ctr"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/>
                                  </a:pPr>
                                  <a:r>
                                    <a:rPr kumimoji="1" lang="zh-TW" altLang="en-US" sz="1600" b="1" kern="0" dirty="0">
                                      <a:solidFill>
                                        <a:srgbClr val="000000"/>
                                      </a:solidFill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包裝出貨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74" name="文字方塊 73"/>
                              <p:cNvSpPr txBox="1"/>
                              <p:nvPr/>
                            </p:nvSpPr>
                            <p:spPr>
                              <a:xfrm>
                                <a:off x="661437" y="1944117"/>
                                <a:ext cx="831452" cy="830997"/>
                              </a:xfrm>
                              <a:prstGeom prst="rect">
                                <a:avLst/>
                              </a:prstGeom>
                              <a:solidFill>
                                <a:srgbClr val="EBF5F9"/>
                              </a:solidFill>
                              <a:ln>
                                <a:solidFill>
                                  <a:srgbClr val="333300"/>
                                </a:solidFill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zh-TW" altLang="en-US" sz="1200" b="1" dirty="0">
                                    <a:solidFill>
                                      <a:srgbClr val="FF0000"/>
                                    </a:solidFill>
                                  </a:rPr>
                                  <a:t>供應商</a:t>
                                </a:r>
                                <a:endParaRPr lang="en-US" altLang="zh-TW" sz="1200" b="1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  <a:p>
                                <a:r>
                                  <a:rPr lang="en-US" altLang="zh-TW" sz="1200" b="1" dirty="0"/>
                                  <a:t>XX</a:t>
                                </a:r>
                                <a:r>
                                  <a:rPr lang="zh-TW" altLang="en-US" sz="1200" b="1" dirty="0"/>
                                  <a:t>金屬、</a:t>
                                </a:r>
                                <a:r>
                                  <a:rPr lang="en-US" altLang="zh-TW" sz="1200" b="1" dirty="0"/>
                                  <a:t>OO</a:t>
                                </a:r>
                                <a:r>
                                  <a:rPr lang="zh-TW" altLang="en-US" sz="1200" b="1" dirty="0"/>
                                  <a:t>企業、</a:t>
                                </a:r>
                                <a:r>
                                  <a:rPr lang="en-US" altLang="zh-TW" sz="1200" b="1" dirty="0"/>
                                  <a:t>TT</a:t>
                                </a:r>
                                <a:r>
                                  <a:rPr lang="zh-TW" altLang="en-US" sz="1200" b="1" dirty="0"/>
                                  <a:t>實業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72" name="矩形 71">
                              <a:extLst>
                                <a:ext uri="{FF2B5EF4-FFF2-40B4-BE49-F238E27FC236}">
                                  <a16:creationId xmlns:a16="http://schemas.microsoft.com/office/drawing/2014/main" id="{54C3302E-62C4-4035-BBF8-62A5A0F261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78620" y="1469675"/>
                              <a:ext cx="4335881" cy="584775"/>
                            </a:xfrm>
                            <a:prstGeom prst="rect">
                              <a:avLst/>
                            </a:prstGeom>
                            <a:solidFill>
                              <a:schemeClr val="bg2"/>
                            </a:solidFill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/>
                              </a:pPr>
                              <a:r>
                                <a:rPr kumimoji="1" lang="zh-TW" altLang="en-US" sz="1600" b="1" kern="0" dirty="0">
                                  <a:solidFill>
                                    <a:srgbClr val="000000"/>
                                  </a:solidFill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a:t>智慧排程</a:t>
                              </a:r>
                              <a:endParaRPr kumimoji="1" lang="en-US" altLang="zh-TW" sz="1600" b="1" kern="0" dirty="0">
                                <a:solidFill>
                                  <a:srgbClr val="00000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endParaRPr>
                            </a:p>
                            <a:p>
                              <a:pPr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/>
                              </a:pPr>
                              <a:endParaRPr kumimoji="1" lang="zh-TW" altLang="en-US" sz="1600" b="1" kern="0" dirty="0">
                                <a:solidFill>
                                  <a:srgbClr val="000000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cxnSp>
                    <p:nvCxnSpPr>
                      <p:cNvPr id="58" name="弧形接點 57"/>
                      <p:cNvCxnSpPr>
                        <a:stCxn id="74" idx="0"/>
                        <a:endCxn id="87" idx="2"/>
                      </p:cNvCxnSpPr>
                      <p:nvPr/>
                    </p:nvCxnSpPr>
                    <p:spPr>
                      <a:xfrm rot="5400000" flipH="1" flipV="1">
                        <a:off x="1755217" y="1388176"/>
                        <a:ext cx="802948" cy="2289142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弧形接點 58"/>
                      <p:cNvCxnSpPr>
                        <a:stCxn id="84" idx="0"/>
                        <a:endCxn id="87" idx="0"/>
                      </p:cNvCxnSpPr>
                      <p:nvPr/>
                    </p:nvCxnSpPr>
                    <p:spPr>
                      <a:xfrm rot="16200000" flipV="1">
                        <a:off x="6172090" y="1206413"/>
                        <a:ext cx="841069" cy="2690790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文字方塊 59"/>
                      <p:cNvSpPr txBox="1"/>
                      <p:nvPr/>
                    </p:nvSpPr>
                    <p:spPr>
                      <a:xfrm>
                        <a:off x="1859503" y="2052098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dirty="0"/>
                          <a:t>APP</a:t>
                        </a:r>
                        <a:endParaRPr lang="zh-TW" altLang="en-US" dirty="0"/>
                      </a:p>
                    </p:txBody>
                  </p:sp>
                  <p:sp>
                    <p:nvSpPr>
                      <p:cNvPr id="61" name="文字方塊 60"/>
                      <p:cNvSpPr txBox="1"/>
                      <p:nvPr/>
                    </p:nvSpPr>
                    <p:spPr>
                      <a:xfrm>
                        <a:off x="5945810" y="2014801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dirty="0"/>
                          <a:t>APP</a:t>
                        </a:r>
                        <a:endParaRPr lang="zh-TW" altLang="en-US" dirty="0"/>
                      </a:p>
                    </p:txBody>
                  </p:sp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3470020" y="2726868"/>
                        <a:ext cx="915886" cy="28747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TW" sz="1400" dirty="0">
                            <a:solidFill>
                              <a:schemeClr val="tx1"/>
                            </a:solidFill>
                          </a:rPr>
                          <a:t>MES</a:t>
                        </a:r>
                        <a:endParaRPr lang="zh-TW" alt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3" name="矩形 62"/>
                      <p:cNvSpPr/>
                      <p:nvPr/>
                    </p:nvSpPr>
                    <p:spPr>
                      <a:xfrm>
                        <a:off x="2561918" y="2726868"/>
                        <a:ext cx="656681" cy="30070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zh-TW" altLang="en-US" sz="1400" dirty="0">
                            <a:solidFill>
                              <a:schemeClr val="tx1"/>
                            </a:solidFill>
                          </a:rPr>
                          <a:t>Ｉ</a:t>
                        </a:r>
                        <a:r>
                          <a:rPr lang="en-US" altLang="zh-TW" sz="14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zh-TW" altLang="en-US" sz="1400" dirty="0">
                            <a:solidFill>
                              <a:schemeClr val="tx1"/>
                            </a:solidFill>
                          </a:rPr>
                          <a:t>Ｔ</a:t>
                        </a:r>
                      </a:p>
                    </p:txBody>
                  </p:sp>
                  <p:sp>
                    <p:nvSpPr>
                      <p:cNvPr id="64" name="文字方塊 63"/>
                      <p:cNvSpPr txBox="1"/>
                      <p:nvPr/>
                    </p:nvSpPr>
                    <p:spPr>
                      <a:xfrm>
                        <a:off x="3196299" y="2686342"/>
                        <a:ext cx="6759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b="1" dirty="0"/>
                          <a:t>+</a:t>
                        </a:r>
                        <a:endParaRPr lang="zh-TW" altLang="en-US" b="1" dirty="0"/>
                      </a:p>
                    </p:txBody>
                  </p:sp>
                </p:grpSp>
              </p:grpSp>
              <p:sp>
                <p:nvSpPr>
                  <p:cNvPr id="52" name="圓角矩形 51"/>
                  <p:cNvSpPr/>
                  <p:nvPr/>
                </p:nvSpPr>
                <p:spPr>
                  <a:xfrm>
                    <a:off x="6149512" y="3098561"/>
                    <a:ext cx="1230800" cy="2328646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3" name="圓角矩形 52"/>
                  <p:cNvSpPr/>
                  <p:nvPr/>
                </p:nvSpPr>
                <p:spPr>
                  <a:xfrm>
                    <a:off x="4520803" y="3140925"/>
                    <a:ext cx="1582084" cy="1837758"/>
                  </a:xfrm>
                  <a:prstGeom prst="roundRect">
                    <a:avLst/>
                  </a:prstGeom>
                  <a:noFill/>
                  <a:ln>
                    <a:solidFill>
                      <a:srgbClr val="FF614C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4" name="圓角矩形 53"/>
                  <p:cNvSpPr/>
                  <p:nvPr/>
                </p:nvSpPr>
                <p:spPr>
                  <a:xfrm>
                    <a:off x="1509471" y="3078179"/>
                    <a:ext cx="1150660" cy="1638380"/>
                  </a:xfrm>
                  <a:prstGeom prst="roundRect">
                    <a:avLst/>
                  </a:prstGeom>
                  <a:noFill/>
                  <a:ln>
                    <a:solidFill>
                      <a:srgbClr val="00B05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45" name="矩形 44"/>
                <p:cNvSpPr/>
                <p:nvPr/>
              </p:nvSpPr>
              <p:spPr>
                <a:xfrm>
                  <a:off x="4652493" y="2778620"/>
                  <a:ext cx="902811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lvl="0"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zh-TW" altLang="en-US" sz="1400">
                      <a:ln w="0"/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精實管理</a:t>
                  </a:r>
                  <a:endParaRPr kumimoji="1" lang="zh-TW" altLang="en-US" sz="1400" dirty="0">
                    <a:ln w="0"/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493874" y="2748407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/>
                    <a:t>+</a:t>
                  </a:r>
                  <a:endParaRPr lang="zh-TW" altLang="en-US" b="1" dirty="0"/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5763801" y="2763705"/>
                  <a:ext cx="1082348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lvl="0"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zh-TW" altLang="en-US" sz="1400" dirty="0">
                      <a:ln w="0"/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可視化管理</a:t>
                  </a:r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4370648" y="2757974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/>
                    <a:t>+</a:t>
                  </a:r>
                  <a:endParaRPr lang="zh-TW" altLang="en-US" b="1" dirty="0"/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5372407" y="2372587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戰情室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817001" y="2404575"/>
                <a:ext cx="970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資訊安全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516" y="4444116"/>
                <a:ext cx="512737" cy="512737"/>
              </a:xfrm>
              <a:prstGeom prst="rect">
                <a:avLst/>
              </a:prstGeom>
            </p:spPr>
          </p:pic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36830" y="3922898"/>
                <a:ext cx="503019" cy="485747"/>
              </a:xfrm>
              <a:prstGeom prst="rect">
                <a:avLst/>
              </a:prstGeom>
            </p:spPr>
          </p:pic>
          <p:sp>
            <p:nvSpPr>
              <p:cNvPr id="38" name="矩形 37"/>
              <p:cNvSpPr/>
              <p:nvPr/>
            </p:nvSpPr>
            <p:spPr>
              <a:xfrm>
                <a:off x="6545377" y="4018822"/>
                <a:ext cx="9541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自動組裝線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622320" y="4473078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自動倉儲</a:t>
                </a:r>
              </a:p>
            </p:txBody>
          </p:sp>
          <p:pic>
            <p:nvPicPr>
              <p:cNvPr id="40" name="圖片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26" b="98007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168" y="4904094"/>
                <a:ext cx="660624" cy="411693"/>
              </a:xfrm>
              <a:prstGeom prst="rect">
                <a:avLst/>
              </a:prstGeom>
            </p:spPr>
          </p:pic>
          <p:sp>
            <p:nvSpPr>
              <p:cNvPr id="41" name="矩形 40"/>
              <p:cNvSpPr/>
              <p:nvPr/>
            </p:nvSpPr>
            <p:spPr>
              <a:xfrm>
                <a:off x="6771419" y="4781369"/>
                <a:ext cx="6635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AGV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無人</a:t>
                </a:r>
                <a:endParaRPr lang="en-US" altLang="zh-TW" sz="12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搬運車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34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95" t="1" r="32980" b="45624"/>
              <a:stretch/>
            </p:blipFill>
            <p:spPr>
              <a:xfrm>
                <a:off x="4623882" y="4215769"/>
                <a:ext cx="295227" cy="571770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094" b="89529" l="980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19" t="20374" b="10526"/>
              <a:stretch/>
            </p:blipFill>
            <p:spPr>
              <a:xfrm rot="5592942">
                <a:off x="1476937" y="4111812"/>
                <a:ext cx="544102" cy="432049"/>
              </a:xfrm>
              <a:prstGeom prst="rect">
                <a:avLst/>
              </a:prstGeom>
            </p:spPr>
          </p:pic>
        </p:grpSp>
        <p:sp>
          <p:nvSpPr>
            <p:cNvPr id="32" name="文字方塊 31"/>
            <p:cNvSpPr txBox="1"/>
            <p:nvPr/>
          </p:nvSpPr>
          <p:spPr>
            <a:xfrm>
              <a:off x="4938386" y="4514515"/>
              <a:ext cx="903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solidFill>
                    <a:srgbClr val="FF0000"/>
                  </a:solidFill>
                </a:rPr>
                <a:t>蒐集外觀瑕疵影像</a:t>
              </a:r>
            </a:p>
          </p:txBody>
        </p:sp>
      </p:grpSp>
      <p:grpSp>
        <p:nvGrpSpPr>
          <p:cNvPr id="90" name="群組 4"/>
          <p:cNvGrpSpPr>
            <a:grpSpLocks/>
          </p:cNvGrpSpPr>
          <p:nvPr/>
        </p:nvGrpSpPr>
        <p:grpSpPr bwMode="auto">
          <a:xfrm>
            <a:off x="467544" y="6160467"/>
            <a:ext cx="3017837" cy="471111"/>
            <a:chOff x="-3598862" y="5897888"/>
            <a:chExt cx="3017838" cy="570367"/>
          </a:xfrm>
        </p:grpSpPr>
        <p:sp>
          <p:nvSpPr>
            <p:cNvPr id="91" name="圓角矩形圖說文字 90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請將全製程以情境流程呈現，標示各製程現有問題</a:t>
              </a:r>
            </a:p>
          </p:txBody>
        </p:sp>
      </p:grpSp>
      <p:sp>
        <p:nvSpPr>
          <p:cNvPr id="93" name="文字方塊 284"/>
          <p:cNvSpPr txBox="1">
            <a:spLocks noChangeArrowheads="1"/>
          </p:cNvSpPr>
          <p:nvPr/>
        </p:nvSpPr>
        <p:spPr bwMode="auto">
          <a:xfrm>
            <a:off x="-4437855" y="6054123"/>
            <a:ext cx="903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Wingdings" panose="05000000000000000000" pitchFamily="2" charset="2"/>
              <a:buChar char="Ø"/>
              <a:defRPr sz="32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dirty="0">
                <a:solidFill>
                  <a:srgbClr val="FF0000"/>
                </a:solidFill>
              </a:rPr>
              <a:t>POC</a:t>
            </a:r>
            <a:r>
              <a:rPr kumimoji="0" lang="zh-TW" altLang="en-US" sz="1200" dirty="0">
                <a:solidFill>
                  <a:srgbClr val="FF0000"/>
                </a:solidFill>
              </a:rPr>
              <a:t>驗證</a:t>
            </a:r>
          </a:p>
        </p:txBody>
      </p: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3205839" y="106359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2090496" y="1070431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7717687" y="1054947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31476" y="105187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8" name="群組 97"/>
          <p:cNvGrpSpPr/>
          <p:nvPr/>
        </p:nvGrpSpPr>
        <p:grpSpPr>
          <a:xfrm>
            <a:off x="-8567965" y="151787"/>
            <a:ext cx="7726987" cy="1520001"/>
            <a:chOff x="661437" y="1477900"/>
            <a:chExt cx="7726987" cy="1520001"/>
          </a:xfrm>
        </p:grpSpPr>
        <p:grpSp>
          <p:nvGrpSpPr>
            <p:cNvPr id="99" name="群組 98"/>
            <p:cNvGrpSpPr/>
            <p:nvPr/>
          </p:nvGrpSpPr>
          <p:grpSpPr>
            <a:xfrm>
              <a:off x="1769433" y="1477900"/>
              <a:ext cx="6618991" cy="1520001"/>
              <a:chOff x="2347491" y="1478174"/>
              <a:chExt cx="9051107" cy="1641265"/>
            </a:xfrm>
          </p:grpSpPr>
          <p:sp>
            <p:nvSpPr>
              <p:cNvPr id="101" name="圓角矩形 4">
                <a:extLst>
                  <a:ext uri="{FF2B5EF4-FFF2-40B4-BE49-F238E27FC236}">
                    <a16:creationId xmlns:a16="http://schemas.microsoft.com/office/drawing/2014/main" id="{AE65078E-2D1C-44EB-A402-37B187271B33}"/>
                  </a:ext>
                </a:extLst>
              </p:cNvPr>
              <p:cNvSpPr/>
              <p:nvPr/>
            </p:nvSpPr>
            <p:spPr>
              <a:xfrm>
                <a:off x="2347491" y="1478174"/>
                <a:ext cx="7581958" cy="1476455"/>
              </a:xfrm>
              <a:prstGeom prst="roundRect">
                <a:avLst>
                  <a:gd name="adj" fmla="val 9333"/>
                </a:avLst>
              </a:prstGeom>
              <a:noFill/>
              <a:ln w="25400" cap="flat" cmpd="sng" algn="ctr">
                <a:solidFill>
                  <a:srgbClr val="FF81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867FE452-C97D-4988-B394-02412C9C4D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50079" y="2446431"/>
                <a:ext cx="522342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直線單箭頭接點 102">
                <a:extLst>
                  <a:ext uri="{FF2B5EF4-FFF2-40B4-BE49-F238E27FC236}">
                    <a16:creationId xmlns:a16="http://schemas.microsoft.com/office/drawing/2014/main" id="{85020B53-2A7F-44EB-B2B9-7090BA9A4185}"/>
                  </a:ext>
                </a:extLst>
              </p:cNvPr>
              <p:cNvCxnSpPr/>
              <p:nvPr/>
            </p:nvCxnSpPr>
            <p:spPr bwMode="auto">
              <a:xfrm>
                <a:off x="3225838" y="2442789"/>
                <a:ext cx="498934" cy="728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36694103-638C-4056-8D5A-FD8E6CFE6654}"/>
                  </a:ext>
                </a:extLst>
              </p:cNvPr>
              <p:cNvCxnSpPr/>
              <p:nvPr/>
            </p:nvCxnSpPr>
            <p:spPr bwMode="auto">
              <a:xfrm>
                <a:off x="6777439" y="2446431"/>
                <a:ext cx="590669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CC27E450-B180-4B7E-9696-1442324CAE5B}"/>
                  </a:ext>
                </a:extLst>
              </p:cNvPr>
              <p:cNvSpPr/>
              <p:nvPr/>
            </p:nvSpPr>
            <p:spPr>
              <a:xfrm>
                <a:off x="2714285" y="2193036"/>
                <a:ext cx="511553" cy="6314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zh-TW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捲料</a:t>
                </a:r>
                <a:endParaRPr kumimoji="1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54C3302E-62C4-4035-BBF8-62A5A0F26190}"/>
                  </a:ext>
                </a:extLst>
              </p:cNvPr>
              <p:cNvSpPr/>
              <p:nvPr/>
            </p:nvSpPr>
            <p:spPr>
              <a:xfrm>
                <a:off x="3718173" y="2193036"/>
                <a:ext cx="821177" cy="63142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沖壓裁切</a:t>
                </a: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466E27F5-7BBD-4BFE-959E-C6DA65E03548}"/>
                  </a:ext>
                </a:extLst>
              </p:cNvPr>
              <p:cNvSpPr/>
              <p:nvPr/>
            </p:nvSpPr>
            <p:spPr>
              <a:xfrm>
                <a:off x="5096708" y="2193036"/>
                <a:ext cx="539643" cy="631428"/>
              </a:xfrm>
              <a:prstGeom prst="rect">
                <a:avLst/>
              </a:prstGeom>
              <a:solidFill>
                <a:srgbClr val="FF8119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折床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7444484" y="2193036"/>
                <a:ext cx="836705" cy="63142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塗裝烤漆</a:t>
                </a: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F284DB91-D81B-4DBE-A69B-C525E11C91CB}"/>
                  </a:ext>
                </a:extLst>
              </p:cNvPr>
              <p:cNvSpPr/>
              <p:nvPr/>
            </p:nvSpPr>
            <p:spPr>
              <a:xfrm>
                <a:off x="6240878" y="2193036"/>
                <a:ext cx="522833" cy="63142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點焊</a:t>
                </a: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0344675" y="2022748"/>
                <a:ext cx="1053923" cy="1096691"/>
              </a:xfrm>
              <a:prstGeom prst="rect">
                <a:avLst/>
              </a:prstGeom>
              <a:solidFill>
                <a:srgbClr val="EBF5F9"/>
              </a:solidFill>
              <a:ln>
                <a:solidFill>
                  <a:srgbClr val="3333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客戶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YY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科技、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SS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興業、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WW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工業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8798740" y="2193036"/>
                <a:ext cx="827452" cy="6314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包裝出貨</a:t>
                </a:r>
              </a:p>
            </p:txBody>
          </p:sp>
        </p:grpSp>
        <p:sp>
          <p:nvSpPr>
            <p:cNvPr id="100" name="文字方塊 99"/>
            <p:cNvSpPr txBox="1"/>
            <p:nvPr/>
          </p:nvSpPr>
          <p:spPr>
            <a:xfrm>
              <a:off x="661437" y="1944117"/>
              <a:ext cx="831452" cy="830997"/>
            </a:xfrm>
            <a:prstGeom prst="rect">
              <a:avLst/>
            </a:prstGeom>
            <a:solidFill>
              <a:srgbClr val="EBF5F9"/>
            </a:solidFill>
            <a:ln>
              <a:solidFill>
                <a:srgbClr val="3333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供應商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XX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金屬、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OO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企業、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TT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實業</a:t>
              </a:r>
            </a:p>
          </p:txBody>
        </p:sp>
      </p:grpSp>
      <p:sp>
        <p:nvSpPr>
          <p:cNvPr id="112" name="矩形 111"/>
          <p:cNvSpPr/>
          <p:nvPr/>
        </p:nvSpPr>
        <p:spPr>
          <a:xfrm>
            <a:off x="-7355431" y="400593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人工排程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13" name="爆炸 2 112"/>
          <p:cNvSpPr/>
          <p:nvPr/>
        </p:nvSpPr>
        <p:spPr>
          <a:xfrm>
            <a:off x="-7962320" y="1224034"/>
            <a:ext cx="871216" cy="655613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矩形 113"/>
          <p:cNvSpPr/>
          <p:nvPr/>
        </p:nvSpPr>
        <p:spPr>
          <a:xfrm>
            <a:off x="-7864957" y="1348623"/>
            <a:ext cx="72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以電話或傳真連繫</a:t>
            </a:r>
          </a:p>
        </p:txBody>
      </p:sp>
      <p:sp>
        <p:nvSpPr>
          <p:cNvPr id="115" name="矩形 114"/>
          <p:cNvSpPr/>
          <p:nvPr/>
        </p:nvSpPr>
        <p:spPr>
          <a:xfrm>
            <a:off x="-6434113" y="-125213"/>
            <a:ext cx="3313403" cy="350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1.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機台不聯網，資料不串接</a:t>
            </a:r>
            <a:endParaRPr kumimoji="0" lang="en-US" altLang="zh-TW" sz="90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2.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製程動線不佳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-4783887" y="395854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人工檢測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grpSp>
        <p:nvGrpSpPr>
          <p:cNvPr id="118" name="群組 4"/>
          <p:cNvGrpSpPr>
            <a:grpSpLocks/>
          </p:cNvGrpSpPr>
          <p:nvPr/>
        </p:nvGrpSpPr>
        <p:grpSpPr bwMode="auto">
          <a:xfrm>
            <a:off x="5482477" y="6271891"/>
            <a:ext cx="3017837" cy="469900"/>
            <a:chOff x="-3598862" y="5897888"/>
            <a:chExt cx="3017838" cy="568901"/>
          </a:xfrm>
        </p:grpSpPr>
        <p:sp>
          <p:nvSpPr>
            <p:cNvPr id="119" name="圓角矩形圖說文字 118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0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請將全製程以情境流程呈現，並匡列出本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計畫執行範疇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含</a:t>
              </a:r>
              <a:r>
                <a:rPr lang="en-US" altLang="zh-TW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POC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驗證範圍</a:t>
              </a:r>
            </a:p>
          </p:txBody>
        </p:sp>
      </p:grpSp>
      <p:sp>
        <p:nvSpPr>
          <p:cNvPr id="121" name="矩形 120"/>
          <p:cNvSpPr/>
          <p:nvPr/>
        </p:nvSpPr>
        <p:spPr>
          <a:xfrm>
            <a:off x="4518635" y="1989759"/>
            <a:ext cx="450030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180000" algn="just" defTabSz="832287">
              <a:lnSpc>
                <a:spcPts val="1400"/>
              </a:lnSpc>
              <a:spcBef>
                <a:spcPts val="546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TW" sz="1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</a:t>
            </a:r>
            <a:r>
              <a:rPr lang="zh-TW" altLang="en-US" sz="1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品質瑕疵檢測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：蒐集外觀框之長、寬、高、亮度、顏色等訊息，以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AOI+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判斷瑕疵，解決人工判讀不準問題，平均耗時降至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件，良率提高到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90%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、客訴率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2%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indent="-180000" algn="just" defTabSz="832287">
              <a:lnSpc>
                <a:spcPts val="1400"/>
              </a:lnSpc>
              <a:spcBef>
                <a:spcPts val="546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供應鏈雲端整合平台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雲平台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與供應商進行資料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介接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，並以</a:t>
            </a:r>
            <a:r>
              <a:rPr lang="en-US" altLang="zh-TW" sz="1400" kern="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QRcode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進行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進料管理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，可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降低進料不良率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與即時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追溯物料進度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達交率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升為</a:t>
            </a:r>
            <a:r>
              <a:rPr lang="en-US" altLang="zh-TW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75%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。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indent="-180000" algn="just" defTabSz="832287">
              <a:lnSpc>
                <a:spcPts val="1400"/>
              </a:lnSpc>
              <a:spcBef>
                <a:spcPts val="546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1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自動化與智慧排程系統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：以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精實管理與網實整合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，透過條碼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自動辨識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系統結合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AGV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無人搬運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機械手臂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，促使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人機協作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優化排程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管理，並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縮短交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期，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解決追溯異常品</a:t>
            </a:r>
            <a:r>
              <a:rPr lang="zh-TW" altLang="en-US" sz="1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問題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556757" y="3063405"/>
            <a:ext cx="4065187" cy="562708"/>
            <a:chOff x="2555103" y="3566214"/>
            <a:chExt cx="4065187" cy="562708"/>
          </a:xfrm>
        </p:grpSpPr>
        <p:sp>
          <p:nvSpPr>
            <p:cNvPr id="22" name="圓角矩形 21"/>
            <p:cNvSpPr/>
            <p:nvPr/>
          </p:nvSpPr>
          <p:spPr>
            <a:xfrm>
              <a:off x="2555103" y="3566214"/>
              <a:ext cx="4048050" cy="562708"/>
            </a:xfrm>
            <a:prstGeom prst="roundRect">
              <a:avLst/>
            </a:prstGeom>
            <a:solidFill>
              <a:srgbClr val="F3BD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77324" y="3584448"/>
              <a:ext cx="3942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此為範例，請依個案情況填寫，欲解決問題前後以對比呈現，並依實際規劃狀況修改內容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5739795" y="4791797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</a:t>
            </a:r>
          </a:p>
        </p:txBody>
      </p:sp>
      <p:sp>
        <p:nvSpPr>
          <p:cNvPr id="122" name="矩形 121"/>
          <p:cNvSpPr/>
          <p:nvPr/>
        </p:nvSpPr>
        <p:spPr>
          <a:xfrm>
            <a:off x="-5566205" y="1396986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653496" y="1177804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矩形 123"/>
          <p:cNvSpPr/>
          <p:nvPr/>
        </p:nvSpPr>
        <p:spPr>
          <a:xfrm>
            <a:off x="-6145499" y="164219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資訊傳遞方式</a:t>
            </a:r>
            <a:endParaRPr kumimoji="1" lang="en-US" altLang="zh-TW" sz="1000" dirty="0">
              <a:ln w="0"/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endParaRPr kumimoji="1" lang="en-US" altLang="zh-TW" sz="1000" dirty="0">
              <a:ln w="0"/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-6496671" y="1400514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</a:t>
            </a:r>
          </a:p>
        </p:txBody>
      </p:sp>
      <p:sp>
        <p:nvSpPr>
          <p:cNvPr id="128" name="矩形 127"/>
          <p:cNvSpPr/>
          <p:nvPr/>
        </p:nvSpPr>
        <p:spPr>
          <a:xfrm>
            <a:off x="-6662390" y="4805440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</a:t>
            </a:r>
          </a:p>
        </p:txBody>
      </p: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49401" y="4551813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矩形 129"/>
          <p:cNvSpPr/>
          <p:nvPr/>
        </p:nvSpPr>
        <p:spPr>
          <a:xfrm>
            <a:off x="-6341404" y="501619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資訊傳遞方式</a:t>
            </a:r>
            <a:endParaRPr kumimoji="1" lang="en-US" altLang="zh-TW" sz="1000" dirty="0">
              <a:ln w="0"/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kumimoji="1" lang="en-US" altLang="zh-TW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1000" dirty="0">
                <a:ln w="0"/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</a:t>
            </a:r>
            <a:endParaRPr kumimoji="1" lang="en-US" altLang="zh-TW" sz="1000" dirty="0">
              <a:ln w="0"/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162" y="4872124"/>
            <a:ext cx="4432512" cy="12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402208" y="259490"/>
            <a:ext cx="4825947" cy="620600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ct val="0"/>
              </a:spcAft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一頁簡報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計畫效益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506560" y="5758683"/>
            <a:ext cx="7487841" cy="9130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CD882">
                <a:gamma/>
                <a:shade val="60000"/>
                <a:invGamma/>
              </a:srgbClr>
            </a:prstShdw>
          </a:effectLst>
          <a:extLst/>
        </p:spPr>
        <p:txBody>
          <a:bodyPr wrap="square">
            <a:spAutoFit/>
          </a:bodyPr>
          <a:lstStyle>
            <a:lvl1pPr marL="342900" indent="-3429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692150" indent="-23495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快速生成生產用圖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，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透過雲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對接資訊給生產設備或供應商，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預計串接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主力供應商包含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實業等，帶動約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上下游供應鏈業者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(xx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企業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…)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，強化供應鏈業者間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生產資訊之數位連結能力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200" b="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將開放廠房提供同業觀摩參訪。</a:t>
            </a:r>
            <a:endParaRPr lang="en-US" altLang="zh-TW" sz="1200" kern="0" spc="-137" dirty="0">
              <a:solidFill>
                <a:schemeClr val="tx1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補助供應商建置系統經費</a:t>
            </a:r>
            <a:r>
              <a:rPr lang="en-US" altLang="zh-TW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將解決方案技轉給供應商。</a:t>
            </a:r>
            <a:endParaRPr lang="en-US" altLang="zh-TW" sz="120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97193" y="5691182"/>
            <a:ext cx="8951685" cy="980570"/>
            <a:chOff x="83820" y="5968964"/>
            <a:chExt cx="8951685" cy="98057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331640" y="6017563"/>
              <a:ext cx="7703865" cy="931971"/>
            </a:xfrm>
            <a:prstGeom prst="roundRect">
              <a:avLst>
                <a:gd name="adj" fmla="val 19449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522288" lvl="1" indent="1588" defTabSz="969963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endPara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83820" y="5968964"/>
              <a:ext cx="1247820" cy="916420"/>
            </a:xfrm>
            <a:custGeom>
              <a:avLst/>
              <a:gdLst>
                <a:gd name="G0" fmla="+- 6042 0 0"/>
                <a:gd name="G1" fmla="+- 3538 0 0"/>
                <a:gd name="G2" fmla="+- 21600 0 3538"/>
                <a:gd name="G3" fmla="+- 10800 0 3538"/>
                <a:gd name="G4" fmla="+- 21600 0 6042"/>
                <a:gd name="G5" fmla="*/ G4 G3 10800"/>
                <a:gd name="G6" fmla="+- 21600 0 G5"/>
                <a:gd name="T0" fmla="*/ 6042 w 21600"/>
                <a:gd name="T1" fmla="*/ 0 h 21600"/>
                <a:gd name="T2" fmla="*/ 0 w 21600"/>
                <a:gd name="T3" fmla="*/ 10800 h 21600"/>
                <a:gd name="T4" fmla="*/ 604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42" y="0"/>
                  </a:moveTo>
                  <a:lnTo>
                    <a:pt x="6042" y="3538"/>
                  </a:lnTo>
                  <a:lnTo>
                    <a:pt x="3375" y="3538"/>
                  </a:lnTo>
                  <a:lnTo>
                    <a:pt x="3375" y="18062"/>
                  </a:lnTo>
                  <a:lnTo>
                    <a:pt x="6042" y="18062"/>
                  </a:lnTo>
                  <a:lnTo>
                    <a:pt x="604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538"/>
                  </a:moveTo>
                  <a:lnTo>
                    <a:pt x="1350" y="18062"/>
                  </a:lnTo>
                  <a:lnTo>
                    <a:pt x="2700" y="18062"/>
                  </a:lnTo>
                  <a:lnTo>
                    <a:pt x="2700" y="3538"/>
                  </a:lnTo>
                  <a:close/>
                </a:path>
                <a:path w="21600" h="21600">
                  <a:moveTo>
                    <a:pt x="0" y="3538"/>
                  </a:moveTo>
                  <a:lnTo>
                    <a:pt x="0" y="18062"/>
                  </a:lnTo>
                  <a:lnTo>
                    <a:pt x="675" y="18062"/>
                  </a:lnTo>
                  <a:lnTo>
                    <a:pt x="675" y="353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複製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擴散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5321" y="1363299"/>
            <a:ext cx="9112052" cy="3220723"/>
            <a:chOff x="31948" y="1641081"/>
            <a:chExt cx="9112052" cy="3220723"/>
          </a:xfrm>
        </p:grpSpPr>
        <p:grpSp>
          <p:nvGrpSpPr>
            <p:cNvPr id="12" name="群組 11"/>
            <p:cNvGrpSpPr/>
            <p:nvPr/>
          </p:nvGrpSpPr>
          <p:grpSpPr>
            <a:xfrm>
              <a:off x="31948" y="1641081"/>
              <a:ext cx="9112052" cy="3151609"/>
              <a:chOff x="80426" y="3108178"/>
              <a:chExt cx="9112052" cy="2913110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80426" y="3108178"/>
                <a:ext cx="9112052" cy="291310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6759" y="3430381"/>
                <a:ext cx="4294177" cy="2590905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" name="流程圖: 替代處理程序 74"/>
              <p:cNvSpPr/>
              <p:nvPr/>
            </p:nvSpPr>
            <p:spPr>
              <a:xfrm>
                <a:off x="400716" y="3172062"/>
                <a:ext cx="3571690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本案計畫範疇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493277" y="3430382"/>
                <a:ext cx="4686860" cy="2590906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" name="流程圖: 替代處理程序 75"/>
              <p:cNvSpPr/>
              <p:nvPr/>
            </p:nvSpPr>
            <p:spPr>
              <a:xfrm>
                <a:off x="5153074" y="3172062"/>
                <a:ext cx="3427844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顧問規劃執行過程</a:t>
                </a: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59" y="2141038"/>
              <a:ext cx="4220038" cy="2720766"/>
            </a:xfrm>
            <a:prstGeom prst="rect">
              <a:avLst/>
            </a:prstGeom>
            <a:solidFill>
              <a:schemeClr val="bg1"/>
            </a:solidFill>
          </p:spPr>
        </p:pic>
      </p:grpSp>
      <p:graphicFrame>
        <p:nvGraphicFramePr>
          <p:cNvPr id="19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23245"/>
              </p:ext>
            </p:extLst>
          </p:nvPr>
        </p:nvGraphicFramePr>
        <p:xfrm>
          <a:off x="114576" y="4536343"/>
          <a:ext cx="8805273" cy="1317238"/>
        </p:xfrm>
        <a:graphic>
          <a:graphicData uri="http://schemas.openxmlformats.org/drawingml/2006/table">
            <a:tbl>
              <a:tblPr/>
              <a:tblGrid>
                <a:gridCol w="75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68">
                  <a:extLst>
                    <a:ext uri="{9D8B030D-6E8A-4147-A177-3AD203B41FA5}">
                      <a16:colId xmlns:a16="http://schemas.microsoft.com/office/drawing/2014/main" val="176857724"/>
                    </a:ext>
                  </a:extLst>
                </a:gridCol>
                <a:gridCol w="921883">
                  <a:extLst>
                    <a:ext uri="{9D8B030D-6E8A-4147-A177-3AD203B41FA5}">
                      <a16:colId xmlns:a16="http://schemas.microsoft.com/office/drawing/2014/main" val="3962272484"/>
                    </a:ext>
                  </a:extLst>
                </a:gridCol>
                <a:gridCol w="921883">
                  <a:extLst>
                    <a:ext uri="{9D8B030D-6E8A-4147-A177-3AD203B41FA5}">
                      <a16:colId xmlns:a16="http://schemas.microsoft.com/office/drawing/2014/main" val="2910225982"/>
                    </a:ext>
                  </a:extLst>
                </a:gridCol>
                <a:gridCol w="780054">
                  <a:extLst>
                    <a:ext uri="{9D8B030D-6E8A-4147-A177-3AD203B41FA5}">
                      <a16:colId xmlns:a16="http://schemas.microsoft.com/office/drawing/2014/main" val="1990483386"/>
                    </a:ext>
                  </a:extLst>
                </a:gridCol>
                <a:gridCol w="714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下單採購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組裝時間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上下料時間</a:t>
                      </a:r>
                      <a:endParaRPr kumimoji="1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包含等待</a:t>
                      </a: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)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品質良率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生產成本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Lead Time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整體設備效率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結案後一年</a:t>
                      </a:r>
                      <a:r>
                        <a:rPr kumimoji="1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ROI</a:t>
                      </a:r>
                      <a:endParaRPr kumimoji="1" lang="zh-TW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導入前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30%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導入後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zh-TW" altLang="en-US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30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60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99%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76.7%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流程圖: 替代處理程序 75"/>
          <p:cNvSpPr/>
          <p:nvPr/>
        </p:nvSpPr>
        <p:spPr>
          <a:xfrm>
            <a:off x="49417" y="4473553"/>
            <a:ext cx="886048" cy="604437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2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預期效益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724099" y="1787404"/>
            <a:ext cx="163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</a:p>
        </p:txBody>
      </p:sp>
      <p:sp>
        <p:nvSpPr>
          <p:cNvPr id="35" name="向右箭號 34"/>
          <p:cNvSpPr/>
          <p:nvPr/>
        </p:nvSpPr>
        <p:spPr>
          <a:xfrm rot="10800000">
            <a:off x="6256537" y="5717556"/>
            <a:ext cx="2378991" cy="1092546"/>
          </a:xfrm>
          <a:prstGeom prst="rightArrow">
            <a:avLst/>
          </a:prstGeom>
          <a:solidFill>
            <a:srgbClr val="F3B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505734" y="5950554"/>
            <a:ext cx="218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請自行依照公司狀況修正，並請明確述明此計畫合作之供應鏈業者</a:t>
            </a:r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26021"/>
              </p:ext>
            </p:extLst>
          </p:nvPr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alt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grpSp>
        <p:nvGrpSpPr>
          <p:cNvPr id="51" name="群組 50"/>
          <p:cNvGrpSpPr/>
          <p:nvPr/>
        </p:nvGrpSpPr>
        <p:grpSpPr>
          <a:xfrm>
            <a:off x="8977863" y="1427782"/>
            <a:ext cx="5603249" cy="2907127"/>
            <a:chOff x="8977863" y="1427782"/>
            <a:chExt cx="5603249" cy="2907127"/>
          </a:xfrm>
        </p:grpSpPr>
        <p:sp>
          <p:nvSpPr>
            <p:cNvPr id="37" name="矩形 36"/>
            <p:cNvSpPr/>
            <p:nvPr/>
          </p:nvSpPr>
          <p:spPr>
            <a:xfrm>
              <a:off x="9412875" y="1895834"/>
              <a:ext cx="1655071" cy="5415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414643" y="2612684"/>
              <a:ext cx="1655071" cy="529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412048" y="3352481"/>
              <a:ext cx="1655071" cy="46938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977863" y="1966965"/>
              <a:ext cx="25922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關聯因子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參數收集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080288" y="1829035"/>
              <a:ext cx="350082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顏色、刮傷、毛邊等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項外觀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品質異常</a:t>
              </a:r>
              <a:endPara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71450" indent="-171450"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溫度</a:t>
              </a:r>
              <a:r>
                <a:rPr lang="zh-TW" altLang="zh-TW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震動</a:t>
              </a:r>
              <a:r>
                <a:rPr lang="zh-TW" altLang="zh-TW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電流等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8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項製程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關聯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因子</a:t>
              </a:r>
              <a:endParaRPr lang="en-US" altLang="zh-TW" sz="1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71450" indent="-171450"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評估生產機台等設備</a:t>
              </a:r>
              <a:r>
                <a:rPr lang="en-US" altLang="zh-TW" sz="1300" dirty="0" err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IoT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/MES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資料監測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方式</a:t>
              </a:r>
              <a:endParaRPr lang="zh-TW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43" name="直線單箭頭接點 42"/>
            <p:cNvCxnSpPr>
              <a:stCxn id="37" idx="2"/>
              <a:endCxn id="39" idx="0"/>
            </p:cNvCxnSpPr>
            <p:nvPr/>
          </p:nvCxnSpPr>
          <p:spPr>
            <a:xfrm>
              <a:off x="10240411" y="2437384"/>
              <a:ext cx="1768" cy="175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9685585" y="2639118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模擬驗證效益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064523" y="2687264"/>
              <a:ext cx="342603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初步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挑選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台點焊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塗裝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設備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進行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模擬驗證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品質異常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可改善到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10%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以下</a:t>
              </a:r>
              <a:endPara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748854" y="3455437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系統整合規劃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99611" y="3242302"/>
              <a:ext cx="3412617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zh-TW" altLang="en-US" sz="13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廠內智慧化</a:t>
              </a:r>
              <a:r>
                <a:rPr lang="en-US" altLang="zh-TW" sz="13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智慧排程系統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、雲端供應鏈串流系統、</a:t>
              </a:r>
              <a:r>
                <a:rPr lang="en-US" altLang="zh-TW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AI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瑕疵檢測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智慧物流</a:t>
              </a:r>
              <a:r>
                <a:rPr lang="zh-TW" altLang="en-US" sz="13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zh-TW" altLang="en-US" sz="13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跨廠數位連結雲端串聯</a:t>
              </a:r>
              <a:r>
                <a:rPr lang="en-US" altLang="zh-TW" sz="13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利用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SCM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串聯上游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AA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BB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CC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等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；利用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CRM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串聯下游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DD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EE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FF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GG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等</a:t>
              </a:r>
              <a:r>
                <a:rPr lang="en-US" altLang="zh-TW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r>
                <a:rPr lang="zh-TW" altLang="en-US" sz="13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</a:t>
              </a:r>
              <a:r>
                <a:rPr lang="zh-TW" altLang="en-US" sz="1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8" name="流程圖: 替代處理程序 78"/>
            <p:cNvSpPr/>
            <p:nvPr/>
          </p:nvSpPr>
          <p:spPr>
            <a:xfrm>
              <a:off x="9374361" y="1427782"/>
              <a:ext cx="4900131" cy="347169"/>
            </a:xfrm>
            <a:prstGeom prst="flowChartAlternateProces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buSzPct val="70000"/>
                <a:defRPr/>
              </a:pPr>
              <a:r>
                <a:rPr lang="en-US" altLang="zh-TW" sz="1400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SI: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OO</a:t>
              </a:r>
              <a:r>
                <a:rPr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科技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(</a:t>
              </a:r>
              <a:r>
                <a:rPr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主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SI)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/OO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公司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(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AI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技術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)/OO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公司</a:t>
              </a:r>
              <a:r>
                <a:rPr lang="en-US" altLang="zh-TW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(</a:t>
              </a:r>
              <a:r>
                <a:rPr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資安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cxnSp>
          <p:nvCxnSpPr>
            <p:cNvPr id="49" name="直線單箭頭接點 48"/>
            <p:cNvCxnSpPr/>
            <p:nvPr/>
          </p:nvCxnSpPr>
          <p:spPr>
            <a:xfrm>
              <a:off x="10242253" y="3190705"/>
              <a:ext cx="1768" cy="175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612" y="1972660"/>
            <a:ext cx="4578574" cy="2382828"/>
          </a:xfrm>
          <a:prstGeom prst="rect">
            <a:avLst/>
          </a:prstGeom>
        </p:spPr>
      </p:pic>
      <p:grpSp>
        <p:nvGrpSpPr>
          <p:cNvPr id="53" name="群組 4"/>
          <p:cNvGrpSpPr>
            <a:grpSpLocks/>
          </p:cNvGrpSpPr>
          <p:nvPr/>
        </p:nvGrpSpPr>
        <p:grpSpPr bwMode="auto">
          <a:xfrm>
            <a:off x="2199039" y="3943791"/>
            <a:ext cx="5572125" cy="469900"/>
            <a:chOff x="7136903" y="4824413"/>
            <a:chExt cx="5572001" cy="469073"/>
          </a:xfrm>
        </p:grpSpPr>
        <p:sp>
          <p:nvSpPr>
            <p:cNvPr id="54" name="圓角矩形圖說文字 53"/>
            <p:cNvSpPr/>
            <p:nvPr/>
          </p:nvSpPr>
          <p:spPr>
            <a:xfrm>
              <a:off x="7163890" y="4824413"/>
              <a:ext cx="5545014" cy="451642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5" name="文字方塊 54"/>
            <p:cNvSpPr txBox="1">
              <a:spLocks noChangeArrowheads="1"/>
            </p:cNvSpPr>
            <p:nvPr/>
          </p:nvSpPr>
          <p:spPr bwMode="auto">
            <a:xfrm>
              <a:off x="7136903" y="4832337"/>
              <a:ext cx="5572001" cy="46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預期效益除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LT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OEE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ROI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為必要項目外，須包含前頁面臨問題之前後數據比對，如欲改善良率，則請加入良率改善前後之數值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02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03679"/>
              </p:ext>
            </p:extLst>
          </p:nvPr>
        </p:nvGraphicFramePr>
        <p:xfrm>
          <a:off x="143507" y="1783975"/>
          <a:ext cx="8856985" cy="3963670"/>
        </p:xfrm>
        <a:graphic>
          <a:graphicData uri="http://schemas.openxmlformats.org/drawingml/2006/table">
            <a:tbl>
              <a:tblPr/>
              <a:tblGrid>
                <a:gridCol w="1799075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989516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007974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198817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843909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54781233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3100373167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本計畫供應鏈合作業者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與供應鏈業者之串接方式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智慧機械元素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人工智慧演算法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機器學習：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深度學習：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本計畫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AI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應用點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□機台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保養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□品質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□供需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預測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□製程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□研發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□其他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4538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欲解決問題點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□排程管理不佳 □達交率不佳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□庫存管理不良 □供應鏈串流不易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□品質管理不佳 □研發管理薄弱□追溯管理不善 □人力短缺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□銷售需求預測不易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□資訊安全程度低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□其他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:_______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9778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17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56847"/>
              </p:ext>
            </p:extLst>
          </p:nvPr>
        </p:nvGraphicFramePr>
        <p:xfrm>
          <a:off x="457200" y="5090627"/>
          <a:ext cx="8216900" cy="8851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26368" y="1210512"/>
            <a:ext cx="8061822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公司基本資料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聯合申請公司請自行新增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________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       仟元 </a:t>
            </a: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公司產業地位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營業項目：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主要客戶：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產業領域別：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關鍵技術能力：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近三年營業額：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41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2352" y="1124744"/>
            <a:ext cx="8579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(1/3)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曾經參與政府相關研發計畫之實績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年曾經參與之下列計畫並經核定通過：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產業升級創新平台輔導計畫、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主導性新產品開發計畫、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創新應用服務研發計畫、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D.A+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企業創新淬煉計畫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或原業界開發產業技術計畫及創新科技應用與服務計畫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E.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其他研發計畫等（請說明計畫類型，如：小型企業創新研發計畫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(SBIR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、新傳四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協助傳統產業技術開發計畫、科學工業園區創新技術研究發展計畫、新聞局、文建會、農委會或其他政府單位補助計畫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…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）。</a:t>
            </a:r>
            <a:endParaRPr lang="zh-TW" altLang="en-US" sz="20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38444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屬聯合申請者請分開表列</a:t>
            </a: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34618"/>
              </p:ext>
            </p:extLst>
          </p:nvPr>
        </p:nvGraphicFramePr>
        <p:xfrm>
          <a:off x="457201" y="4437112"/>
          <a:ext cx="8229599" cy="1248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565270">
                  <a:extLst>
                    <a:ext uri="{9D8B030D-6E8A-4147-A177-3AD203B41FA5}">
                      <a16:colId xmlns:a16="http://schemas.microsoft.com/office/drawing/2014/main" val="157832310"/>
                    </a:ext>
                  </a:extLst>
                </a:gridCol>
                <a:gridCol w="1183416">
                  <a:extLst>
                    <a:ext uri="{9D8B030D-6E8A-4147-A177-3AD203B41FA5}">
                      <a16:colId xmlns:a16="http://schemas.microsoft.com/office/drawing/2014/main" val="1954934141"/>
                    </a:ext>
                  </a:extLst>
                </a:gridCol>
                <a:gridCol w="712683">
                  <a:extLst>
                    <a:ext uri="{9D8B030D-6E8A-4147-A177-3AD203B41FA5}">
                      <a16:colId xmlns:a16="http://schemas.microsoft.com/office/drawing/2014/main" val="3383652853"/>
                    </a:ext>
                  </a:extLst>
                </a:gridCol>
                <a:gridCol w="1497787">
                  <a:extLst>
                    <a:ext uri="{9D8B030D-6E8A-4147-A177-3AD203B41FA5}">
                      <a16:colId xmlns:a16="http://schemas.microsoft.com/office/drawing/2014/main" val="2006988160"/>
                    </a:ext>
                  </a:extLst>
                </a:gridCol>
                <a:gridCol w="1436888">
                  <a:extLst>
                    <a:ext uri="{9D8B030D-6E8A-4147-A177-3AD203B41FA5}">
                      <a16:colId xmlns:a16="http://schemas.microsoft.com/office/drawing/2014/main" val="2457070989"/>
                    </a:ext>
                  </a:extLst>
                </a:gridCol>
                <a:gridCol w="1833555">
                  <a:extLst>
                    <a:ext uri="{9D8B030D-6E8A-4147-A177-3AD203B41FA5}">
                      <a16:colId xmlns:a16="http://schemas.microsoft.com/office/drawing/2014/main" val="2063436225"/>
                    </a:ext>
                  </a:extLst>
                </a:gridCol>
              </a:tblGrid>
              <a:tr h="304965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計畫類別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A.B.C.D.E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</a:t>
                      </a: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　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核定計畫經費（千元）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計畫執行效益（請具體說明計畫執行前後之差異與效益）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824595"/>
                  </a:ext>
                </a:extLst>
              </a:tr>
              <a:tr h="333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計畫總經費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84407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341243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48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32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2352" y="1124744"/>
            <a:ext cx="85792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(2/3)</a:t>
            </a:r>
          </a:p>
          <a:p>
            <a:pPr lvl="1" algn="just" eaLnBrk="0">
              <a:lnSpc>
                <a:spcPts val="1800"/>
              </a:lnSpc>
              <a:buFont typeface="+mj-lt"/>
              <a:buAutoNum type="arabicPeriod" startAt="2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目前申請中之計畫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55427"/>
              </p:ext>
            </p:extLst>
          </p:nvPr>
        </p:nvGraphicFramePr>
        <p:xfrm>
          <a:off x="1015989" y="2420888"/>
          <a:ext cx="7112022" cy="1195063"/>
        </p:xfrm>
        <a:graphic>
          <a:graphicData uri="http://schemas.openxmlformats.org/drawingml/2006/table">
            <a:tbl>
              <a:tblPr/>
              <a:tblGrid>
                <a:gridCol w="406542">
                  <a:extLst>
                    <a:ext uri="{9D8B030D-6E8A-4147-A177-3AD203B41FA5}">
                      <a16:colId xmlns:a16="http://schemas.microsoft.com/office/drawing/2014/main" val="1633714855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4095134226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651809027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2535942381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799609217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930645893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1338883453"/>
                    </a:ext>
                  </a:extLst>
                </a:gridCol>
              </a:tblGrid>
              <a:tr h="73859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申請日期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補助機關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執行期間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申請總經費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40007"/>
                  </a:ext>
                </a:extLst>
              </a:tr>
              <a:tr h="228235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10112"/>
                  </a:ext>
                </a:extLst>
              </a:tr>
              <a:tr h="228235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30218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20272" y="1943459"/>
            <a:ext cx="2849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金額單位：千元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3894649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若屬聯合申請請註明該公司名稱</a:t>
            </a:r>
            <a:endParaRPr lang="zh-TW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85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2352" y="1124744"/>
            <a:ext cx="8579296" cy="63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(3/3)</a:t>
            </a:r>
          </a:p>
          <a:p>
            <a:pPr lvl="1" algn="just" eaLnBrk="0">
              <a:lnSpc>
                <a:spcPts val="18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年曾申請未通過之計畫說明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64011"/>
              </p:ext>
            </p:extLst>
          </p:nvPr>
        </p:nvGraphicFramePr>
        <p:xfrm>
          <a:off x="464274" y="2048279"/>
          <a:ext cx="7551420" cy="1071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0700">
                  <a:extLst>
                    <a:ext uri="{9D8B030D-6E8A-4147-A177-3AD203B41FA5}">
                      <a16:colId xmlns:a16="http://schemas.microsoft.com/office/drawing/2014/main" val="1344047093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134441145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324167604"/>
                    </a:ext>
                  </a:extLst>
                </a:gridCol>
                <a:gridCol w="3108325">
                  <a:extLst>
                    <a:ext uri="{9D8B030D-6E8A-4147-A177-3AD203B41FA5}">
                      <a16:colId xmlns:a16="http://schemas.microsoft.com/office/drawing/2014/main" val="248553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申請年度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未通過原因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計畫類別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77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退件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撤件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不推薦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□產業升級創新平台輔導計畫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□主導性新產品開發計畫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□創新應用服務研發計畫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企業創新淬煉計畫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179588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65021"/>
              </p:ext>
            </p:extLst>
          </p:nvPr>
        </p:nvGraphicFramePr>
        <p:xfrm>
          <a:off x="464274" y="4189708"/>
          <a:ext cx="6121400" cy="68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1450">
                  <a:extLst>
                    <a:ext uri="{9D8B030D-6E8A-4147-A177-3AD203B41FA5}">
                      <a16:colId xmlns:a16="http://schemas.microsoft.com/office/drawing/2014/main" val="321565789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30188905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1159902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前次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本次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578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38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計畫內容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061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2352" y="3634861"/>
            <a:ext cx="5006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本次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申請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計畫與前次申請之差異說明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363" y="4970506"/>
            <a:ext cx="918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填表說明：</a:t>
            </a:r>
            <a:endParaRPr lang="zh-TW" altLang="zh-TW" sz="1600" dirty="0"/>
          </a:p>
          <a:p>
            <a:pPr lvl="0" eaLnBrk="0" fontAlgn="b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「計畫內容」欄請註明計畫書章節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技術目標、預期效益、計畫架構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若技術項目不同，請概述本次及上次申請之技術內容，若相似，請說明計畫書之主要差異。</a:t>
            </a:r>
            <a:r>
              <a:rPr lang="zh-TW" altLang="en-US" sz="1600" dirty="0"/>
              <a:t> </a:t>
            </a:r>
            <a:endParaRPr lang="zh-TW" altLang="en-US" sz="1600" dirty="0">
              <a:latin typeface="Arial" panose="020B0604020202020204" pitchFamily="34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74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6602" y="1350434"/>
            <a:ext cx="8061822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(SI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服務能量說明與產業領域能力： 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業者的服務能量說明：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業者的產業領域能力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(Domain Know-How)</a:t>
            </a:r>
          </a:p>
          <a:p>
            <a:pPr lvl="1">
              <a:buSzPts val="2200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專長產業別：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5092</Words>
  <Application>Microsoft Office PowerPoint</Application>
  <PresentationFormat>如螢幕大小 (4:3)</PresentationFormat>
  <Paragraphs>1384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全字庫正楷體</vt:lpstr>
      <vt:lpstr>細明體</vt:lpstr>
      <vt:lpstr>華康隸書體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經濟部產業發展署</vt:lpstr>
      <vt:lpstr>審查簡報大綱</vt:lpstr>
      <vt:lpstr>計畫簡介</vt:lpstr>
      <vt:lpstr>計畫簡介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貳、規劃構想</vt:lpstr>
      <vt:lpstr>貳、規劃構想</vt:lpstr>
      <vt:lpstr>貳、規劃構想</vt:lpstr>
      <vt:lpstr>貳、規劃構想</vt:lpstr>
      <vt:lpstr>貳、規劃構想</vt:lpstr>
      <vt:lpstr>貳、規劃構想</vt:lpstr>
      <vt:lpstr>PowerPoint 簡報</vt:lpstr>
      <vt:lpstr>貳、規劃構想</vt:lpstr>
      <vt:lpstr>貳、規劃構想</vt:lpstr>
      <vt:lpstr>貳、規劃構想</vt:lpstr>
      <vt:lpstr>貳、規劃構想</vt:lpstr>
      <vt:lpstr>參、實施方法</vt:lpstr>
      <vt:lpstr>參、實施方法</vt:lpstr>
      <vt:lpstr>參、實施方法</vt:lpstr>
      <vt:lpstr>參、實施方法</vt:lpstr>
      <vt:lpstr>肆、團隊組成</vt:lpstr>
      <vt:lpstr>肆、團隊組成</vt:lpstr>
      <vt:lpstr>肆、團隊組成</vt:lpstr>
      <vt:lpstr>伍、計畫經費</vt:lpstr>
      <vt:lpstr>陸、委員書面意見回復</vt:lpstr>
      <vt:lpstr>一頁簡報-計畫簡介</vt:lpstr>
      <vt:lpstr>一頁簡報-計畫效益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陳昱欣</dc:creator>
  <cp:lastModifiedBy>彭奕潔 </cp:lastModifiedBy>
  <cp:revision>226</cp:revision>
  <cp:lastPrinted>2018-07-05T03:08:28Z</cp:lastPrinted>
  <dcterms:created xsi:type="dcterms:W3CDTF">2015-04-14T05:34:27Z</dcterms:created>
  <dcterms:modified xsi:type="dcterms:W3CDTF">2024-05-02T07:32:45Z</dcterms:modified>
</cp:coreProperties>
</file>