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1"/>
  </p:notesMasterIdLst>
  <p:sldIdLst>
    <p:sldId id="256" r:id="rId2"/>
    <p:sldId id="257" r:id="rId3"/>
    <p:sldId id="311" r:id="rId4"/>
    <p:sldId id="323" r:id="rId5"/>
    <p:sldId id="272" r:id="rId6"/>
    <p:sldId id="306" r:id="rId7"/>
    <p:sldId id="308" r:id="rId8"/>
    <p:sldId id="314" r:id="rId9"/>
    <p:sldId id="321" r:id="rId10"/>
    <p:sldId id="316" r:id="rId11"/>
    <p:sldId id="322" r:id="rId12"/>
    <p:sldId id="297" r:id="rId13"/>
    <p:sldId id="324" r:id="rId14"/>
    <p:sldId id="295" r:id="rId15"/>
    <p:sldId id="288" r:id="rId16"/>
    <p:sldId id="315" r:id="rId17"/>
    <p:sldId id="286" r:id="rId18"/>
    <p:sldId id="320" r:id="rId19"/>
    <p:sldId id="319" r:id="rId20"/>
    <p:sldId id="260" r:id="rId21"/>
    <p:sldId id="276" r:id="rId22"/>
    <p:sldId id="262" r:id="rId23"/>
    <p:sldId id="271" r:id="rId24"/>
    <p:sldId id="275" r:id="rId25"/>
    <p:sldId id="266" r:id="rId26"/>
    <p:sldId id="317" r:id="rId27"/>
    <p:sldId id="318" r:id="rId28"/>
    <p:sldId id="267" r:id="rId29"/>
    <p:sldId id="313" r:id="rId30"/>
  </p:sldIdLst>
  <p:sldSz cx="12192000" cy="6858000"/>
  <p:notesSz cx="6735763" cy="98663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9F8"/>
    <a:srgbClr val="C0504D"/>
    <a:srgbClr val="FFF2CC"/>
    <a:srgbClr val="DAE3F3"/>
    <a:srgbClr val="02329A"/>
    <a:srgbClr val="F2F2F2"/>
    <a:srgbClr val="D9D9D9"/>
    <a:srgbClr val="F79646"/>
    <a:srgbClr val="99D6EC"/>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4003" autoAdjust="0"/>
  </p:normalViewPr>
  <p:slideViewPr>
    <p:cSldViewPr>
      <p:cViewPr varScale="1">
        <p:scale>
          <a:sx n="98" d="100"/>
          <a:sy n="98" d="100"/>
        </p:scale>
        <p:origin x="732" y="90"/>
      </p:cViewPr>
      <p:guideLst>
        <p:guide orient="horz" pos="2160"/>
        <p:guide pos="3840"/>
      </p:guideLst>
    </p:cSldViewPr>
  </p:slideViewPr>
  <p:notesTextViewPr>
    <p:cViewPr>
      <p:scale>
        <a:sx n="3" d="2"/>
        <a:sy n="3" d="2"/>
      </p:scale>
      <p:origin x="0" y="0"/>
    </p:cViewPr>
  </p:notesTextViewPr>
  <p:sorterViewPr>
    <p:cViewPr>
      <p:scale>
        <a:sx n="120" d="100"/>
        <a:sy n="120" d="100"/>
      </p:scale>
      <p:origin x="0" y="0"/>
    </p:cViewPr>
  </p:sorterViewPr>
  <p:notesViewPr>
    <p:cSldViewPr>
      <p:cViewPr varScale="1">
        <p:scale>
          <a:sx n="70" d="100"/>
          <a:sy n="70" d="100"/>
        </p:scale>
        <p:origin x="-1896" y="-103"/>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9031" cy="494311"/>
          </a:xfrm>
          <a:prstGeom prst="rect">
            <a:avLst/>
          </a:prstGeom>
        </p:spPr>
        <p:txBody>
          <a:bodyPr vert="horz" lIns="90751" tIns="45376" rIns="90751" bIns="45376" rtlCol="0"/>
          <a:lstStyle>
            <a:lvl1pPr algn="l" eaLnBrk="1" fontAlgn="auto" hangingPunct="1">
              <a:spcBef>
                <a:spcPts val="0"/>
              </a:spcBef>
              <a:spcAft>
                <a:spcPts val="0"/>
              </a:spcAft>
              <a:defRPr kumimoji="0" sz="1100">
                <a:latin typeface="+mn-lt"/>
                <a:ea typeface="+mn-ea"/>
              </a:defRPr>
            </a:lvl1pPr>
          </a:lstStyle>
          <a:p>
            <a:pPr>
              <a:defRPr/>
            </a:pPr>
            <a:endParaRPr lang="zh-TW" altLang="en-US"/>
          </a:p>
        </p:txBody>
      </p:sp>
      <p:sp>
        <p:nvSpPr>
          <p:cNvPr id="3" name="日期版面配置區 2"/>
          <p:cNvSpPr>
            <a:spLocks noGrp="1"/>
          </p:cNvSpPr>
          <p:nvPr>
            <p:ph type="dt" idx="1"/>
          </p:nvPr>
        </p:nvSpPr>
        <p:spPr>
          <a:xfrm>
            <a:off x="3815227" y="0"/>
            <a:ext cx="2919031" cy="494311"/>
          </a:xfrm>
          <a:prstGeom prst="rect">
            <a:avLst/>
          </a:prstGeom>
        </p:spPr>
        <p:txBody>
          <a:bodyPr vert="horz" lIns="90751" tIns="45376" rIns="90751" bIns="45376" rtlCol="0"/>
          <a:lstStyle>
            <a:lvl1pPr algn="r" eaLnBrk="1" fontAlgn="auto" hangingPunct="1">
              <a:spcBef>
                <a:spcPts val="0"/>
              </a:spcBef>
              <a:spcAft>
                <a:spcPts val="0"/>
              </a:spcAft>
              <a:defRPr kumimoji="0" sz="1100">
                <a:latin typeface="+mn-lt"/>
                <a:ea typeface="+mn-ea"/>
              </a:defRPr>
            </a:lvl1pPr>
          </a:lstStyle>
          <a:p>
            <a:pPr>
              <a:defRPr/>
            </a:pPr>
            <a:fld id="{34D0E8E5-EFF1-4E53-BF4A-E4F907A3A05C}" type="datetimeFigureOut">
              <a:rPr lang="zh-TW" altLang="en-US"/>
              <a:pPr>
                <a:defRPr/>
              </a:pPr>
              <a:t>2024/4/26</a:t>
            </a:fld>
            <a:endParaRPr lang="zh-TW" altLang="en-US"/>
          </a:p>
        </p:txBody>
      </p:sp>
      <p:sp>
        <p:nvSpPr>
          <p:cNvPr id="4" name="投影片圖像版面配置區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751" tIns="45376" rIns="90751" bIns="45376" rtlCol="0" anchor="ctr"/>
          <a:lstStyle/>
          <a:p>
            <a:pPr lvl="0"/>
            <a:endParaRPr lang="zh-TW" altLang="en-US" noProof="0"/>
          </a:p>
        </p:txBody>
      </p:sp>
      <p:sp>
        <p:nvSpPr>
          <p:cNvPr id="5" name="備忘稿版面配置區 4"/>
          <p:cNvSpPr>
            <a:spLocks noGrp="1"/>
          </p:cNvSpPr>
          <p:nvPr>
            <p:ph type="body" sz="quarter" idx="3"/>
          </p:nvPr>
        </p:nvSpPr>
        <p:spPr>
          <a:xfrm>
            <a:off x="673276" y="4687532"/>
            <a:ext cx="5389213" cy="4439611"/>
          </a:xfrm>
          <a:prstGeom prst="rect">
            <a:avLst/>
          </a:prstGeom>
        </p:spPr>
        <p:txBody>
          <a:bodyPr vert="horz" lIns="90751" tIns="45376" rIns="90751" bIns="45376"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370472"/>
            <a:ext cx="2919031" cy="494310"/>
          </a:xfrm>
          <a:prstGeom prst="rect">
            <a:avLst/>
          </a:prstGeom>
        </p:spPr>
        <p:txBody>
          <a:bodyPr vert="horz" lIns="90751" tIns="45376" rIns="90751" bIns="45376" rtlCol="0" anchor="b"/>
          <a:lstStyle>
            <a:lvl1pPr algn="l" eaLnBrk="1" fontAlgn="auto" hangingPunct="1">
              <a:spcBef>
                <a:spcPts val="0"/>
              </a:spcBef>
              <a:spcAft>
                <a:spcPts val="0"/>
              </a:spcAft>
              <a:defRPr kumimoji="0" sz="11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5227" y="9370472"/>
            <a:ext cx="2919031" cy="494310"/>
          </a:xfrm>
          <a:prstGeom prst="rect">
            <a:avLst/>
          </a:prstGeom>
        </p:spPr>
        <p:txBody>
          <a:bodyPr vert="horz" wrap="square" lIns="90751" tIns="45376" rIns="90751" bIns="45376" numCol="1" anchor="b" anchorCtr="0" compatLnSpc="1">
            <a:prstTxWarp prst="textNoShape">
              <a:avLst/>
            </a:prstTxWarp>
          </a:bodyPr>
          <a:lstStyle>
            <a:lvl1pPr algn="r" eaLnBrk="1" hangingPunct="1">
              <a:defRPr kumimoji="0" sz="1100">
                <a:latin typeface="Calibri" panose="020F0502020204030204" pitchFamily="34" charset="0"/>
              </a:defRPr>
            </a:lvl1pPr>
          </a:lstStyle>
          <a:p>
            <a:pPr>
              <a:defRPr/>
            </a:pPr>
            <a:fld id="{729E79B8-4A80-42BC-A564-DC93A7F6E36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3411136D-57CD-461C-A352-BB847CE0977D}" type="slidenum">
              <a:rPr lang="zh-TW" altLang="en-US" smtClean="0"/>
              <a:pPr>
                <a:spcBef>
                  <a:spcPct val="0"/>
                </a:spcBef>
              </a:pPr>
              <a:t>0</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664E7B8C-3343-45AF-99A0-55FA4231BDF0}" type="slidenum">
              <a:rPr lang="zh-TW" altLang="en-US" smtClean="0"/>
              <a:pPr>
                <a:spcBef>
                  <a:spcPct val="0"/>
                </a:spcBef>
              </a:pPr>
              <a:t>14</a:t>
            </a:fld>
            <a:endParaRPr lang="zh-TW" altLang="en-US"/>
          </a:p>
        </p:txBody>
      </p:sp>
    </p:spTree>
    <p:extLst>
      <p:ext uri="{BB962C8B-B14F-4D97-AF65-F5344CB8AC3E}">
        <p14:creationId xmlns:p14="http://schemas.microsoft.com/office/powerpoint/2010/main" val="229954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F4097C68-2A6E-41B1-8FB0-D19368EC807A}" type="slidenum">
              <a:rPr lang="zh-TW" altLang="en-US" smtClean="0"/>
              <a:pPr>
                <a:spcBef>
                  <a:spcPct val="0"/>
                </a:spcBef>
              </a:pPr>
              <a:t>19</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11523" indent="-273663">
              <a:defRPr kumimoji="1">
                <a:solidFill>
                  <a:schemeClr val="tx1"/>
                </a:solidFill>
                <a:latin typeface="Arial" panose="020B0604020202020204" pitchFamily="34" charset="0"/>
                <a:ea typeface="新細明體" panose="02020500000000000000" pitchFamily="18" charset="-120"/>
              </a:defRPr>
            </a:lvl2pPr>
            <a:lvl3pPr marL="1094651" indent="-218930">
              <a:defRPr kumimoji="1">
                <a:solidFill>
                  <a:schemeClr val="tx1"/>
                </a:solidFill>
                <a:latin typeface="Arial" panose="020B0604020202020204" pitchFamily="34" charset="0"/>
                <a:ea typeface="新細明體" panose="02020500000000000000" pitchFamily="18" charset="-120"/>
              </a:defRPr>
            </a:lvl3pPr>
            <a:lvl4pPr marL="1532512" indent="-218930">
              <a:defRPr kumimoji="1">
                <a:solidFill>
                  <a:schemeClr val="tx1"/>
                </a:solidFill>
                <a:latin typeface="Arial" panose="020B0604020202020204" pitchFamily="34" charset="0"/>
                <a:ea typeface="新細明體" panose="02020500000000000000" pitchFamily="18" charset="-120"/>
              </a:defRPr>
            </a:lvl4pPr>
            <a:lvl5pPr marL="1970372" indent="-218930">
              <a:defRPr kumimoji="1">
                <a:solidFill>
                  <a:schemeClr val="tx1"/>
                </a:solidFill>
                <a:latin typeface="Arial" panose="020B0604020202020204" pitchFamily="34" charset="0"/>
                <a:ea typeface="新細明體" panose="02020500000000000000" pitchFamily="18" charset="-120"/>
              </a:defRPr>
            </a:lvl5pPr>
            <a:lvl6pPr marL="2408232" indent="-21893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846093" indent="-21893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283953" indent="-21893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721814" indent="-21893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393DCCE-6091-43D1-83F4-D556B9376CB2}" type="slidenum">
              <a:rPr kumimoji="0" lang="zh-TW" altLang="en-US" smtClean="0">
                <a:latin typeface="Calibri" panose="020F0502020204030204" pitchFamily="34" charset="0"/>
              </a:rPr>
              <a:pPr/>
              <a:t>20</a:t>
            </a:fld>
            <a:endParaRPr kumimoji="0" lang="zh-TW"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BF536D33-50A3-4165-AED0-BA92A915A5A2}" type="slidenum">
              <a:rPr lang="zh-TW" altLang="en-US" smtClean="0"/>
              <a:pPr>
                <a:spcBef>
                  <a:spcPct val="0"/>
                </a:spcBef>
              </a:pPr>
              <a:t>21</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86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EC30A984-0122-4A8E-AE1A-0A271F3A116F}" type="slidenum">
              <a:rPr lang="zh-TW" altLang="en-US" smtClean="0"/>
              <a:pPr>
                <a:spcBef>
                  <a:spcPct val="0"/>
                </a:spcBef>
              </a:pPr>
              <a:t>22</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1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2D32AAE3-7E52-4CE8-BD1F-919F3E69A73D}" type="slidenum">
              <a:rPr lang="zh-TW" altLang="en-US" smtClean="0"/>
              <a:pPr>
                <a:spcBef>
                  <a:spcPct val="0"/>
                </a:spcBef>
              </a:pPr>
              <a:t>24</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3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3C670BE1-1FBC-4FB8-83F1-A1CC7AA85E87}" type="slidenum">
              <a:rPr lang="zh-TW" altLang="en-US" smtClean="0"/>
              <a:pPr>
                <a:spcBef>
                  <a:spcPct val="0"/>
                </a:spcBef>
              </a:pPr>
              <a:t>27</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81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711523" indent="-273663">
              <a:spcBef>
                <a:spcPct val="30000"/>
              </a:spcBef>
              <a:defRPr sz="1100">
                <a:solidFill>
                  <a:schemeClr val="tx1"/>
                </a:solidFill>
                <a:latin typeface="Calibri" panose="020F0502020204030204" pitchFamily="34" charset="0"/>
                <a:ea typeface="新細明體" panose="02020500000000000000" pitchFamily="18" charset="-120"/>
              </a:defRPr>
            </a:lvl2pPr>
            <a:lvl3pPr marL="1094651" indent="-218930">
              <a:spcBef>
                <a:spcPct val="30000"/>
              </a:spcBef>
              <a:defRPr sz="1100">
                <a:solidFill>
                  <a:schemeClr val="tx1"/>
                </a:solidFill>
                <a:latin typeface="Calibri" panose="020F0502020204030204" pitchFamily="34" charset="0"/>
                <a:ea typeface="新細明體" panose="02020500000000000000" pitchFamily="18" charset="-120"/>
              </a:defRPr>
            </a:lvl3pPr>
            <a:lvl4pPr marL="1532512" indent="-218930">
              <a:spcBef>
                <a:spcPct val="30000"/>
              </a:spcBef>
              <a:defRPr sz="1100">
                <a:solidFill>
                  <a:schemeClr val="tx1"/>
                </a:solidFill>
                <a:latin typeface="Calibri" panose="020F0502020204030204" pitchFamily="34" charset="0"/>
                <a:ea typeface="新細明體" panose="02020500000000000000" pitchFamily="18" charset="-120"/>
              </a:defRPr>
            </a:lvl4pPr>
            <a:lvl5pPr marL="1970372" indent="-218930">
              <a:spcBef>
                <a:spcPct val="30000"/>
              </a:spcBef>
              <a:defRPr sz="1100">
                <a:solidFill>
                  <a:schemeClr val="tx1"/>
                </a:solidFill>
                <a:latin typeface="Calibri" panose="020F0502020204030204" pitchFamily="34" charset="0"/>
                <a:ea typeface="新細明體" panose="02020500000000000000" pitchFamily="18" charset="-12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5773C14A-24DF-44D8-8211-35DE5165893F}" type="slidenum">
              <a:rPr lang="zh-TW" altLang="en-US" smtClean="0"/>
              <a:pPr>
                <a:spcBef>
                  <a:spcPct val="0"/>
                </a:spcBef>
              </a:pPr>
              <a:t>1</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pPr>
              <a:defRPr/>
            </a:pPr>
            <a:fld id="{6C4FB021-9337-4D8E-AB83-C41DD766E47D}" type="slidenum">
              <a:rPr lang="en-US" altLang="zh-TW" smtClean="0"/>
              <a:pPr>
                <a:defRPr/>
              </a:pPr>
              <a:t>7</a:t>
            </a:fld>
            <a:endParaRPr lang="en-US" altLang="zh-TW"/>
          </a:p>
        </p:txBody>
      </p:sp>
    </p:spTree>
    <p:extLst>
      <p:ext uri="{BB962C8B-B14F-4D97-AF65-F5344CB8AC3E}">
        <p14:creationId xmlns:p14="http://schemas.microsoft.com/office/powerpoint/2010/main" val="305243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pPr>
              <a:defRPr/>
            </a:pPr>
            <a:fld id="{6C4FB021-9337-4D8E-AB83-C41DD766E47D}" type="slidenum">
              <a:rPr lang="en-US" altLang="zh-TW" smtClean="0"/>
              <a:pPr>
                <a:defRPr/>
              </a:pPr>
              <a:t>8</a:t>
            </a:fld>
            <a:endParaRPr lang="en-US" altLang="zh-TW"/>
          </a:p>
        </p:txBody>
      </p:sp>
    </p:spTree>
    <p:extLst>
      <p:ext uri="{BB962C8B-B14F-4D97-AF65-F5344CB8AC3E}">
        <p14:creationId xmlns:p14="http://schemas.microsoft.com/office/powerpoint/2010/main" val="383952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pPr>
              <a:defRPr/>
            </a:pPr>
            <a:fld id="{6C4FB021-9337-4D8E-AB83-C41DD766E47D}" type="slidenum">
              <a:rPr lang="en-US" altLang="zh-TW" smtClean="0"/>
              <a:pPr>
                <a:defRPr/>
              </a:pPr>
              <a:t>9</a:t>
            </a:fld>
            <a:endParaRPr lang="en-US" altLang="zh-TW"/>
          </a:p>
        </p:txBody>
      </p:sp>
    </p:spTree>
    <p:extLst>
      <p:ext uri="{BB962C8B-B14F-4D97-AF65-F5344CB8AC3E}">
        <p14:creationId xmlns:p14="http://schemas.microsoft.com/office/powerpoint/2010/main" val="62264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pPr>
              <a:defRPr/>
            </a:pPr>
            <a:fld id="{6C4FB021-9337-4D8E-AB83-C41DD766E47D}" type="slidenum">
              <a:rPr lang="en-US" altLang="zh-TW" smtClean="0"/>
              <a:pPr>
                <a:defRPr/>
              </a:pPr>
              <a:t>10</a:t>
            </a:fld>
            <a:endParaRPr lang="en-US" altLang="zh-TW"/>
          </a:p>
        </p:txBody>
      </p:sp>
    </p:spTree>
    <p:extLst>
      <p:ext uri="{BB962C8B-B14F-4D97-AF65-F5344CB8AC3E}">
        <p14:creationId xmlns:p14="http://schemas.microsoft.com/office/powerpoint/2010/main" val="114207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681116" indent="-261500">
              <a:spcBef>
                <a:spcPct val="30000"/>
              </a:spcBef>
              <a:defRPr sz="1100">
                <a:solidFill>
                  <a:schemeClr val="tx1"/>
                </a:solidFill>
                <a:latin typeface="Calibri" panose="020F0502020204030204" pitchFamily="34" charset="0"/>
                <a:ea typeface="新細明體" panose="02020500000000000000" pitchFamily="18" charset="-120"/>
              </a:defRPr>
            </a:lvl2pPr>
            <a:lvl3pPr marL="1047521" indent="-208288">
              <a:spcBef>
                <a:spcPct val="30000"/>
              </a:spcBef>
              <a:defRPr sz="1100">
                <a:solidFill>
                  <a:schemeClr val="tx1"/>
                </a:solidFill>
                <a:latin typeface="Calibri" panose="020F0502020204030204" pitchFamily="34" charset="0"/>
                <a:ea typeface="新細明體" panose="02020500000000000000" pitchFamily="18" charset="-120"/>
              </a:defRPr>
            </a:lvl3pPr>
            <a:lvl4pPr marL="1467137" indent="-208288">
              <a:spcBef>
                <a:spcPct val="30000"/>
              </a:spcBef>
              <a:defRPr sz="1100">
                <a:solidFill>
                  <a:schemeClr val="tx1"/>
                </a:solidFill>
                <a:latin typeface="Calibri" panose="020F0502020204030204" pitchFamily="34" charset="0"/>
                <a:ea typeface="新細明體" panose="02020500000000000000" pitchFamily="18" charset="-120"/>
              </a:defRPr>
            </a:lvl4pPr>
            <a:lvl5pPr marL="1886753" indent="-208288">
              <a:spcBef>
                <a:spcPct val="30000"/>
              </a:spcBef>
              <a:defRPr sz="1100">
                <a:solidFill>
                  <a:schemeClr val="tx1"/>
                </a:solidFill>
                <a:latin typeface="Calibri" panose="020F0502020204030204" pitchFamily="34" charset="0"/>
                <a:ea typeface="新細明體" panose="02020500000000000000" pitchFamily="18" charset="-120"/>
              </a:defRPr>
            </a:lvl5pPr>
            <a:lvl6pPr marL="232461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76247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0033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63819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C28DF5F1-4BB2-48D9-9676-BA73EB01579A}" type="slidenum">
              <a:rPr lang="zh-TW" altLang="en-US"/>
              <a:pPr>
                <a:spcBef>
                  <a:spcPct val="0"/>
                </a:spcBef>
              </a:pPr>
              <a:t>11</a:t>
            </a:fld>
            <a:endParaRPr lang="zh-TW" altLang="en-US"/>
          </a:p>
        </p:txBody>
      </p:sp>
    </p:spTree>
    <p:extLst>
      <p:ext uri="{BB962C8B-B14F-4D97-AF65-F5344CB8AC3E}">
        <p14:creationId xmlns:p14="http://schemas.microsoft.com/office/powerpoint/2010/main" val="406065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681116" indent="-261500">
              <a:spcBef>
                <a:spcPct val="30000"/>
              </a:spcBef>
              <a:defRPr sz="1100">
                <a:solidFill>
                  <a:schemeClr val="tx1"/>
                </a:solidFill>
                <a:latin typeface="Calibri" panose="020F0502020204030204" pitchFamily="34" charset="0"/>
                <a:ea typeface="新細明體" panose="02020500000000000000" pitchFamily="18" charset="-120"/>
              </a:defRPr>
            </a:lvl2pPr>
            <a:lvl3pPr marL="1047521" indent="-208288">
              <a:spcBef>
                <a:spcPct val="30000"/>
              </a:spcBef>
              <a:defRPr sz="1100">
                <a:solidFill>
                  <a:schemeClr val="tx1"/>
                </a:solidFill>
                <a:latin typeface="Calibri" panose="020F0502020204030204" pitchFamily="34" charset="0"/>
                <a:ea typeface="新細明體" panose="02020500000000000000" pitchFamily="18" charset="-120"/>
              </a:defRPr>
            </a:lvl3pPr>
            <a:lvl4pPr marL="1467137" indent="-208288">
              <a:spcBef>
                <a:spcPct val="30000"/>
              </a:spcBef>
              <a:defRPr sz="1100">
                <a:solidFill>
                  <a:schemeClr val="tx1"/>
                </a:solidFill>
                <a:latin typeface="Calibri" panose="020F0502020204030204" pitchFamily="34" charset="0"/>
                <a:ea typeface="新細明體" panose="02020500000000000000" pitchFamily="18" charset="-120"/>
              </a:defRPr>
            </a:lvl4pPr>
            <a:lvl5pPr marL="1886753" indent="-208288">
              <a:spcBef>
                <a:spcPct val="30000"/>
              </a:spcBef>
              <a:defRPr sz="1100">
                <a:solidFill>
                  <a:schemeClr val="tx1"/>
                </a:solidFill>
                <a:latin typeface="Calibri" panose="020F0502020204030204" pitchFamily="34" charset="0"/>
                <a:ea typeface="新細明體" panose="02020500000000000000" pitchFamily="18" charset="-120"/>
              </a:defRPr>
            </a:lvl5pPr>
            <a:lvl6pPr marL="232461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76247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0033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63819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C28DF5F1-4BB2-48D9-9676-BA73EB01579A}" type="slidenum">
              <a:rPr lang="zh-TW" altLang="en-US"/>
              <a:pPr>
                <a:spcBef>
                  <a:spcPct val="0"/>
                </a:spcBef>
              </a:pPr>
              <a:t>12</a:t>
            </a:fld>
            <a:endParaRPr lang="zh-TW" altLang="en-US"/>
          </a:p>
        </p:txBody>
      </p:sp>
    </p:spTree>
    <p:extLst>
      <p:ext uri="{BB962C8B-B14F-4D97-AF65-F5344CB8AC3E}">
        <p14:creationId xmlns:p14="http://schemas.microsoft.com/office/powerpoint/2010/main" val="69897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681116" indent="-261500">
              <a:spcBef>
                <a:spcPct val="30000"/>
              </a:spcBef>
              <a:defRPr sz="1100">
                <a:solidFill>
                  <a:schemeClr val="tx1"/>
                </a:solidFill>
                <a:latin typeface="Calibri" panose="020F0502020204030204" pitchFamily="34" charset="0"/>
                <a:ea typeface="新細明體" panose="02020500000000000000" pitchFamily="18" charset="-120"/>
              </a:defRPr>
            </a:lvl2pPr>
            <a:lvl3pPr marL="1047521" indent="-208288">
              <a:spcBef>
                <a:spcPct val="30000"/>
              </a:spcBef>
              <a:defRPr sz="1100">
                <a:solidFill>
                  <a:schemeClr val="tx1"/>
                </a:solidFill>
                <a:latin typeface="Calibri" panose="020F0502020204030204" pitchFamily="34" charset="0"/>
                <a:ea typeface="新細明體" panose="02020500000000000000" pitchFamily="18" charset="-120"/>
              </a:defRPr>
            </a:lvl3pPr>
            <a:lvl4pPr marL="1467137" indent="-208288">
              <a:spcBef>
                <a:spcPct val="30000"/>
              </a:spcBef>
              <a:defRPr sz="1100">
                <a:solidFill>
                  <a:schemeClr val="tx1"/>
                </a:solidFill>
                <a:latin typeface="Calibri" panose="020F0502020204030204" pitchFamily="34" charset="0"/>
                <a:ea typeface="新細明體" panose="02020500000000000000" pitchFamily="18" charset="-120"/>
              </a:defRPr>
            </a:lvl4pPr>
            <a:lvl5pPr marL="1886753" indent="-208288">
              <a:spcBef>
                <a:spcPct val="30000"/>
              </a:spcBef>
              <a:defRPr sz="1100">
                <a:solidFill>
                  <a:schemeClr val="tx1"/>
                </a:solidFill>
                <a:latin typeface="Calibri" panose="020F0502020204030204" pitchFamily="34" charset="0"/>
                <a:ea typeface="新細明體" panose="02020500000000000000" pitchFamily="18" charset="-120"/>
              </a:defRPr>
            </a:lvl5pPr>
            <a:lvl6pPr marL="232461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76247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0033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63819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E501528B-952F-43BB-B008-E0F5A81B4FDF}" type="slidenum">
              <a:rPr lang="zh-TW" altLang="en-US">
                <a:solidFill>
                  <a:srgbClr val="000000"/>
                </a:solidFill>
              </a:rPr>
              <a:pPr>
                <a:spcBef>
                  <a:spcPct val="0"/>
                </a:spcBef>
              </a:pPr>
              <a:t>13</a:t>
            </a:fld>
            <a:endParaRPr lang="zh-TW" altLang="en-US">
              <a:solidFill>
                <a:srgbClr val="000000"/>
              </a:solidFill>
            </a:endParaRPr>
          </a:p>
        </p:txBody>
      </p:sp>
    </p:spTree>
    <p:extLst>
      <p:ext uri="{BB962C8B-B14F-4D97-AF65-F5344CB8AC3E}">
        <p14:creationId xmlns:p14="http://schemas.microsoft.com/office/powerpoint/2010/main" val="133328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1285861"/>
            <a:ext cx="10363200" cy="2314590"/>
          </a:xfrm>
        </p:spPr>
        <p:txBody>
          <a:bodyPr/>
          <a:lstStyle/>
          <a:p>
            <a:r>
              <a:rPr lang="zh-TW" altLang="en-US" dirty="0"/>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DEFB0558-DED2-4883-893A-4AD3B21BC023}" type="datetime1">
              <a:rPr lang="zh-TW" altLang="en-US" smtClean="0"/>
              <a:t>2024/4/26</a:t>
            </a:fld>
            <a:endParaRPr lang="zh-TW" altLang="en-US"/>
          </a:p>
        </p:txBody>
      </p:sp>
    </p:spTree>
    <p:extLst>
      <p:ext uri="{BB962C8B-B14F-4D97-AF65-F5344CB8AC3E}">
        <p14:creationId xmlns:p14="http://schemas.microsoft.com/office/powerpoint/2010/main" val="78562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3200"/>
            </a:lvl1pPr>
          </a:lstStyle>
          <a:p>
            <a:r>
              <a:rPr lang="zh-TW" altLang="en-US" dirty="0"/>
              <a:t>按一下以編輯母片標題樣式</a:t>
            </a:r>
          </a:p>
        </p:txBody>
      </p:sp>
      <p:sp>
        <p:nvSpPr>
          <p:cNvPr id="3" name="內容版面配置區 2"/>
          <p:cNvSpPr>
            <a:spLocks noGrp="1"/>
          </p:cNvSpPr>
          <p:nvPr>
            <p:ph idx="1"/>
          </p:nvPr>
        </p:nvSpPr>
        <p:spPr>
          <a:xfrm>
            <a:off x="609600" y="928670"/>
            <a:ext cx="10972800" cy="5500726"/>
          </a:xfrm>
        </p:spPr>
        <p:txBody>
          <a:bodyPr>
            <a:normAutofit/>
          </a:bodyPr>
          <a:lstStyle>
            <a:lvl1pPr marL="514350" indent="-514350">
              <a:buFont typeface="Wingdings" pitchFamily="2" charset="2"/>
              <a:buChar char="p"/>
              <a:defRPr sz="2800" b="1"/>
            </a:lvl1pPr>
            <a:lvl2pPr>
              <a:defRPr sz="2400"/>
            </a:lvl2pPr>
            <a:lvl3pPr>
              <a:defRPr sz="2000"/>
            </a:lvl3pPr>
            <a:lvl4pPr>
              <a:defRPr sz="1800"/>
            </a:lvl4pPr>
            <a:lvl5pPr>
              <a:defRPr sz="18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6936A73A-36C9-493A-8B8E-906DDFA504CF}" type="datetime1">
              <a:rPr lang="zh-TW" altLang="en-US" smtClean="0"/>
              <a:t>2024/4/26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DF94783-FE6C-4AEA-B1DE-6F91A3B5E290}" type="slidenum">
              <a:rPr lang="zh-TW" altLang="en-US"/>
              <a:pPr>
                <a:defRPr/>
              </a:pPr>
              <a:t>‹#›</a:t>
            </a:fld>
            <a:endParaRPr lang="zh-TW" altLang="en-US"/>
          </a:p>
        </p:txBody>
      </p:sp>
    </p:spTree>
    <p:extLst>
      <p:ext uri="{BB962C8B-B14F-4D97-AF65-F5344CB8AC3E}">
        <p14:creationId xmlns:p14="http://schemas.microsoft.com/office/powerpoint/2010/main" val="237010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微軟正黑體" panose="020B0604030504040204" pitchFamily="34" charset="-120"/>
              </a:defRPr>
            </a:lvl1pPr>
          </a:lstStyle>
          <a:p>
            <a:pPr>
              <a:defRPr/>
            </a:pPr>
            <a:fld id="{78427086-CB8E-4333-ACFD-D9B50CF6CDCC}" type="datetime1">
              <a:rPr lang="zh-TW" altLang="en-US" smtClean="0">
                <a:solidFill>
                  <a:prstClr val="black">
                    <a:tint val="75000"/>
                  </a:prstClr>
                </a:solidFill>
                <a:latin typeface="Calibri"/>
              </a:rPr>
              <a:t>2024/4/26</a:t>
            </a:fld>
            <a:endParaRPr lang="zh-TW" altLang="en-US">
              <a:solidFill>
                <a:prstClr val="black">
                  <a:tint val="75000"/>
                </a:prstClr>
              </a:solidFill>
              <a:latin typeface="Calibri"/>
            </a:endParaRPr>
          </a:p>
        </p:txBody>
      </p:sp>
      <p:sp>
        <p:nvSpPr>
          <p:cNvPr id="3" name="頁尾版面配置區 2"/>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a:solidFill>
                <a:prstClr val="black">
                  <a:tint val="75000"/>
                </a:prstClr>
              </a:solidFill>
              <a:latin typeface="Calibri"/>
            </a:endParaRPr>
          </a:p>
        </p:txBody>
      </p:sp>
      <p:sp>
        <p:nvSpPr>
          <p:cNvPr id="4" name="投影片編號版面配置區 3"/>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41891D65-17B4-4C4B-865B-282D95EFB1B0}" type="slidenum">
              <a:rPr lang="zh-TW" altLang="en-US" smtClean="0"/>
              <a:pPr>
                <a:defRPr/>
              </a:pPr>
              <a:t>‹#›</a:t>
            </a:fld>
            <a:endParaRPr lang="zh-TW" altLang="en-US"/>
          </a:p>
        </p:txBody>
      </p:sp>
    </p:spTree>
    <p:extLst>
      <p:ext uri="{BB962C8B-B14F-4D97-AF65-F5344CB8AC3E}">
        <p14:creationId xmlns:p14="http://schemas.microsoft.com/office/powerpoint/2010/main" val="3566829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609600" y="142875"/>
            <a:ext cx="10972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609600" y="1000125"/>
            <a:ext cx="109728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Times New Roman" pitchFamily="18" charset="0"/>
                <a:ea typeface="微軟正黑體" panose="020B0604030504040204" pitchFamily="34" charset="-120"/>
                <a:cs typeface="Times New Roman" pitchFamily="18" charset="0"/>
              </a:defRPr>
            </a:lvl1pPr>
          </a:lstStyle>
          <a:p>
            <a:pPr>
              <a:defRPr/>
            </a:pPr>
            <a:fld id="{54F741F9-FB3F-4E5C-9707-D737C9D50693}" type="datetime1">
              <a:rPr lang="zh-TW" altLang="en-US" smtClean="0"/>
              <a:t>2024/4/26</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Times New Roman" pitchFamily="18" charset="0"/>
                <a:ea typeface="微軟正黑體" panose="020B0604030504040204" pitchFamily="34" charset="-120"/>
                <a:cs typeface="Times New Roman" pitchFamily="18" charset="0"/>
              </a:defRPr>
            </a:lvl1pPr>
          </a:lstStyle>
          <a:p>
            <a:pPr>
              <a:defRPr/>
            </a:pPr>
            <a:endParaRPr lang="zh-TW" altLang="en-US"/>
          </a:p>
        </p:txBody>
      </p:sp>
      <p:sp>
        <p:nvSpPr>
          <p:cNvPr id="6" name="投影片編號版面配置區 5"/>
          <p:cNvSpPr>
            <a:spLocks noGrp="1"/>
          </p:cNvSpPr>
          <p:nvPr>
            <p:ph type="sldNum" sz="quarter" idx="4"/>
          </p:nvPr>
        </p:nvSpPr>
        <p:spPr>
          <a:xfrm>
            <a:off x="93472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pPr>
              <a:defRPr/>
            </a:pPr>
            <a:fld id="{85F569C7-F3E9-4C3F-B5C9-BA4811A126D2}" type="slidenum">
              <a:rPr lang="zh-TW" altLang="en-US" smtClean="0"/>
              <a:pPr>
                <a:defRPr/>
              </a:pPr>
              <a:t>‹#›</a:t>
            </a:fld>
            <a:endParaRPr lang="zh-TW" altLang="en-US"/>
          </a:p>
        </p:txBody>
      </p:sp>
      <p:pic>
        <p:nvPicPr>
          <p:cNvPr id="1031" name="Picture 154"/>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3583" y="63076"/>
            <a:ext cx="2136270"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90" r:id="rId2"/>
    <p:sldLayoutId id="2147483793" r:id="rId3"/>
  </p:sldLayoutIdLst>
  <p:hf hdr="0" ftr="0" dt="0"/>
  <p:txStyles>
    <p:titleStyle>
      <a:lvl1pPr algn="ctr" rtl="0" eaLnBrk="0" fontAlgn="base" hangingPunct="0">
        <a:spcBef>
          <a:spcPct val="0"/>
        </a:spcBef>
        <a:spcAft>
          <a:spcPct val="0"/>
        </a:spcAft>
        <a:defRPr sz="3600" b="1" kern="1200">
          <a:solidFill>
            <a:srgbClr val="000066"/>
          </a:solidFill>
          <a:latin typeface="Times New Roman" pitchFamily="18" charset="0"/>
          <a:ea typeface="微軟正黑體" panose="020B0604030504040204" pitchFamily="34"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微軟正黑體" panose="020B0604030504040204" pitchFamily="34" charset="-120"/>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微軟正黑體" panose="020B0604030504040204" pitchFamily="34" charset="-120"/>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微軟正黑體" panose="020B0604030504040204" pitchFamily="34" charset="-120"/>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微軟正黑體" panose="020B0604030504040204" pitchFamily="34"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63552" y="106367"/>
            <a:ext cx="8208912" cy="2671763"/>
          </a:xfrm>
        </p:spPr>
        <p:txBody>
          <a:bodyPr rtlCol="0">
            <a:normAutofit/>
          </a:bodyPr>
          <a:lstStyle/>
          <a:p>
            <a:pPr eaLnBrk="1" fontAlgn="auto" hangingPunct="1">
              <a:spcAft>
                <a:spcPts val="0"/>
              </a:spcAft>
              <a:defRPr/>
            </a:pPr>
            <a:r>
              <a:rPr lang="zh-TW" altLang="en-US" sz="3200" dirty="0">
                <a:sym typeface="Times New Roman" panose="02020603050405020304" pitchFamily="18" charset="0"/>
              </a:rPr>
              <a:t>經濟部產業發展署</a:t>
            </a:r>
            <a:br>
              <a:rPr lang="zh-TW" altLang="en-US" dirty="0"/>
            </a:br>
            <a:r>
              <a:rPr lang="zh-TW" altLang="en-US" sz="3200" dirty="0">
                <a:sym typeface="Times New Roman" panose="02020603050405020304" pitchFamily="18" charset="0"/>
              </a:rPr>
              <a:t>中小製造業接班傳承數位轉型計畫</a:t>
            </a:r>
            <a:br>
              <a:rPr lang="en-US" altLang="zh-TW" sz="3200" dirty="0">
                <a:sym typeface="Times New Roman" panose="02020603050405020304" pitchFamily="18" charset="0"/>
              </a:rPr>
            </a:br>
            <a:r>
              <a:rPr lang="zh-TW" altLang="en-US" sz="3200" dirty="0"/>
              <a:t>結案查證簡報</a:t>
            </a:r>
            <a:br>
              <a:rPr lang="zh-TW" altLang="en-US" sz="1400" dirty="0"/>
            </a:br>
            <a:endParaRPr lang="zh-TW" altLang="en-US" sz="2000" b="0" dirty="0">
              <a:solidFill>
                <a:schemeClr val="tx1">
                  <a:lumMod val="65000"/>
                  <a:lumOff val="35000"/>
                </a:schemeClr>
              </a:solidFill>
            </a:endParaRPr>
          </a:p>
        </p:txBody>
      </p:sp>
      <p:sp>
        <p:nvSpPr>
          <p:cNvPr id="3" name="副標題 2"/>
          <p:cNvSpPr>
            <a:spLocks noGrp="1"/>
          </p:cNvSpPr>
          <p:nvPr>
            <p:ph type="subTitle" idx="1"/>
          </p:nvPr>
        </p:nvSpPr>
        <p:spPr>
          <a:xfrm>
            <a:off x="1809750" y="3284984"/>
            <a:ext cx="8572500" cy="3240360"/>
          </a:xfrm>
        </p:spPr>
        <p:txBody>
          <a:bodyPr rtlCol="0">
            <a:normAutofit fontScale="92500"/>
          </a:bodyPr>
          <a:lstStyle/>
          <a:p>
            <a:pPr eaLnBrk="1" fontAlgn="auto" hangingPunct="1">
              <a:spcAft>
                <a:spcPts val="0"/>
              </a:spcAft>
              <a:defRPr/>
            </a:pPr>
            <a:r>
              <a:rPr lang="zh-TW" altLang="en-US" b="1" dirty="0">
                <a:ea typeface="+mn-ea"/>
              </a:rPr>
              <a:t>計畫名稱</a:t>
            </a:r>
            <a:endParaRPr lang="en-US" altLang="zh-TW" b="1" dirty="0">
              <a:ea typeface="+mn-ea"/>
            </a:endParaRPr>
          </a:p>
          <a:p>
            <a:pPr eaLnBrk="1" fontAlgn="auto" hangingPunct="1">
              <a:spcAft>
                <a:spcPts val="0"/>
              </a:spcAft>
              <a:defRPr/>
            </a:pPr>
            <a:r>
              <a:rPr lang="en-US" altLang="zh-TW" sz="1900" dirty="0">
                <a:solidFill>
                  <a:schemeClr val="tx1">
                    <a:lumMod val="65000"/>
                    <a:lumOff val="35000"/>
                  </a:schemeClr>
                </a:solidFill>
                <a:ea typeface="+mn-ea"/>
              </a:rPr>
              <a:t>(※</a:t>
            </a:r>
            <a:r>
              <a:rPr lang="zh-TW" altLang="en-US" sz="1900" dirty="0">
                <a:solidFill>
                  <a:schemeClr val="tx1">
                    <a:lumMod val="65000"/>
                    <a:lumOff val="35000"/>
                  </a:schemeClr>
                </a:solidFill>
                <a:ea typeface="+mn-ea"/>
              </a:rPr>
              <a:t>請輸入計畫名稱，此行請於列印時刪除</a:t>
            </a:r>
            <a:r>
              <a:rPr lang="en-US" altLang="zh-TW" sz="1900" dirty="0">
                <a:solidFill>
                  <a:schemeClr val="tx1">
                    <a:lumMod val="65000"/>
                    <a:lumOff val="35000"/>
                  </a:schemeClr>
                </a:solidFill>
                <a:ea typeface="+mn-ea"/>
              </a:rPr>
              <a:t>)</a:t>
            </a:r>
            <a:r>
              <a:rPr lang="en-US" altLang="zh-TW" sz="2300" dirty="0">
                <a:solidFill>
                  <a:schemeClr val="tx1">
                    <a:lumMod val="65000"/>
                    <a:lumOff val="35000"/>
                  </a:schemeClr>
                </a:solidFill>
                <a:ea typeface="+mn-ea"/>
              </a:rPr>
              <a:t>	</a:t>
            </a:r>
          </a:p>
          <a:p>
            <a:pPr eaLnBrk="1" fontAlgn="auto" hangingPunct="1">
              <a:spcAft>
                <a:spcPts val="0"/>
              </a:spcAft>
              <a:defRPr/>
            </a:pPr>
            <a:r>
              <a:rPr lang="zh-TW" altLang="en-US" b="1" dirty="0">
                <a:ea typeface="+mn-ea"/>
              </a:rPr>
              <a:t>執行企業</a:t>
            </a:r>
            <a:r>
              <a:rPr lang="en-US" altLang="zh-TW" b="1" dirty="0">
                <a:ea typeface="+mn-ea"/>
              </a:rPr>
              <a:t>(</a:t>
            </a:r>
            <a:r>
              <a:rPr lang="zh-TW" altLang="en-US" b="1" dirty="0">
                <a:ea typeface="+mn-ea"/>
              </a:rPr>
              <a:t>公司</a:t>
            </a:r>
            <a:r>
              <a:rPr lang="en-US" altLang="zh-TW" b="1" dirty="0">
                <a:ea typeface="+mn-ea"/>
              </a:rPr>
              <a:t>)</a:t>
            </a:r>
            <a:r>
              <a:rPr lang="zh-TW" altLang="en-US" b="1" dirty="0">
                <a:ea typeface="+mn-ea"/>
              </a:rPr>
              <a:t>名稱</a:t>
            </a:r>
            <a:endParaRPr lang="zh-TW" altLang="en-US" dirty="0">
              <a:ea typeface="+mn-ea"/>
            </a:endParaRPr>
          </a:p>
          <a:p>
            <a:pPr eaLnBrk="1" fontAlgn="auto" hangingPunct="1">
              <a:spcAft>
                <a:spcPts val="0"/>
              </a:spcAft>
              <a:defRPr/>
            </a:pPr>
            <a:r>
              <a:rPr lang="en-US" altLang="zh-TW" sz="1900" dirty="0">
                <a:solidFill>
                  <a:schemeClr val="tx1">
                    <a:lumMod val="65000"/>
                    <a:lumOff val="35000"/>
                  </a:schemeClr>
                </a:solidFill>
                <a:ea typeface="+mn-ea"/>
              </a:rPr>
              <a:t>(※</a:t>
            </a:r>
            <a:r>
              <a:rPr lang="zh-TW" altLang="en-US" sz="1900" dirty="0">
                <a:solidFill>
                  <a:schemeClr val="tx1">
                    <a:lumMod val="65000"/>
                    <a:lumOff val="35000"/>
                  </a:schemeClr>
                </a:solidFill>
                <a:ea typeface="+mn-ea"/>
              </a:rPr>
              <a:t>請輸入執行廠商名稱，此行請於列印時刪除</a:t>
            </a:r>
            <a:r>
              <a:rPr lang="en-US" altLang="zh-TW" sz="1900" dirty="0">
                <a:solidFill>
                  <a:schemeClr val="tx1">
                    <a:lumMod val="65000"/>
                    <a:lumOff val="35000"/>
                  </a:schemeClr>
                </a:solidFill>
                <a:ea typeface="+mn-ea"/>
              </a:rPr>
              <a:t>)</a:t>
            </a:r>
          </a:p>
          <a:p>
            <a:pPr eaLnBrk="1" fontAlgn="auto" hangingPunct="1">
              <a:spcAft>
                <a:spcPts val="0"/>
              </a:spcAft>
              <a:defRPr/>
            </a:pPr>
            <a:r>
              <a:rPr lang="zh-TW" altLang="en-US" b="1" dirty="0">
                <a:ea typeface="+mn-ea"/>
              </a:rPr>
              <a:t>報告人：○○○</a:t>
            </a:r>
            <a:r>
              <a:rPr lang="en-US" altLang="zh-TW" b="1" dirty="0">
                <a:ea typeface="+mn-ea"/>
              </a:rPr>
              <a:t>/</a:t>
            </a:r>
            <a:r>
              <a:rPr lang="zh-TW" altLang="en-US" b="1" dirty="0">
                <a:ea typeface="+mn-ea"/>
              </a:rPr>
              <a:t>職稱</a:t>
            </a:r>
            <a:endParaRPr lang="en-US" altLang="zh-TW" sz="2300" dirty="0">
              <a:solidFill>
                <a:schemeClr val="tx1">
                  <a:lumMod val="65000"/>
                  <a:lumOff val="35000"/>
                </a:schemeClr>
              </a:solidFill>
              <a:ea typeface="+mn-ea"/>
            </a:endParaRPr>
          </a:p>
          <a:p>
            <a:pPr eaLnBrk="1" fontAlgn="auto" hangingPunct="1">
              <a:spcAft>
                <a:spcPts val="0"/>
              </a:spcAft>
              <a:defRPr/>
            </a:pPr>
            <a:r>
              <a:rPr lang="zh-TW" altLang="en-US" sz="2600" b="1" dirty="0">
                <a:ea typeface="+mn-ea"/>
              </a:rPr>
              <a:t>民國</a:t>
            </a:r>
            <a:r>
              <a:rPr lang="en-US" altLang="zh-TW" sz="2600" b="1" dirty="0">
                <a:ea typeface="+mn-ea"/>
              </a:rPr>
              <a:t>000</a:t>
            </a:r>
            <a:r>
              <a:rPr lang="zh-TW" altLang="en-US" sz="2600" b="1" dirty="0">
                <a:ea typeface="+mn-ea"/>
              </a:rPr>
              <a:t>年</a:t>
            </a:r>
            <a:r>
              <a:rPr lang="en-US" altLang="zh-TW" sz="2600" b="1" dirty="0">
                <a:ea typeface="+mn-ea"/>
              </a:rPr>
              <a:t>00</a:t>
            </a:r>
            <a:r>
              <a:rPr lang="zh-TW" altLang="en-US" sz="2600" b="1" dirty="0">
                <a:ea typeface="+mn-ea"/>
              </a:rPr>
              <a:t>月</a:t>
            </a:r>
            <a:r>
              <a:rPr lang="en-US" altLang="zh-TW" sz="2600" b="1" dirty="0">
                <a:ea typeface="+mn-ea"/>
              </a:rPr>
              <a:t>00</a:t>
            </a:r>
            <a:r>
              <a:rPr lang="zh-TW" altLang="en-US" sz="2600" b="1" dirty="0">
                <a:ea typeface="+mn-ea"/>
              </a:rPr>
              <a:t>日至</a:t>
            </a:r>
            <a:r>
              <a:rPr lang="en-US" altLang="zh-TW" sz="2600" b="1" dirty="0">
                <a:ea typeface="+mn-ea"/>
              </a:rPr>
              <a:t>000</a:t>
            </a:r>
            <a:r>
              <a:rPr lang="zh-TW" altLang="en-US" sz="2600" b="1" dirty="0">
                <a:ea typeface="+mn-ea"/>
              </a:rPr>
              <a:t>年</a:t>
            </a:r>
            <a:r>
              <a:rPr lang="en-US" altLang="zh-TW" sz="2600" b="1" dirty="0">
                <a:ea typeface="+mn-ea"/>
              </a:rPr>
              <a:t>00</a:t>
            </a:r>
            <a:r>
              <a:rPr lang="zh-TW" altLang="en-US" sz="2600" b="1" dirty="0">
                <a:ea typeface="+mn-ea"/>
              </a:rPr>
              <a:t>月</a:t>
            </a:r>
            <a:r>
              <a:rPr lang="en-US" altLang="zh-TW" sz="2600" b="1" dirty="0">
                <a:ea typeface="+mn-ea"/>
              </a:rPr>
              <a:t>00</a:t>
            </a:r>
            <a:r>
              <a:rPr lang="zh-TW" altLang="en-US" sz="2600" b="1" dirty="0">
                <a:ea typeface="+mn-ea"/>
              </a:rPr>
              <a:t>日</a:t>
            </a:r>
            <a:endParaRPr lang="en-US" altLang="zh-TW" sz="2600" b="1" dirty="0">
              <a:ea typeface="+mn-ea"/>
            </a:endParaRPr>
          </a:p>
          <a:p>
            <a:pPr eaLnBrk="1" fontAlgn="auto" hangingPunct="1">
              <a:spcAft>
                <a:spcPts val="0"/>
              </a:spcAft>
              <a:defRPr/>
            </a:pPr>
            <a:r>
              <a:rPr lang="en-US" altLang="zh-TW" sz="1900" dirty="0">
                <a:solidFill>
                  <a:schemeClr val="tx1">
                    <a:lumMod val="65000"/>
                    <a:lumOff val="35000"/>
                  </a:schemeClr>
                </a:solidFill>
                <a:ea typeface="+mn-ea"/>
              </a:rPr>
              <a:t>(※</a:t>
            </a:r>
            <a:r>
              <a:rPr lang="zh-TW" altLang="en-US" sz="1900" dirty="0">
                <a:solidFill>
                  <a:schemeClr val="tx1">
                    <a:lumMod val="65000"/>
                    <a:lumOff val="35000"/>
                  </a:schemeClr>
                </a:solidFill>
                <a:ea typeface="+mn-ea"/>
              </a:rPr>
              <a:t>請輸入查證起訖期間，若為結案查證則為計畫起訖期間，此行請於列印時刪除</a:t>
            </a:r>
            <a:r>
              <a:rPr lang="en-US" altLang="zh-TW" sz="1900" dirty="0">
                <a:solidFill>
                  <a:schemeClr val="tx1">
                    <a:lumMod val="65000"/>
                    <a:lumOff val="35000"/>
                  </a:schemeClr>
                </a:solidFill>
                <a:ea typeface="+mn-ea"/>
              </a:rPr>
              <a:t>)</a:t>
            </a:r>
            <a:endParaRPr lang="zh-TW" altLang="en-US" sz="1900" dirty="0">
              <a:solidFill>
                <a:schemeClr val="tx1">
                  <a:lumMod val="65000"/>
                  <a:lumOff val="35000"/>
                </a:schemeClr>
              </a:solidFill>
              <a:ea typeface="+mn-ea"/>
            </a:endParaRPr>
          </a:p>
        </p:txBody>
      </p:sp>
      <p:sp>
        <p:nvSpPr>
          <p:cNvPr id="4" name="矩形 3"/>
          <p:cNvSpPr/>
          <p:nvPr/>
        </p:nvSpPr>
        <p:spPr>
          <a:xfrm>
            <a:off x="5049755" y="2424167"/>
            <a:ext cx="2236510" cy="584775"/>
          </a:xfrm>
          <a:prstGeom prst="rect">
            <a:avLst/>
          </a:prstGeom>
        </p:spPr>
        <p:txBody>
          <a:bodyPr wrap="none">
            <a:spAutoFit/>
          </a:bodyPr>
          <a:lstStyle/>
          <a:p>
            <a:pPr algn="ctr"/>
            <a:r>
              <a:rPr lang="zh-TW" altLang="en-US" sz="3200" b="1" dirty="0">
                <a:solidFill>
                  <a:srgbClr val="000066"/>
                </a:solidFill>
                <a:latin typeface="Times New Roman" pitchFamily="18" charset="0"/>
                <a:ea typeface="微軟正黑體" panose="020B0604030504040204" pitchFamily="34" charset="-120"/>
                <a:cs typeface="Times New Roman" pitchFamily="18" charset="0"/>
                <a:sym typeface="Times New Roman"/>
              </a:rPr>
              <a:t>轉型規劃案</a:t>
            </a:r>
            <a:endParaRPr lang="en-US" altLang="zh-TW" sz="3200" b="1" dirty="0">
              <a:solidFill>
                <a:srgbClr val="000066"/>
              </a:solidFill>
              <a:latin typeface="Times New Roman" pitchFamily="18" charset="0"/>
              <a:ea typeface="微軟正黑體" panose="020B0604030504040204" pitchFamily="34" charset="-120"/>
              <a:cs typeface="Times New Roman" pitchFamily="18" charset="0"/>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轉型創新商模</a:t>
            </a:r>
          </a:p>
        </p:txBody>
      </p:sp>
      <p:sp>
        <p:nvSpPr>
          <p:cNvPr id="18" name="投影片編號版面配置區 2"/>
          <p:cNvSpPr txBox="1">
            <a:spLocks/>
          </p:cNvSpPr>
          <p:nvPr/>
        </p:nvSpPr>
        <p:spPr bwMode="auto">
          <a:xfrm>
            <a:off x="9347200" y="6492876"/>
            <a:ext cx="2844800" cy="365125"/>
          </a:xfrm>
          <a:prstGeom prst="rect">
            <a:avLst/>
          </a:prstGeom>
          <a:extLst/>
        </p:spPr>
        <p:txBody>
          <a:bodyPr vert="horz" wrap="square" lIns="91440" tIns="45720" rIns="91440" bIns="45720" numCol="1" anchor="ctr" anchorCtr="0" compatLnSpc="1">
            <a:prstTxWarp prst="textNoShape">
              <a:avLst/>
            </a:prstTxWarp>
          </a:bodyPr>
          <a:lstStyle>
            <a:defPPr>
              <a:defRPr lang="zh-TW"/>
            </a:defPPr>
            <a:lvl1pPr algn="r" eaLnBrk="1" hangingPunct="1">
              <a:defRPr kumimoji="0" sz="1200">
                <a:solidFill>
                  <a:srgbClr val="89898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dirty="0">
                <a:sym typeface="Times New Roman" panose="02020603050405020304" pitchFamily="18" charset="0"/>
              </a:rPr>
              <a:t>9</a:t>
            </a:r>
            <a:endParaRPr lang="zh-TW" altLang="en-US" dirty="0">
              <a:sym typeface="Times New Roman" panose="02020603050405020304" pitchFamily="18" charset="0"/>
            </a:endParaRPr>
          </a:p>
        </p:txBody>
      </p:sp>
      <p:sp>
        <p:nvSpPr>
          <p:cNvPr id="32" name="矩形 31">
            <a:extLst>
              <a:ext uri="{FF2B5EF4-FFF2-40B4-BE49-F238E27FC236}">
                <a16:creationId xmlns:a16="http://schemas.microsoft.com/office/drawing/2014/main" id="{AFFA522A-92FC-49BF-9724-1756DC67EAA0}"/>
              </a:ext>
            </a:extLst>
          </p:cNvPr>
          <p:cNvSpPr/>
          <p:nvPr/>
        </p:nvSpPr>
        <p:spPr>
          <a:xfrm>
            <a:off x="544745" y="923680"/>
            <a:ext cx="1338828" cy="369331"/>
          </a:xfrm>
          <a:prstGeom prst="rect">
            <a:avLst/>
          </a:prstGeom>
          <a:solidFill>
            <a:schemeClr val="bg1"/>
          </a:solidFill>
          <a:ln>
            <a:solidFill>
              <a:schemeClr val="tx2"/>
            </a:solidFill>
          </a:ln>
        </p:spPr>
        <p:txBody>
          <a:bodyPr wrap="none">
            <a:spAutoFit/>
          </a:bodyPr>
          <a:lstStyle/>
          <a:p>
            <a:pPr algn="ctr"/>
            <a:r>
              <a:rPr kumimoji="0" lang="zh-TW" altLang="en-US" b="1" dirty="0">
                <a:solidFill>
                  <a:sysClr val="windowText" lastClr="000000"/>
                </a:solidFill>
                <a:latin typeface="微軟正黑體" panose="020B0604030504040204" pitchFamily="34" charset="-120"/>
                <a:ea typeface="微軟正黑體" panose="020B0604030504040204" pitchFamily="34" charset="-120"/>
              </a:rPr>
              <a:t>商業模式圖</a:t>
            </a:r>
            <a:endParaRPr lang="zh-TW" altLang="en-US" b="1" dirty="0">
              <a:solidFill>
                <a:sysClr val="windowText" lastClr="000000"/>
              </a:solidFill>
            </a:endParaRPr>
          </a:p>
        </p:txBody>
      </p:sp>
      <p:sp>
        <p:nvSpPr>
          <p:cNvPr id="39" name="矩形 38">
            <a:extLst>
              <a:ext uri="{FF2B5EF4-FFF2-40B4-BE49-F238E27FC236}">
                <a16:creationId xmlns:a16="http://schemas.microsoft.com/office/drawing/2014/main" id="{C614A4A7-4831-420F-BF48-3FD1C3E795E4}"/>
              </a:ext>
            </a:extLst>
          </p:cNvPr>
          <p:cNvSpPr/>
          <p:nvPr/>
        </p:nvSpPr>
        <p:spPr>
          <a:xfrm>
            <a:off x="1987943" y="911643"/>
            <a:ext cx="8955674" cy="923330"/>
          </a:xfrm>
          <a:prstGeom prst="rect">
            <a:avLst/>
          </a:prstGeom>
        </p:spPr>
        <p:txBody>
          <a:bodyPr wrap="square">
            <a:spAutoFit/>
          </a:bodyPr>
          <a:lstStyle/>
          <a:p>
            <a:pPr eaLnBrk="1" hangingPunct="1"/>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扣合轉型目標，選定關鍵客戶，以新通路或新市場觀點</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來呈現</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創新商業模式，</a:t>
            </a:r>
            <a:r>
              <a:rPr lang="zh-TW" altLang="en-US" b="1" dirty="0">
                <a:solidFill>
                  <a:srgbClr val="2D669E"/>
                </a:solidFill>
                <a:latin typeface="Times New Roman" panose="02020603050405020304" pitchFamily="18" charset="0"/>
                <a:ea typeface="微軟正黑體" panose="020B0604030504040204" pitchFamily="34" charset="-120"/>
                <a:cs typeface="Times New Roman" panose="02020603050405020304" pitchFamily="18" charset="0"/>
              </a:rPr>
              <a:t>至少須包含價值主張及其因應之關鍵活動</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。建議可以參考商業模式圖</a:t>
            </a:r>
            <a:r>
              <a:rPr lang="en-US" altLang="zh-TW"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(BMC)</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作說明：</a:t>
            </a:r>
          </a:p>
          <a:p>
            <a:pPr eaLnBrk="1" hangingPunct="1"/>
            <a:r>
              <a:rPr lang="en-US" altLang="zh-TW"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請說明</a:t>
            </a:r>
            <a:r>
              <a:rPr lang="zh-TW" altLang="en-US" b="1" dirty="0">
                <a:solidFill>
                  <a:srgbClr val="2D669E"/>
                </a:solidFill>
                <a:latin typeface="Times New Roman" panose="02020603050405020304" pitchFamily="18" charset="0"/>
                <a:ea typeface="微軟正黑體" panose="020B0604030504040204" pitchFamily="34" charset="-120"/>
                <a:cs typeface="Times New Roman" panose="02020603050405020304" pitchFamily="18" charset="0"/>
              </a:rPr>
              <a:t>原商業模式</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與</a:t>
            </a:r>
            <a:r>
              <a:rPr lang="zh-TW" altLang="en-US" b="1" dirty="0">
                <a:solidFill>
                  <a:srgbClr val="2D669E"/>
                </a:solidFill>
                <a:latin typeface="Times New Roman" panose="02020603050405020304" pitchFamily="18" charset="0"/>
                <a:ea typeface="微軟正黑體" panose="020B0604030504040204" pitchFamily="34" charset="-120"/>
                <a:cs typeface="Times New Roman" panose="02020603050405020304" pitchFamily="18" charset="0"/>
              </a:rPr>
              <a:t>結案時創新商業模式的比較</a:t>
            </a:r>
            <a:r>
              <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說明。</a:t>
            </a:r>
          </a:p>
        </p:txBody>
      </p:sp>
      <p:grpSp>
        <p:nvGrpSpPr>
          <p:cNvPr id="3" name="群組 2">
            <a:extLst>
              <a:ext uri="{FF2B5EF4-FFF2-40B4-BE49-F238E27FC236}">
                <a16:creationId xmlns:a16="http://schemas.microsoft.com/office/drawing/2014/main" id="{AEE2CA42-4086-416C-A51C-FA0A0D59DE92}"/>
              </a:ext>
            </a:extLst>
          </p:cNvPr>
          <p:cNvGrpSpPr/>
          <p:nvPr/>
        </p:nvGrpSpPr>
        <p:grpSpPr>
          <a:xfrm>
            <a:off x="340116" y="2026822"/>
            <a:ext cx="11556811" cy="4029822"/>
            <a:chOff x="340117" y="2631239"/>
            <a:chExt cx="10238032" cy="3569968"/>
          </a:xfrm>
        </p:grpSpPr>
        <p:grpSp>
          <p:nvGrpSpPr>
            <p:cNvPr id="40" name="群組 39">
              <a:extLst>
                <a:ext uri="{FF2B5EF4-FFF2-40B4-BE49-F238E27FC236}">
                  <a16:creationId xmlns:a16="http://schemas.microsoft.com/office/drawing/2014/main" id="{791F6545-DE8D-4E8E-9A25-9951F7E43445}"/>
                </a:ext>
              </a:extLst>
            </p:cNvPr>
            <p:cNvGrpSpPr/>
            <p:nvPr/>
          </p:nvGrpSpPr>
          <p:grpSpPr>
            <a:xfrm>
              <a:off x="340117" y="3050002"/>
              <a:ext cx="4944862" cy="3151205"/>
              <a:chOff x="490841" y="1421387"/>
              <a:chExt cx="10921419" cy="6536608"/>
            </a:xfrm>
          </p:grpSpPr>
          <p:pic>
            <p:nvPicPr>
              <p:cNvPr id="41" name="圖片 40">
                <a:extLst>
                  <a:ext uri="{FF2B5EF4-FFF2-40B4-BE49-F238E27FC236}">
                    <a16:creationId xmlns:a16="http://schemas.microsoft.com/office/drawing/2014/main" id="{F63F0F92-352C-42C1-B011-09BB135222A0}"/>
                  </a:ext>
                </a:extLst>
              </p:cNvPr>
              <p:cNvPicPr>
                <a:picLocks noChangeAspect="1"/>
              </p:cNvPicPr>
              <p:nvPr/>
            </p:nvPicPr>
            <p:blipFill>
              <a:blip r:embed="rId4"/>
              <a:stretch>
                <a:fillRect/>
              </a:stretch>
            </p:blipFill>
            <p:spPr>
              <a:xfrm>
                <a:off x="490841" y="1421389"/>
                <a:ext cx="10921419" cy="6536606"/>
              </a:xfrm>
              <a:prstGeom prst="rect">
                <a:avLst/>
              </a:prstGeom>
            </p:spPr>
          </p:pic>
          <p:sp>
            <p:nvSpPr>
              <p:cNvPr id="42" name="矩形 41">
                <a:extLst>
                  <a:ext uri="{FF2B5EF4-FFF2-40B4-BE49-F238E27FC236}">
                    <a16:creationId xmlns:a16="http://schemas.microsoft.com/office/drawing/2014/main" id="{DA956BCA-6C55-4A34-AC76-C2DBC4D35E5E}"/>
                  </a:ext>
                </a:extLst>
              </p:cNvPr>
              <p:cNvSpPr/>
              <p:nvPr/>
            </p:nvSpPr>
            <p:spPr>
              <a:xfrm>
                <a:off x="4763904" y="1421387"/>
                <a:ext cx="2143401" cy="4819812"/>
              </a:xfrm>
              <a:prstGeom prst="rect">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sp>
            <p:nvSpPr>
              <p:cNvPr id="43" name="矩形 42">
                <a:extLst>
                  <a:ext uri="{FF2B5EF4-FFF2-40B4-BE49-F238E27FC236}">
                    <a16:creationId xmlns:a16="http://schemas.microsoft.com/office/drawing/2014/main" id="{C393A3F6-B34C-4A64-B5F8-049A5F8236E2}"/>
                  </a:ext>
                </a:extLst>
              </p:cNvPr>
              <p:cNvSpPr/>
              <p:nvPr/>
            </p:nvSpPr>
            <p:spPr>
              <a:xfrm>
                <a:off x="9106754" y="1421387"/>
                <a:ext cx="2183203" cy="4819812"/>
              </a:xfrm>
              <a:prstGeom prst="rect">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sp>
            <p:nvSpPr>
              <p:cNvPr id="44" name="矩形 43">
                <a:extLst>
                  <a:ext uri="{FF2B5EF4-FFF2-40B4-BE49-F238E27FC236}">
                    <a16:creationId xmlns:a16="http://schemas.microsoft.com/office/drawing/2014/main" id="{9EA3B1CA-A991-41F6-8A5C-9924C676B290}"/>
                  </a:ext>
                </a:extLst>
              </p:cNvPr>
              <p:cNvSpPr/>
              <p:nvPr/>
            </p:nvSpPr>
            <p:spPr>
              <a:xfrm>
                <a:off x="2572854" y="1438411"/>
                <a:ext cx="2101391" cy="2359974"/>
              </a:xfrm>
              <a:prstGeom prst="rect">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grpSp>
        <p:sp>
          <p:nvSpPr>
            <p:cNvPr id="45" name="矩形 44">
              <a:extLst>
                <a:ext uri="{FF2B5EF4-FFF2-40B4-BE49-F238E27FC236}">
                  <a16:creationId xmlns:a16="http://schemas.microsoft.com/office/drawing/2014/main" id="{9EB40F7E-4BD9-4527-8A18-9EB2C1433B44}"/>
                </a:ext>
              </a:extLst>
            </p:cNvPr>
            <p:cNvSpPr/>
            <p:nvPr/>
          </p:nvSpPr>
          <p:spPr>
            <a:xfrm>
              <a:off x="346619" y="2631239"/>
              <a:ext cx="731625" cy="354452"/>
            </a:xfrm>
            <a:prstGeom prst="rect">
              <a:avLst/>
            </a:prstGeom>
            <a:solidFill>
              <a:srgbClr val="FFC000">
                <a:lumMod val="20000"/>
                <a:lumOff val="80000"/>
              </a:srgbClr>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AS-IS</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6" name="矩形 45">
              <a:extLst>
                <a:ext uri="{FF2B5EF4-FFF2-40B4-BE49-F238E27FC236}">
                  <a16:creationId xmlns:a16="http://schemas.microsoft.com/office/drawing/2014/main" id="{0414C6A6-48C5-40A0-93AE-0344C906B855}"/>
                </a:ext>
              </a:extLst>
            </p:cNvPr>
            <p:cNvSpPr/>
            <p:nvPr/>
          </p:nvSpPr>
          <p:spPr>
            <a:xfrm>
              <a:off x="5639536" y="2631239"/>
              <a:ext cx="1006693" cy="354452"/>
            </a:xfrm>
            <a:prstGeom prst="rect">
              <a:avLst/>
            </a:prstGeom>
            <a:solidFill>
              <a:srgbClr val="4472C4">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TO-BE</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47" name="群組 46">
              <a:extLst>
                <a:ext uri="{FF2B5EF4-FFF2-40B4-BE49-F238E27FC236}">
                  <a16:creationId xmlns:a16="http://schemas.microsoft.com/office/drawing/2014/main" id="{8E9E6856-E6C1-424C-8308-DD87240E7AE7}"/>
                </a:ext>
              </a:extLst>
            </p:cNvPr>
            <p:cNvGrpSpPr/>
            <p:nvPr/>
          </p:nvGrpSpPr>
          <p:grpSpPr>
            <a:xfrm>
              <a:off x="5617785" y="3040123"/>
              <a:ext cx="4960364" cy="3161084"/>
              <a:chOff x="2182601" y="1421387"/>
              <a:chExt cx="9100832" cy="5446963"/>
            </a:xfrm>
          </p:grpSpPr>
          <p:pic>
            <p:nvPicPr>
              <p:cNvPr id="48" name="圖片 47">
                <a:extLst>
                  <a:ext uri="{FF2B5EF4-FFF2-40B4-BE49-F238E27FC236}">
                    <a16:creationId xmlns:a16="http://schemas.microsoft.com/office/drawing/2014/main" id="{72C05BE7-38D7-4F39-8467-07195EEB1F1C}"/>
                  </a:ext>
                </a:extLst>
              </p:cNvPr>
              <p:cNvPicPr>
                <a:picLocks noChangeAspect="1"/>
              </p:cNvPicPr>
              <p:nvPr/>
            </p:nvPicPr>
            <p:blipFill>
              <a:blip r:embed="rId4"/>
              <a:stretch>
                <a:fillRect/>
              </a:stretch>
            </p:blipFill>
            <p:spPr>
              <a:xfrm>
                <a:off x="2182601" y="1421389"/>
                <a:ext cx="9100832" cy="5446961"/>
              </a:xfrm>
              <a:prstGeom prst="rect">
                <a:avLst/>
              </a:prstGeom>
            </p:spPr>
          </p:pic>
          <p:sp>
            <p:nvSpPr>
              <p:cNvPr id="49" name="矩形 48">
                <a:extLst>
                  <a:ext uri="{FF2B5EF4-FFF2-40B4-BE49-F238E27FC236}">
                    <a16:creationId xmlns:a16="http://schemas.microsoft.com/office/drawing/2014/main" id="{38A327AD-8AA7-45AE-A292-EBBFCE659E18}"/>
                  </a:ext>
                </a:extLst>
              </p:cNvPr>
              <p:cNvSpPr/>
              <p:nvPr/>
            </p:nvSpPr>
            <p:spPr>
              <a:xfrm>
                <a:off x="5759894" y="1421387"/>
                <a:ext cx="1799265" cy="4045963"/>
              </a:xfrm>
              <a:prstGeom prst="rect">
                <a:avLst/>
              </a:prstGeom>
              <a:noFill/>
              <a:ln w="38100" cap="flat" cmpd="sng" algn="ctr">
                <a:solidFill>
                  <a:srgbClr val="3168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sp>
            <p:nvSpPr>
              <p:cNvPr id="50" name="矩形 49">
                <a:extLst>
                  <a:ext uri="{FF2B5EF4-FFF2-40B4-BE49-F238E27FC236}">
                    <a16:creationId xmlns:a16="http://schemas.microsoft.com/office/drawing/2014/main" id="{BD1B570D-7521-4BC9-BBEA-F36C5E22A88A}"/>
                  </a:ext>
                </a:extLst>
              </p:cNvPr>
              <p:cNvSpPr/>
              <p:nvPr/>
            </p:nvSpPr>
            <p:spPr>
              <a:xfrm>
                <a:off x="9382124" y="1421387"/>
                <a:ext cx="1832676" cy="4045963"/>
              </a:xfrm>
              <a:prstGeom prst="rect">
                <a:avLst/>
              </a:prstGeom>
              <a:noFill/>
              <a:ln w="38100" cap="flat" cmpd="sng" algn="ctr">
                <a:solidFill>
                  <a:srgbClr val="3168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sp>
            <p:nvSpPr>
              <p:cNvPr id="51" name="矩形 50">
                <a:extLst>
                  <a:ext uri="{FF2B5EF4-FFF2-40B4-BE49-F238E27FC236}">
                    <a16:creationId xmlns:a16="http://schemas.microsoft.com/office/drawing/2014/main" id="{134A768C-B6AE-482E-8520-28EF0D8C2EBF}"/>
                  </a:ext>
                </a:extLst>
              </p:cNvPr>
              <p:cNvSpPr/>
              <p:nvPr/>
            </p:nvSpPr>
            <p:spPr>
              <a:xfrm>
                <a:off x="3941578" y="1438411"/>
                <a:ext cx="1764000" cy="1981064"/>
              </a:xfrm>
              <a:prstGeom prst="rect">
                <a:avLst/>
              </a:prstGeom>
              <a:noFill/>
              <a:ln w="38100" cap="flat" cmpd="sng" algn="ctr">
                <a:solidFill>
                  <a:srgbClr val="3168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grpSp>
      </p:grpSp>
      <p:sp>
        <p:nvSpPr>
          <p:cNvPr id="52" name="橢圓形圖說文字 40">
            <a:extLst>
              <a:ext uri="{FF2B5EF4-FFF2-40B4-BE49-F238E27FC236}">
                <a16:creationId xmlns:a16="http://schemas.microsoft.com/office/drawing/2014/main" id="{CC88F274-B8FB-4D69-83DA-6A6D0F4AC48C}"/>
              </a:ext>
            </a:extLst>
          </p:cNvPr>
          <p:cNvSpPr/>
          <p:nvPr/>
        </p:nvSpPr>
        <p:spPr bwMode="auto">
          <a:xfrm>
            <a:off x="10508279" y="1401471"/>
            <a:ext cx="1008000" cy="969363"/>
          </a:xfrm>
          <a:prstGeom prst="wedgeEllipseCallout">
            <a:avLst>
              <a:gd name="adj1" fmla="val -44151"/>
              <a:gd name="adj2" fmla="val 53983"/>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rPr>
              <a:t>範例</a:t>
            </a:r>
          </a:p>
        </p:txBody>
      </p:sp>
    </p:spTree>
    <p:custDataLst>
      <p:tags r:id="rId1"/>
    </p:custDataLst>
    <p:extLst>
      <p:ext uri="{BB962C8B-B14F-4D97-AF65-F5344CB8AC3E}">
        <p14:creationId xmlns:p14="http://schemas.microsoft.com/office/powerpoint/2010/main" val="147389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19E8E7D-EAD5-413E-A5B2-993537F6F8D4}"/>
              </a:ext>
            </a:extLst>
          </p:cNvPr>
          <p:cNvSpPr>
            <a:spLocks noGrp="1"/>
          </p:cNvSpPr>
          <p:nvPr>
            <p:ph type="sldNum" sz="quarter" idx="12"/>
          </p:nvPr>
        </p:nvSpPr>
        <p:spPr>
          <a:xfrm>
            <a:off x="9212023" y="8615202"/>
            <a:ext cx="2228850" cy="365125"/>
          </a:xfrm>
        </p:spPr>
        <p:txBody>
          <a:bodyPr/>
          <a:lstStyle/>
          <a:p>
            <a:pPr>
              <a:defRPr/>
            </a:pPr>
            <a:fld id="{41891D65-17B4-4C4B-865B-282D95EFB1B0}" type="slidenum">
              <a:rPr lang="zh-TW" altLang="en-US" smtClean="0"/>
              <a:pPr>
                <a:defRPr/>
              </a:pPr>
              <a:t>10</a:t>
            </a:fld>
            <a:endParaRPr lang="zh-TW" altLang="en-US"/>
          </a:p>
        </p:txBody>
      </p:sp>
      <p:sp>
        <p:nvSpPr>
          <p:cNvPr id="5"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nchor="ct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接班傳承情形及計畫團隊組成</a:t>
            </a:r>
          </a:p>
        </p:txBody>
      </p:sp>
      <p:sp>
        <p:nvSpPr>
          <p:cNvPr id="55" name="圓角矩形 54"/>
          <p:cNvSpPr/>
          <p:nvPr/>
        </p:nvSpPr>
        <p:spPr>
          <a:xfrm>
            <a:off x="9567544" y="8068095"/>
            <a:ext cx="1673304" cy="8124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a:solidFill>
                  <a:schemeClr val="tx1"/>
                </a:solidFill>
                <a:latin typeface="微軟正黑體" panose="020B0604030504040204" pitchFamily="34" charset="-120"/>
                <a:ea typeface="微軟正黑體" panose="020B0604030504040204" pitchFamily="34" charset="-120"/>
              </a:rPr>
              <a:t>新商模營收目標</a:t>
            </a:r>
            <a:endParaRPr lang="zh-TW" altLang="en-US" sz="2000">
              <a:solidFill>
                <a:schemeClr val="tx1"/>
              </a:solidFill>
            </a:endParaRPr>
          </a:p>
        </p:txBody>
      </p:sp>
      <p:sp>
        <p:nvSpPr>
          <p:cNvPr id="7" name="投影片編號版面配置區 2"/>
          <p:cNvSpPr txBox="1">
            <a:spLocks/>
          </p:cNvSpPr>
          <p:nvPr/>
        </p:nvSpPr>
        <p:spPr bwMode="auto">
          <a:xfrm>
            <a:off x="9347200" y="6492876"/>
            <a:ext cx="2844800" cy="365125"/>
          </a:xfrm>
          <a:prstGeom prst="rect">
            <a:avLst/>
          </a:prstGeom>
          <a:extLst/>
        </p:spPr>
        <p:txBody>
          <a:bodyPr vert="horz" wrap="square" lIns="91440" tIns="45720" rIns="91440" bIns="45720" numCol="1" anchor="ctr" anchorCtr="0" compatLnSpc="1">
            <a:prstTxWarp prst="textNoShape">
              <a:avLst/>
            </a:prstTxWarp>
          </a:bodyPr>
          <a:lstStyle>
            <a:defPPr>
              <a:defRPr lang="zh-TW"/>
            </a:defPPr>
            <a:lvl1pPr algn="r" eaLnBrk="1" hangingPunct="1">
              <a:defRPr kumimoji="0" sz="1200">
                <a:solidFill>
                  <a:srgbClr val="89898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dirty="0">
                <a:sym typeface="Times New Roman" panose="02020603050405020304" pitchFamily="18" charset="0"/>
              </a:rPr>
              <a:t>10</a:t>
            </a:r>
            <a:endParaRPr lang="zh-TW" altLang="en-US" dirty="0">
              <a:sym typeface="Times New Roman" panose="02020603050405020304" pitchFamily="18" charset="0"/>
            </a:endParaRPr>
          </a:p>
        </p:txBody>
      </p:sp>
      <p:graphicFrame>
        <p:nvGraphicFramePr>
          <p:cNvPr id="10" name="表格 9">
            <a:extLst>
              <a:ext uri="{FF2B5EF4-FFF2-40B4-BE49-F238E27FC236}">
                <a16:creationId xmlns:a16="http://schemas.microsoft.com/office/drawing/2014/main" id="{F6C0AACD-5E40-4D1F-BC73-E03ABC46AB50}"/>
              </a:ext>
            </a:extLst>
          </p:cNvPr>
          <p:cNvGraphicFramePr>
            <a:graphicFrameLocks noGrp="1"/>
          </p:cNvGraphicFramePr>
          <p:nvPr>
            <p:extLst>
              <p:ext uri="{D42A27DB-BD31-4B8C-83A1-F6EECF244321}">
                <p14:modId xmlns:p14="http://schemas.microsoft.com/office/powerpoint/2010/main" val="3089494562"/>
              </p:ext>
            </p:extLst>
          </p:nvPr>
        </p:nvGraphicFramePr>
        <p:xfrm>
          <a:off x="443372" y="3205547"/>
          <a:ext cx="11305256" cy="2540244"/>
        </p:xfrm>
        <a:graphic>
          <a:graphicData uri="http://schemas.openxmlformats.org/drawingml/2006/table">
            <a:tbl>
              <a:tblPr firstRow="1" bandRow="1"/>
              <a:tblGrid>
                <a:gridCol w="1944215">
                  <a:extLst>
                    <a:ext uri="{9D8B030D-6E8A-4147-A177-3AD203B41FA5}">
                      <a16:colId xmlns:a16="http://schemas.microsoft.com/office/drawing/2014/main" val="1556337584"/>
                    </a:ext>
                  </a:extLst>
                </a:gridCol>
                <a:gridCol w="1566174">
                  <a:extLst>
                    <a:ext uri="{9D8B030D-6E8A-4147-A177-3AD203B41FA5}">
                      <a16:colId xmlns:a16="http://schemas.microsoft.com/office/drawing/2014/main" val="2923789201"/>
                    </a:ext>
                  </a:extLst>
                </a:gridCol>
                <a:gridCol w="1566174">
                  <a:extLst>
                    <a:ext uri="{9D8B030D-6E8A-4147-A177-3AD203B41FA5}">
                      <a16:colId xmlns:a16="http://schemas.microsoft.com/office/drawing/2014/main" val="53627057"/>
                    </a:ext>
                  </a:extLst>
                </a:gridCol>
                <a:gridCol w="1566174">
                  <a:extLst>
                    <a:ext uri="{9D8B030D-6E8A-4147-A177-3AD203B41FA5}">
                      <a16:colId xmlns:a16="http://schemas.microsoft.com/office/drawing/2014/main" val="3948635977"/>
                    </a:ext>
                  </a:extLst>
                </a:gridCol>
                <a:gridCol w="1566174">
                  <a:extLst>
                    <a:ext uri="{9D8B030D-6E8A-4147-A177-3AD203B41FA5}">
                      <a16:colId xmlns:a16="http://schemas.microsoft.com/office/drawing/2014/main" val="3538526522"/>
                    </a:ext>
                  </a:extLst>
                </a:gridCol>
                <a:gridCol w="3096345">
                  <a:extLst>
                    <a:ext uri="{9D8B030D-6E8A-4147-A177-3AD203B41FA5}">
                      <a16:colId xmlns:a16="http://schemas.microsoft.com/office/drawing/2014/main" val="1780599071"/>
                    </a:ext>
                  </a:extLst>
                </a:gridCol>
              </a:tblGrid>
              <a:tr h="590824">
                <a:tc>
                  <a:txBody>
                    <a:bodyPr/>
                    <a:lstStyle/>
                    <a:p>
                      <a:pPr marR="152400" algn="ctr">
                        <a:spcBef>
                          <a:spcPts val="600"/>
                        </a:spcBef>
                        <a:spcAft>
                          <a:spcPts val="0"/>
                        </a:spcAft>
                      </a:pPr>
                      <a:r>
                        <a:rPr lang="en-US" altLang="zh-TW" sz="1900" kern="100" dirty="0">
                          <a:solidFill>
                            <a:sysClr val="windowText" lastClr="000000"/>
                          </a:solidFill>
                          <a:effectLst/>
                          <a:latin typeface="Arial" panose="020B0604020202020204" pitchFamily="34" charset="0"/>
                          <a:ea typeface="微軟正黑體" panose="020B0604030504040204" pitchFamily="34" charset="-120"/>
                        </a:rPr>
                        <a:t>  </a:t>
                      </a:r>
                      <a:r>
                        <a:rPr lang="zh-TW" sz="1900" kern="100" dirty="0">
                          <a:solidFill>
                            <a:sysClr val="windowText" lastClr="000000"/>
                          </a:solidFill>
                          <a:effectLst/>
                          <a:latin typeface="Arial" panose="020B0604020202020204" pitchFamily="34" charset="0"/>
                          <a:ea typeface="微軟正黑體" panose="020B0604030504040204" pitchFamily="34" charset="-120"/>
                        </a:rPr>
                        <a:t>團隊組成人</a:t>
                      </a:r>
                      <a:r>
                        <a:rPr lang="zh-TW" sz="1900" kern="100" baseline="0" dirty="0">
                          <a:solidFill>
                            <a:sysClr val="windowText" lastClr="000000"/>
                          </a:solidFill>
                          <a:effectLst/>
                          <a:latin typeface="Arial" panose="020B0604020202020204" pitchFamily="34" charset="0"/>
                          <a:ea typeface="微軟正黑體" panose="020B0604030504040204" pitchFamily="34" charset="-120"/>
                        </a:rPr>
                        <a:t>員</a:t>
                      </a:r>
                      <a:endParaRPr lang="zh-TW" sz="1900" kern="100" baseline="0" dirty="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21590" marR="152400" algn="ctr">
                        <a:spcBef>
                          <a:spcPts val="600"/>
                        </a:spcBef>
                        <a:spcAft>
                          <a:spcPts val="0"/>
                        </a:spcAft>
                      </a:pPr>
                      <a:r>
                        <a:rPr lang="zh-TW" sz="1900" kern="100" dirty="0">
                          <a:solidFill>
                            <a:sysClr val="windowText" lastClr="000000"/>
                          </a:solidFill>
                          <a:effectLst/>
                          <a:latin typeface="Arial" panose="020B0604020202020204" pitchFamily="34" charset="0"/>
                          <a:ea typeface="微軟正黑體" panose="020B0604030504040204" pitchFamily="34" charset="-120"/>
                        </a:rPr>
                        <a:t>姓名</a:t>
                      </a:r>
                      <a:endParaRPr lang="zh-TW" sz="1900" kern="100" dirty="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21590" marR="152400" algn="ctr">
                        <a:spcBef>
                          <a:spcPts val="600"/>
                        </a:spcBef>
                        <a:spcAft>
                          <a:spcPts val="0"/>
                        </a:spcAft>
                      </a:pPr>
                      <a:r>
                        <a:rPr lang="zh-TW" sz="1900" kern="100" dirty="0">
                          <a:solidFill>
                            <a:sysClr val="windowText" lastClr="000000"/>
                          </a:solidFill>
                          <a:effectLst/>
                          <a:latin typeface="Arial" panose="020B0604020202020204" pitchFamily="34" charset="0"/>
                          <a:ea typeface="微軟正黑體" panose="020B0604030504040204" pitchFamily="34" charset="-120"/>
                        </a:rPr>
                        <a:t>職稱</a:t>
                      </a:r>
                      <a:endParaRPr lang="zh-TW" sz="1900" kern="100" dirty="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21590" marR="152400" algn="ctr">
                        <a:spcBef>
                          <a:spcPts val="600"/>
                        </a:spcBef>
                        <a:spcAft>
                          <a:spcPts val="0"/>
                        </a:spcAft>
                      </a:pPr>
                      <a:r>
                        <a:rPr lang="zh-TW" sz="1900" kern="100" dirty="0">
                          <a:solidFill>
                            <a:sysClr val="windowText" lastClr="000000"/>
                          </a:solidFill>
                          <a:effectLst/>
                          <a:latin typeface="Arial" panose="020B0604020202020204" pitchFamily="34" charset="0"/>
                          <a:ea typeface="微軟正黑體" panose="020B0604030504040204" pitchFamily="34" charset="-120"/>
                        </a:rPr>
                        <a:t>主要專長</a:t>
                      </a:r>
                      <a:endParaRPr lang="zh-TW" sz="1900" kern="100" dirty="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21590" marR="152400" algn="ctr">
                        <a:spcBef>
                          <a:spcPts val="600"/>
                        </a:spcBef>
                        <a:spcAft>
                          <a:spcPts val="0"/>
                        </a:spcAft>
                      </a:pPr>
                      <a:r>
                        <a:rPr lang="zh-TW" sz="1900" kern="100" dirty="0">
                          <a:solidFill>
                            <a:sysClr val="windowText" lastClr="000000"/>
                          </a:solidFill>
                          <a:effectLst/>
                          <a:latin typeface="Arial" panose="020B0604020202020204" pitchFamily="34" charset="0"/>
                          <a:ea typeface="微軟正黑體" panose="020B0604030504040204" pitchFamily="34" charset="-120"/>
                        </a:rPr>
                        <a:t>學經歷</a:t>
                      </a:r>
                      <a:endParaRPr lang="zh-TW" sz="1900" kern="100" dirty="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21590" marR="152400" algn="ctr">
                        <a:spcBef>
                          <a:spcPts val="600"/>
                        </a:spcBef>
                        <a:spcAft>
                          <a:spcPts val="0"/>
                        </a:spcAft>
                      </a:pPr>
                      <a:r>
                        <a:rPr lang="zh-TW" sz="1900" kern="100" dirty="0">
                          <a:solidFill>
                            <a:sysClr val="windowText" lastClr="000000"/>
                          </a:solidFill>
                          <a:effectLst/>
                          <a:latin typeface="Arial" panose="020B0604020202020204" pitchFamily="34" charset="0"/>
                          <a:ea typeface="微軟正黑體" panose="020B0604030504040204" pitchFamily="34" charset="-120"/>
                        </a:rPr>
                        <a:t>參與分項計畫及工作項目</a:t>
                      </a:r>
                      <a:endParaRPr lang="zh-TW" sz="1900" kern="100" dirty="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extLst>
                  <a:ext uri="{0D108BD9-81ED-4DB2-BD59-A6C34878D82A}">
                    <a16:rowId xmlns:a16="http://schemas.microsoft.com/office/drawing/2014/main" val="115068073"/>
                  </a:ext>
                </a:extLst>
              </a:tr>
              <a:tr h="389884">
                <a:tc>
                  <a:txBody>
                    <a:bodyPr/>
                    <a:lstStyle/>
                    <a:p>
                      <a:pPr marL="26670" marR="152400">
                        <a:spcBef>
                          <a:spcPts val="600"/>
                        </a:spcBef>
                        <a:spcAft>
                          <a:spcPts val="0"/>
                        </a:spcAft>
                      </a:pPr>
                      <a:r>
                        <a:rPr lang="zh-TW" sz="1900" kern="100" dirty="0">
                          <a:solidFill>
                            <a:sysClr val="windowText" lastClr="000000"/>
                          </a:solidFill>
                          <a:effectLst/>
                          <a:latin typeface="Arial" panose="020B0604020202020204" pitchFamily="34" charset="0"/>
                          <a:ea typeface="微軟正黑體" panose="020B0604030504040204" pitchFamily="34" charset="-120"/>
                        </a:rPr>
                        <a:t>計畫主持人</a:t>
                      </a:r>
                      <a:endParaRPr lang="zh-TW" sz="1900" kern="100" dirty="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76172052"/>
                  </a:ext>
                </a:extLst>
              </a:tr>
              <a:tr h="389884">
                <a:tc>
                  <a:txBody>
                    <a:bodyPr/>
                    <a:lstStyle/>
                    <a:p>
                      <a:pPr marL="26670" marR="152400">
                        <a:spcBef>
                          <a:spcPts val="600"/>
                        </a:spcBef>
                        <a:spcAft>
                          <a:spcPts val="0"/>
                        </a:spcAft>
                      </a:pPr>
                      <a:r>
                        <a:rPr lang="zh-TW" sz="19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數據治理</a:t>
                      </a:r>
                      <a:endParaRPr lang="zh-TW" sz="19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540385" marR="152400">
                        <a:spcBef>
                          <a:spcPts val="600"/>
                        </a:spcBef>
                        <a:spcAft>
                          <a:spcPts val="0"/>
                        </a:spcAft>
                      </a:pPr>
                      <a:r>
                        <a:rPr lang="en-US" sz="1900" kern="100">
                          <a:solidFill>
                            <a:sysClr val="windowText" lastClr="000000"/>
                          </a:solidFill>
                          <a:effectLst/>
                          <a:latin typeface="Arial" panose="020B0604020202020204" pitchFamily="34" charset="0"/>
                          <a:ea typeface="微軟正黑體" panose="020B0604030504040204" pitchFamily="34" charset="-120"/>
                          <a:cs typeface="Times New Roman" panose="02020603050405020304" pitchFamily="18" charset="0"/>
                        </a:rPr>
                        <a:t> </a:t>
                      </a:r>
                      <a:endParaRPr lang="zh-TW" sz="1900" kern="10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61408754"/>
                  </a:ext>
                </a:extLst>
              </a:tr>
              <a:tr h="389884">
                <a:tc>
                  <a:txBody>
                    <a:bodyPr/>
                    <a:lstStyle/>
                    <a:p>
                      <a:pPr marL="26670" marR="152400">
                        <a:spcBef>
                          <a:spcPts val="600"/>
                        </a:spcBef>
                        <a:spcAft>
                          <a:spcPts val="0"/>
                        </a:spcAft>
                      </a:pPr>
                      <a:r>
                        <a:rPr lang="en-US" sz="19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IT</a:t>
                      </a:r>
                      <a:r>
                        <a:rPr lang="zh-TW" sz="19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技術</a:t>
                      </a:r>
                      <a:endParaRPr lang="zh-TW" sz="19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540385" marR="152400">
                        <a:spcBef>
                          <a:spcPts val="600"/>
                        </a:spcBef>
                        <a:spcAft>
                          <a:spcPts val="0"/>
                        </a:spcAft>
                      </a:pPr>
                      <a:r>
                        <a:rPr lang="en-US" sz="1900" kern="100">
                          <a:solidFill>
                            <a:sysClr val="windowText" lastClr="000000"/>
                          </a:solidFill>
                          <a:effectLst/>
                          <a:latin typeface="Arial" panose="020B0604020202020204" pitchFamily="34" charset="0"/>
                          <a:ea typeface="微軟正黑體" panose="020B0604030504040204" pitchFamily="34" charset="-120"/>
                          <a:cs typeface="Times New Roman" panose="02020603050405020304" pitchFamily="18" charset="0"/>
                        </a:rPr>
                        <a:t> </a:t>
                      </a:r>
                      <a:endParaRPr lang="zh-TW" sz="1900" kern="10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74880603"/>
                  </a:ext>
                </a:extLst>
              </a:tr>
              <a:tr h="389884">
                <a:tc>
                  <a:txBody>
                    <a:bodyPr/>
                    <a:lstStyle/>
                    <a:p>
                      <a:pPr marL="26670" marR="152400">
                        <a:spcBef>
                          <a:spcPts val="600"/>
                        </a:spcBef>
                        <a:spcAft>
                          <a:spcPts val="0"/>
                        </a:spcAft>
                      </a:pPr>
                      <a:r>
                        <a:rPr lang="en-US" sz="19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OT</a:t>
                      </a:r>
                      <a:r>
                        <a:rPr lang="zh-TW" sz="19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技術</a:t>
                      </a:r>
                      <a:endParaRPr lang="zh-TW" sz="1900" kern="100" dirty="0">
                        <a:solidFill>
                          <a:sysClr val="windowText" lastClr="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dirty="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540385" marR="152400">
                        <a:spcBef>
                          <a:spcPts val="600"/>
                        </a:spcBef>
                        <a:spcAft>
                          <a:spcPts val="0"/>
                        </a:spcAft>
                      </a:pPr>
                      <a:r>
                        <a:rPr lang="en-US" sz="1900" kern="100">
                          <a:solidFill>
                            <a:sysClr val="windowText" lastClr="000000"/>
                          </a:solidFill>
                          <a:effectLst/>
                          <a:latin typeface="Arial" panose="020B0604020202020204" pitchFamily="34" charset="0"/>
                          <a:ea typeface="微軟正黑體" panose="020B0604030504040204" pitchFamily="34" charset="-120"/>
                          <a:cs typeface="Times New Roman" panose="02020603050405020304" pitchFamily="18" charset="0"/>
                        </a:rPr>
                        <a:t> </a:t>
                      </a:r>
                      <a:endParaRPr lang="zh-TW" sz="1900" kern="10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58347125"/>
                  </a:ext>
                </a:extLst>
              </a:tr>
              <a:tr h="389884">
                <a:tc>
                  <a:txBody>
                    <a:bodyPr/>
                    <a:lstStyle/>
                    <a:p>
                      <a:pPr marL="26670" marR="152400">
                        <a:spcBef>
                          <a:spcPts val="600"/>
                        </a:spcBef>
                        <a:spcAft>
                          <a:spcPts val="0"/>
                        </a:spcAft>
                      </a:pPr>
                      <a:r>
                        <a:rPr lang="zh-TW" sz="1900" kern="100" dirty="0">
                          <a:solidFill>
                            <a:sysClr val="windowText" lastClr="000000"/>
                          </a:solidFill>
                          <a:effectLst/>
                          <a:latin typeface="Arial" panose="020B0604020202020204" pitchFamily="34" charset="0"/>
                          <a:ea typeface="微軟正黑體" panose="020B0604030504040204" pitchFamily="34" charset="-120"/>
                        </a:rPr>
                        <a:t>其他</a:t>
                      </a:r>
                      <a:endParaRPr lang="zh-TW" sz="1900" kern="100" dirty="0">
                        <a:solidFill>
                          <a:sysClr val="windowText" lastClr="000000"/>
                        </a:solidFill>
                        <a:effectLst/>
                        <a:latin typeface="Arial" panose="020B0604020202020204" pitchFamily="34" charset="0"/>
                        <a:ea typeface="新細明體" panose="02020500000000000000" pitchFamily="18" charset="-12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600" dirty="0">
                        <a:solidFill>
                          <a:sysClr val="windowText" lastClr="000000"/>
                        </a:solidFill>
                        <a:effectLst/>
                        <a:latin typeface="Arial" panose="020B0604020202020204" pitchFamily="34" charset="0"/>
                      </a:endParaRPr>
                    </a:p>
                  </a:txBody>
                  <a:tcPr marL="27992" marR="27992" marT="14996"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44796407"/>
                  </a:ext>
                </a:extLst>
              </a:tr>
            </a:tbl>
          </a:graphicData>
        </a:graphic>
      </p:graphicFrame>
      <p:sp>
        <p:nvSpPr>
          <p:cNvPr id="12" name="矩形 11">
            <a:extLst>
              <a:ext uri="{FF2B5EF4-FFF2-40B4-BE49-F238E27FC236}">
                <a16:creationId xmlns:a16="http://schemas.microsoft.com/office/drawing/2014/main" id="{F6CB7102-43D0-4063-8C53-4CD902608991}"/>
              </a:ext>
            </a:extLst>
          </p:cNvPr>
          <p:cNvSpPr/>
          <p:nvPr/>
        </p:nvSpPr>
        <p:spPr>
          <a:xfrm>
            <a:off x="333374" y="5820460"/>
            <a:ext cx="11243803" cy="369332"/>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請於表格下方說明</a:t>
            </a:r>
            <a:r>
              <a:rPr lang="zh-TW" altLang="en-US" b="1" dirty="0">
                <a:latin typeface="微軟正黑體" panose="020B0604030504040204" pitchFamily="34" charset="-120"/>
                <a:ea typeface="微軟正黑體" panose="020B0604030504040204" pitchFamily="34" charset="-120"/>
              </a:rPr>
              <a:t>數據治理團隊</a:t>
            </a:r>
            <a:r>
              <a:rPr lang="zh-TW" altLang="en-US" dirty="0">
                <a:latin typeface="微軟正黑體" panose="020B0604030504040204" pitchFamily="34" charset="-120"/>
                <a:ea typeface="微軟正黑體" panose="020B0604030504040204" pitchFamily="34" charset="-120"/>
              </a:rPr>
              <a:t>及</a:t>
            </a:r>
            <a:r>
              <a:rPr lang="zh-TW" altLang="en-US" b="1" dirty="0">
                <a:latin typeface="微軟正黑體" panose="020B0604030504040204" pitchFamily="34" charset="-120"/>
                <a:ea typeface="微軟正黑體" panose="020B0604030504040204" pitchFamily="34" charset="-120"/>
              </a:rPr>
              <a:t>計畫後續於組織架構內之數據治理因應做法</a:t>
            </a:r>
            <a:r>
              <a:rPr lang="zh-TW" altLang="en-US" dirty="0">
                <a:latin typeface="微軟正黑體" panose="020B0604030504040204" pitchFamily="34" charset="-120"/>
                <a:ea typeface="微軟正黑體" panose="020B0604030504040204" pitchFamily="34" charset="-120"/>
              </a:rPr>
              <a:t>，如成立新部門、小組等。</a:t>
            </a:r>
          </a:p>
        </p:txBody>
      </p:sp>
      <p:sp>
        <p:nvSpPr>
          <p:cNvPr id="13" name="矩形 12">
            <a:extLst>
              <a:ext uri="{FF2B5EF4-FFF2-40B4-BE49-F238E27FC236}">
                <a16:creationId xmlns:a16="http://schemas.microsoft.com/office/drawing/2014/main" id="{3625CE5D-965F-48DB-86BC-1BE54DED3C71}"/>
              </a:ext>
            </a:extLst>
          </p:cNvPr>
          <p:cNvSpPr/>
          <p:nvPr/>
        </p:nvSpPr>
        <p:spPr>
          <a:xfrm>
            <a:off x="376287" y="1284667"/>
            <a:ext cx="11305256" cy="1875000"/>
          </a:xfrm>
          <a:prstGeom prst="rect">
            <a:avLst/>
          </a:prstGeom>
        </p:spPr>
        <p:txBody>
          <a:bodyPr wrap="square">
            <a:spAutoFit/>
          </a:bodyPr>
          <a:lstStyle/>
          <a:p>
            <a:pPr marR="3810" lvl="0">
              <a:lnSpc>
                <a:spcPts val="1800"/>
              </a:lnSpc>
              <a:spcBef>
                <a:spcPts val="1200"/>
              </a:spcBef>
              <a:spcAft>
                <a:spcPts val="600"/>
              </a:spcAft>
              <a:buClr>
                <a:srgbClr val="000000"/>
              </a:buClr>
              <a:buSzPct val="100000"/>
            </a:pPr>
            <a:r>
              <a:rPr lang="zh-TW" altLang="en-US" sz="2400" b="1" kern="100" dirty="0">
                <a:uFill>
                  <a:solidFill>
                    <a:srgbClr val="000000"/>
                  </a:solidFill>
                </a:uFill>
                <a:latin typeface="+mj-ea"/>
                <a:ea typeface="+mj-ea"/>
              </a:rPr>
              <a:t>一、</a:t>
            </a:r>
            <a:r>
              <a:rPr lang="zh-TW" altLang="zh-TW" sz="2400" b="1" kern="100" dirty="0">
                <a:uFill>
                  <a:solidFill>
                    <a:srgbClr val="000000"/>
                  </a:solidFill>
                </a:uFill>
                <a:latin typeface="+mj-ea"/>
                <a:ea typeface="+mj-ea"/>
              </a:rPr>
              <a:t>接班傳承情形</a:t>
            </a:r>
            <a:endParaRPr lang="en-US" altLang="zh-TW" sz="2400" b="1" kern="100" dirty="0">
              <a:uFill>
                <a:solidFill>
                  <a:srgbClr val="000000"/>
                </a:solidFill>
              </a:uFill>
              <a:latin typeface="+mj-ea"/>
              <a:ea typeface="+mj-ea"/>
            </a:endParaRPr>
          </a:p>
          <a:p>
            <a:pPr marR="3810" lvl="0">
              <a:lnSpc>
                <a:spcPts val="2100"/>
              </a:lnSpc>
              <a:spcBef>
                <a:spcPts val="1200"/>
              </a:spcBef>
              <a:spcAft>
                <a:spcPts val="600"/>
              </a:spcAft>
              <a:buClr>
                <a:srgbClr val="000000"/>
              </a:buClr>
              <a:buSzPct val="100000"/>
            </a:pPr>
            <a:r>
              <a:rPr lang="zh-TW" altLang="en-US" sz="2000" kern="100" dirty="0">
                <a:uFill>
                  <a:solidFill>
                    <a:srgbClr val="000000"/>
                  </a:solidFill>
                </a:uFill>
                <a:latin typeface="Times New Roman" panose="02020603050405020304" pitchFamily="18" charset="0"/>
                <a:ea typeface="+mj-ea"/>
                <a:cs typeface="Times New Roman" panose="02020603050405020304" pitchFamily="18" charset="0"/>
              </a:rPr>
              <a:t>組織企業文化、接班現況</a:t>
            </a:r>
            <a:r>
              <a:rPr lang="en-US" altLang="zh-TW" sz="2000" kern="100" dirty="0">
                <a:uFill>
                  <a:solidFill>
                    <a:srgbClr val="000000"/>
                  </a:solidFill>
                </a:uFill>
                <a:latin typeface="Times New Roman" panose="02020603050405020304" pitchFamily="18" charset="0"/>
                <a:ea typeface="+mj-ea"/>
                <a:cs typeface="Times New Roman" panose="02020603050405020304" pitchFamily="18" charset="0"/>
              </a:rPr>
              <a:t>(</a:t>
            </a:r>
            <a:r>
              <a:rPr lang="zh-TW" altLang="en-US" sz="2000" kern="100" dirty="0">
                <a:uFill>
                  <a:solidFill>
                    <a:srgbClr val="000000"/>
                  </a:solidFill>
                </a:uFill>
                <a:latin typeface="Times New Roman" panose="02020603050405020304" pitchFamily="18" charset="0"/>
                <a:ea typeface="+mj-ea"/>
                <a:cs typeface="Times New Roman" panose="02020603050405020304" pitchFamily="18" charset="0"/>
              </a:rPr>
              <a:t>計畫公告日往回起算接班</a:t>
            </a:r>
            <a:r>
              <a:rPr lang="en-US" altLang="zh-TW" sz="2000" kern="100" dirty="0">
                <a:uFill>
                  <a:solidFill>
                    <a:srgbClr val="000000"/>
                  </a:solidFill>
                </a:uFill>
                <a:latin typeface="Times New Roman" panose="02020603050405020304" pitchFamily="18" charset="0"/>
                <a:ea typeface="+mj-ea"/>
                <a:cs typeface="Times New Roman" panose="02020603050405020304" pitchFamily="18" charset="0"/>
              </a:rPr>
              <a:t>3</a:t>
            </a:r>
            <a:r>
              <a:rPr lang="zh-TW" altLang="en-US" sz="2000" kern="100" dirty="0">
                <a:uFill>
                  <a:solidFill>
                    <a:srgbClr val="000000"/>
                  </a:solidFill>
                </a:uFill>
                <a:latin typeface="Times New Roman" panose="02020603050405020304" pitchFamily="18" charset="0"/>
                <a:ea typeface="+mj-ea"/>
                <a:cs typeface="Times New Roman" panose="02020603050405020304" pitchFamily="18" charset="0"/>
              </a:rPr>
              <a:t>年內或預計接班</a:t>
            </a:r>
            <a:r>
              <a:rPr lang="en-US" altLang="zh-TW" sz="2000" kern="100" dirty="0">
                <a:uFill>
                  <a:solidFill>
                    <a:srgbClr val="000000"/>
                  </a:solidFill>
                </a:uFill>
                <a:latin typeface="Times New Roman" panose="02020603050405020304" pitchFamily="18" charset="0"/>
                <a:ea typeface="+mj-ea"/>
                <a:cs typeface="Times New Roman" panose="02020603050405020304" pitchFamily="18" charset="0"/>
              </a:rPr>
              <a:t>)</a:t>
            </a:r>
            <a:r>
              <a:rPr lang="zh-TW" altLang="en-US" sz="2000" kern="100" dirty="0">
                <a:uFill>
                  <a:solidFill>
                    <a:srgbClr val="000000"/>
                  </a:solidFill>
                </a:uFill>
                <a:latin typeface="Times New Roman" panose="02020603050405020304" pitchFamily="18" charset="0"/>
                <a:ea typeface="+mj-ea"/>
                <a:cs typeface="Times New Roman" panose="02020603050405020304" pitchFamily="18" charset="0"/>
              </a:rPr>
              <a:t>、接班人參與決策流程及公司治理情形、人才培育與激勵措施等規劃。</a:t>
            </a:r>
            <a:endParaRPr lang="en-US" altLang="zh-TW" sz="2000" kern="100" dirty="0">
              <a:uFill>
                <a:solidFill>
                  <a:srgbClr val="000000"/>
                </a:solidFill>
              </a:uFill>
              <a:latin typeface="Times New Roman" panose="02020603050405020304" pitchFamily="18" charset="0"/>
              <a:ea typeface="+mj-ea"/>
              <a:cs typeface="Times New Roman" panose="02020603050405020304" pitchFamily="18" charset="0"/>
            </a:endParaRPr>
          </a:p>
          <a:p>
            <a:pPr marR="3810" lvl="0">
              <a:lnSpc>
                <a:spcPts val="1800"/>
              </a:lnSpc>
              <a:spcBef>
                <a:spcPts val="1200"/>
              </a:spcBef>
              <a:spcAft>
                <a:spcPts val="600"/>
              </a:spcAft>
              <a:buClr>
                <a:srgbClr val="000000"/>
              </a:buClr>
              <a:buSzPct val="100000"/>
            </a:pPr>
            <a:endParaRPr lang="en-US" altLang="zh-TW" sz="2000" b="1" kern="100" dirty="0">
              <a:uFill>
                <a:solidFill>
                  <a:srgbClr val="000000"/>
                </a:solidFill>
              </a:uFill>
              <a:latin typeface="+mj-ea"/>
              <a:ea typeface="+mj-ea"/>
            </a:endParaRPr>
          </a:p>
          <a:p>
            <a:pPr marR="3810" lvl="0">
              <a:lnSpc>
                <a:spcPts val="1800"/>
              </a:lnSpc>
              <a:spcBef>
                <a:spcPts val="0"/>
              </a:spcBef>
              <a:spcAft>
                <a:spcPts val="600"/>
              </a:spcAft>
              <a:buClr>
                <a:srgbClr val="000000"/>
              </a:buClr>
              <a:buSzPct val="100000"/>
            </a:pPr>
            <a:r>
              <a:rPr lang="zh-TW" altLang="en-US" sz="2400" b="1" kern="100" dirty="0">
                <a:uFill>
                  <a:solidFill>
                    <a:srgbClr val="000000"/>
                  </a:solidFill>
                </a:uFill>
                <a:latin typeface="+mj-ea"/>
                <a:ea typeface="+mj-ea"/>
              </a:rPr>
              <a:t>二、</a:t>
            </a:r>
            <a:r>
              <a:rPr lang="zh-TW" altLang="zh-TW" sz="2400" b="1" kern="100" dirty="0">
                <a:uFill>
                  <a:solidFill>
                    <a:srgbClr val="000000"/>
                  </a:solidFill>
                </a:uFill>
                <a:latin typeface="+mj-ea"/>
                <a:ea typeface="+mj-ea"/>
              </a:rPr>
              <a:t>計畫團隊組成</a:t>
            </a:r>
          </a:p>
        </p:txBody>
      </p:sp>
    </p:spTree>
    <p:custDataLst>
      <p:tags r:id="rId1"/>
    </p:custDataLst>
    <p:extLst>
      <p:ext uri="{BB962C8B-B14F-4D97-AF65-F5344CB8AC3E}">
        <p14:creationId xmlns:p14="http://schemas.microsoft.com/office/powerpoint/2010/main" val="94640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投影片編號版面配置區 2"/>
          <p:cNvSpPr>
            <a:spLocks noGrp="1"/>
          </p:cNvSpPr>
          <p:nvPr>
            <p:ph type="sldNum" sz="quarter" idx="12"/>
          </p:nvPr>
        </p:nvSpPr>
        <p:spPr bwMode="auto">
          <a:extLst/>
        </p:spPr>
        <p:txBody>
          <a:bodyPr vert="horz" wrap="square" lIns="91440" tIns="45720" rIns="91440" bIns="45720" numCol="1" anchor="ctr" anchorCtr="0" compatLnSpc="1">
            <a:prstTxWarp prst="textNoShape">
              <a:avLst/>
            </a:prstTxWarp>
          </a:bodyPr>
          <a:lstStyle/>
          <a:p>
            <a:fld id="{0D4FD275-6492-4154-9300-AC6DA9FB63F7}" type="slidenum">
              <a:rPr lang="zh-TW" altLang="en-US">
                <a:sym typeface="Times New Roman" panose="02020603050405020304" pitchFamily="18" charset="0"/>
              </a:rPr>
              <a:pPr/>
              <a:t>11</a:t>
            </a:fld>
            <a:endParaRPr lang="zh-TW" altLang="en-US">
              <a:sym typeface="Times New Roman" panose="02020603050405020304" pitchFamily="18" charset="0"/>
            </a:endParaRPr>
          </a:p>
        </p:txBody>
      </p:sp>
      <p:sp>
        <p:nvSpPr>
          <p:cNvPr id="8"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雲端與數位科技</a:t>
            </a:r>
          </a:p>
        </p:txBody>
      </p:sp>
      <p:sp>
        <p:nvSpPr>
          <p:cNvPr id="184" name="矩形 183">
            <a:extLst>
              <a:ext uri="{FF2B5EF4-FFF2-40B4-BE49-F238E27FC236}">
                <a16:creationId xmlns:a16="http://schemas.microsoft.com/office/drawing/2014/main" id="{570F01C2-99F1-4974-B378-89E98A1B660F}"/>
              </a:ext>
            </a:extLst>
          </p:cNvPr>
          <p:cNvSpPr/>
          <p:nvPr/>
        </p:nvSpPr>
        <p:spPr>
          <a:xfrm>
            <a:off x="228600" y="737826"/>
            <a:ext cx="8547100" cy="830997"/>
          </a:xfrm>
          <a:prstGeom prst="rect">
            <a:avLst/>
          </a:prstGeom>
        </p:spPr>
        <p:txBody>
          <a:bodyPr wrap="square">
            <a:spAutoFit/>
          </a:bodyPr>
          <a:lstStyle/>
          <a:p>
            <a:endParaRPr lang="en-US" altLang="zh-TW" sz="1600" b="1" dirty="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請以圖表呈現，須說明資訊系統架構與導入後資訊系統架構的比較說明。</a:t>
            </a:r>
            <a:endParaRPr lang="en-US" altLang="zh-TW" sz="1600" b="1" dirty="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請於圖表下方詳述供應鏈管理及客戶關係管理串聯之業者名稱及家數。</a:t>
            </a:r>
          </a:p>
        </p:txBody>
      </p:sp>
      <p:pic>
        <p:nvPicPr>
          <p:cNvPr id="6" name="圖片 5">
            <a:extLst>
              <a:ext uri="{FF2B5EF4-FFF2-40B4-BE49-F238E27FC236}">
                <a16:creationId xmlns:a16="http://schemas.microsoft.com/office/drawing/2014/main" id="{765AB1B0-EBA6-4584-96FA-E385E2571082}"/>
              </a:ext>
            </a:extLst>
          </p:cNvPr>
          <p:cNvPicPr>
            <a:picLocks noChangeAspect="1"/>
          </p:cNvPicPr>
          <p:nvPr/>
        </p:nvPicPr>
        <p:blipFill>
          <a:blip r:embed="rId3"/>
          <a:stretch>
            <a:fillRect/>
          </a:stretch>
        </p:blipFill>
        <p:spPr>
          <a:xfrm>
            <a:off x="4673600" y="2167268"/>
            <a:ext cx="7077260" cy="3466739"/>
          </a:xfrm>
          <a:prstGeom prst="rect">
            <a:avLst/>
          </a:prstGeom>
        </p:spPr>
      </p:pic>
      <p:sp>
        <p:nvSpPr>
          <p:cNvPr id="190" name="矩形 189">
            <a:extLst>
              <a:ext uri="{FF2B5EF4-FFF2-40B4-BE49-F238E27FC236}">
                <a16:creationId xmlns:a16="http://schemas.microsoft.com/office/drawing/2014/main" id="{0945C92F-5F7A-45C9-BB6C-98E393CD2CB2}"/>
              </a:ext>
            </a:extLst>
          </p:cNvPr>
          <p:cNvSpPr/>
          <p:nvPr/>
        </p:nvSpPr>
        <p:spPr>
          <a:xfrm>
            <a:off x="460092" y="1895655"/>
            <a:ext cx="825867" cy="400110"/>
          </a:xfrm>
          <a:prstGeom prst="rect">
            <a:avLst/>
          </a:prstGeom>
          <a:solidFill>
            <a:srgbClr val="FFC000">
              <a:lumMod val="20000"/>
              <a:lumOff val="80000"/>
            </a:srgbClr>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AS-IS</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1" name="矩形 190">
            <a:extLst>
              <a:ext uri="{FF2B5EF4-FFF2-40B4-BE49-F238E27FC236}">
                <a16:creationId xmlns:a16="http://schemas.microsoft.com/office/drawing/2014/main" id="{42F22826-5A8E-4373-98AC-300D617E8D94}"/>
              </a:ext>
            </a:extLst>
          </p:cNvPr>
          <p:cNvSpPr/>
          <p:nvPr/>
        </p:nvSpPr>
        <p:spPr>
          <a:xfrm>
            <a:off x="4811431" y="1895655"/>
            <a:ext cx="1006693" cy="400110"/>
          </a:xfrm>
          <a:prstGeom prst="rect">
            <a:avLst/>
          </a:prstGeom>
          <a:solidFill>
            <a:srgbClr val="4472C4">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TO-BE</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3" name="橢圓形圖說文字 40">
            <a:extLst>
              <a:ext uri="{FF2B5EF4-FFF2-40B4-BE49-F238E27FC236}">
                <a16:creationId xmlns:a16="http://schemas.microsoft.com/office/drawing/2014/main" id="{73049508-09B6-4B9B-8C90-32ACFE4B8B98}"/>
              </a:ext>
            </a:extLst>
          </p:cNvPr>
          <p:cNvSpPr/>
          <p:nvPr/>
        </p:nvSpPr>
        <p:spPr bwMode="auto">
          <a:xfrm>
            <a:off x="11855209" y="1804731"/>
            <a:ext cx="1008000" cy="969363"/>
          </a:xfrm>
          <a:prstGeom prst="wedgeEllipseCallout">
            <a:avLst>
              <a:gd name="adj1" fmla="val -40371"/>
              <a:gd name="adj2" fmla="val 81496"/>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rPr>
              <a:t>範例</a:t>
            </a:r>
          </a:p>
        </p:txBody>
      </p:sp>
      <p:sp>
        <p:nvSpPr>
          <p:cNvPr id="12" name="矩形 11">
            <a:extLst>
              <a:ext uri="{FF2B5EF4-FFF2-40B4-BE49-F238E27FC236}">
                <a16:creationId xmlns:a16="http://schemas.microsoft.com/office/drawing/2014/main" id="{8794B0F5-329F-48F8-B127-3CE637A730D5}"/>
              </a:ext>
            </a:extLst>
          </p:cNvPr>
          <p:cNvSpPr/>
          <p:nvPr/>
        </p:nvSpPr>
        <p:spPr>
          <a:xfrm>
            <a:off x="8391661" y="112812"/>
            <a:ext cx="3714478" cy="307777"/>
          </a:xfrm>
          <a:prstGeom prst="rect">
            <a:avLst/>
          </a:prstGeom>
        </p:spPr>
        <p:txBody>
          <a:bodyPr wrap="none">
            <a:spAutoFit/>
          </a:bodyPr>
          <a:lstStyle/>
          <a:p>
            <a:r>
              <a:rPr lang="en-US" altLang="zh-TW" sz="1400" b="1" kern="100" dirty="0">
                <a:solidFill>
                  <a:srgbClr val="000000"/>
                </a:solidFill>
                <a:latin typeface="Times New Roman" panose="02020603050405020304" pitchFamily="18" charset="0"/>
                <a:ea typeface="+mn-ea"/>
                <a:cs typeface="Times New Roman" panose="02020603050405020304" pitchFamily="18" charset="0"/>
              </a:rPr>
              <a:t>(</a:t>
            </a:r>
            <a:r>
              <a:rPr lang="zh-TW" altLang="zh-TW" sz="1400" kern="100" dirty="0">
                <a:solidFill>
                  <a:srgbClr val="000000"/>
                </a:solidFill>
                <a:latin typeface="Times New Roman" panose="02020603050405020304" pitchFamily="18" charset="0"/>
                <a:ea typeface="+mn-ea"/>
                <a:cs typeface="Times New Roman" panose="02020603050405020304" pitchFamily="18" charset="0"/>
              </a:rPr>
              <a:t>此表請依結案實際狀況確實填寫，不可刪除</a:t>
            </a:r>
            <a:r>
              <a:rPr lang="en-US" altLang="zh-TW" sz="1400" kern="100" dirty="0">
                <a:solidFill>
                  <a:srgbClr val="000000"/>
                </a:solidFill>
                <a:latin typeface="Times New Roman" panose="02020603050405020304" pitchFamily="18" charset="0"/>
                <a:ea typeface="+mn-ea"/>
                <a:cs typeface="Times New Roman" panose="02020603050405020304" pitchFamily="18" charset="0"/>
              </a:rPr>
              <a:t>)</a:t>
            </a:r>
            <a:endParaRPr lang="zh-TW" altLang="en-US" dirty="0">
              <a:latin typeface="Times New Roman" panose="02020603050405020304" pitchFamily="18" charset="0"/>
              <a:ea typeface="+mn-ea"/>
              <a:cs typeface="Times New Roman" panose="02020603050405020304" pitchFamily="18" charset="0"/>
            </a:endParaRPr>
          </a:p>
        </p:txBody>
      </p:sp>
      <p:sp>
        <p:nvSpPr>
          <p:cNvPr id="66" name="矩形 65">
            <a:extLst>
              <a:ext uri="{FF2B5EF4-FFF2-40B4-BE49-F238E27FC236}">
                <a16:creationId xmlns:a16="http://schemas.microsoft.com/office/drawing/2014/main" id="{A67BDF5A-6450-4576-9D9E-FE8D8A40F630}"/>
              </a:ext>
            </a:extLst>
          </p:cNvPr>
          <p:cNvSpPr/>
          <p:nvPr/>
        </p:nvSpPr>
        <p:spPr>
          <a:xfrm>
            <a:off x="327610" y="6101834"/>
            <a:ext cx="9796272" cy="369332"/>
          </a:xfrm>
          <a:prstGeom prst="rect">
            <a:avLst/>
          </a:prstGeom>
          <a:solidFill>
            <a:srgbClr val="DAE3F3"/>
          </a:solidFill>
        </p:spPr>
        <p:txBody>
          <a:bodyPr wrap="none">
            <a:spAutoFit/>
          </a:bodyPr>
          <a:lstStyle/>
          <a:p>
            <a:r>
              <a:rPr lang="zh-TW" altLang="en-US" dirty="0">
                <a:latin typeface="微軟正黑體" panose="020B0604030504040204" pitchFamily="34" charset="-120"/>
                <a:ea typeface="微軟正黑體" panose="020B0604030504040204" pitchFamily="34" charset="-120"/>
              </a:rPr>
              <a:t>供應鏈管理及客戶關係管理串聯之業者</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名稱及家數：串聯上游</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xx</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公司、下游</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OO</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公司，共</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家</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32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投影片編號版面配置區 2"/>
          <p:cNvSpPr>
            <a:spLocks noGrp="1"/>
          </p:cNvSpPr>
          <p:nvPr>
            <p:ph type="sldNum" sz="quarter" idx="12"/>
          </p:nvPr>
        </p:nvSpPr>
        <p:spPr bwMode="auto">
          <a:extLst/>
        </p:spPr>
        <p:txBody>
          <a:bodyPr vert="horz" wrap="square" lIns="91440" tIns="45720" rIns="91440" bIns="45720" numCol="1" anchor="ctr" anchorCtr="0" compatLnSpc="1">
            <a:prstTxWarp prst="textNoShape">
              <a:avLst/>
            </a:prstTxWarp>
          </a:bodyPr>
          <a:lstStyle/>
          <a:p>
            <a:fld id="{0D4FD275-6492-4154-9300-AC6DA9FB63F7}" type="slidenum">
              <a:rPr lang="zh-TW" altLang="en-US">
                <a:sym typeface="Times New Roman" panose="02020603050405020304" pitchFamily="18" charset="0"/>
              </a:rPr>
              <a:pPr/>
              <a:t>12</a:t>
            </a:fld>
            <a:endParaRPr lang="zh-TW" altLang="en-US">
              <a:sym typeface="Times New Roman" panose="02020603050405020304" pitchFamily="18" charset="0"/>
            </a:endParaRPr>
          </a:p>
        </p:txBody>
      </p:sp>
      <p:sp>
        <p:nvSpPr>
          <p:cNvPr id="8"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dirty="0">
                <a:solidFill>
                  <a:srgbClr val="000066"/>
                </a:solidFill>
                <a:latin typeface="Times New Roman" pitchFamily="18" charset="0"/>
                <a:cs typeface="Times New Roman" pitchFamily="18" charset="0"/>
              </a:rPr>
              <a:t>雲端與數位科技</a:t>
            </a:r>
          </a:p>
        </p:txBody>
      </p:sp>
      <p:sp>
        <p:nvSpPr>
          <p:cNvPr id="193" name="橢圓形圖說文字 40">
            <a:extLst>
              <a:ext uri="{FF2B5EF4-FFF2-40B4-BE49-F238E27FC236}">
                <a16:creationId xmlns:a16="http://schemas.microsoft.com/office/drawing/2014/main" id="{73049508-09B6-4B9B-8C90-32ACFE4B8B98}"/>
              </a:ext>
            </a:extLst>
          </p:cNvPr>
          <p:cNvSpPr/>
          <p:nvPr/>
        </p:nvSpPr>
        <p:spPr bwMode="auto">
          <a:xfrm>
            <a:off x="11652009" y="1601531"/>
            <a:ext cx="1008000" cy="969363"/>
          </a:xfrm>
          <a:prstGeom prst="wedgeEllipseCallout">
            <a:avLst>
              <a:gd name="adj1" fmla="val -40371"/>
              <a:gd name="adj2" fmla="val 81496"/>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rPr>
              <a:t>範例</a:t>
            </a:r>
          </a:p>
        </p:txBody>
      </p:sp>
      <p:graphicFrame>
        <p:nvGraphicFramePr>
          <p:cNvPr id="189" name="表格 188">
            <a:extLst>
              <a:ext uri="{FF2B5EF4-FFF2-40B4-BE49-F238E27FC236}">
                <a16:creationId xmlns:a16="http://schemas.microsoft.com/office/drawing/2014/main" id="{5ED7691A-A4CF-4C16-BF66-0ACEF1AB9F99}"/>
              </a:ext>
            </a:extLst>
          </p:cNvPr>
          <p:cNvGraphicFramePr>
            <a:graphicFrameLocks noGrp="1"/>
          </p:cNvGraphicFramePr>
          <p:nvPr>
            <p:extLst>
              <p:ext uri="{D42A27DB-BD31-4B8C-83A1-F6EECF244321}">
                <p14:modId xmlns:p14="http://schemas.microsoft.com/office/powerpoint/2010/main" val="3770518790"/>
              </p:ext>
            </p:extLst>
          </p:nvPr>
        </p:nvGraphicFramePr>
        <p:xfrm>
          <a:off x="661896" y="2533212"/>
          <a:ext cx="10768104" cy="3562788"/>
        </p:xfrm>
        <a:graphic>
          <a:graphicData uri="http://schemas.openxmlformats.org/drawingml/2006/table">
            <a:tbl>
              <a:tblPr firstRow="1" bandRow="1"/>
              <a:tblGrid>
                <a:gridCol w="2331471">
                  <a:extLst>
                    <a:ext uri="{9D8B030D-6E8A-4147-A177-3AD203B41FA5}">
                      <a16:colId xmlns:a16="http://schemas.microsoft.com/office/drawing/2014/main" val="2904380906"/>
                    </a:ext>
                  </a:extLst>
                </a:gridCol>
                <a:gridCol w="2402291">
                  <a:extLst>
                    <a:ext uri="{9D8B030D-6E8A-4147-A177-3AD203B41FA5}">
                      <a16:colId xmlns:a16="http://schemas.microsoft.com/office/drawing/2014/main" val="2308766812"/>
                    </a:ext>
                  </a:extLst>
                </a:gridCol>
                <a:gridCol w="2402291">
                  <a:extLst>
                    <a:ext uri="{9D8B030D-6E8A-4147-A177-3AD203B41FA5}">
                      <a16:colId xmlns:a16="http://schemas.microsoft.com/office/drawing/2014/main" val="1982308683"/>
                    </a:ext>
                  </a:extLst>
                </a:gridCol>
                <a:gridCol w="1022485">
                  <a:extLst>
                    <a:ext uri="{9D8B030D-6E8A-4147-A177-3AD203B41FA5}">
                      <a16:colId xmlns:a16="http://schemas.microsoft.com/office/drawing/2014/main" val="2270628559"/>
                    </a:ext>
                  </a:extLst>
                </a:gridCol>
                <a:gridCol w="1550219">
                  <a:extLst>
                    <a:ext uri="{9D8B030D-6E8A-4147-A177-3AD203B41FA5}">
                      <a16:colId xmlns:a16="http://schemas.microsoft.com/office/drawing/2014/main" val="3929352266"/>
                    </a:ext>
                  </a:extLst>
                </a:gridCol>
                <a:gridCol w="1059347">
                  <a:extLst>
                    <a:ext uri="{9D8B030D-6E8A-4147-A177-3AD203B41FA5}">
                      <a16:colId xmlns:a16="http://schemas.microsoft.com/office/drawing/2014/main" val="2006062479"/>
                    </a:ext>
                  </a:extLst>
                </a:gridCol>
              </a:tblGrid>
              <a:tr h="762936">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微軟正黑體" panose="020B0604030504040204" pitchFamily="34" charset="-120"/>
                        <a:ea typeface="微軟正黑體" panose="020B0604030504040204" pitchFamily="34" charset="-120"/>
                      </a:endParaRP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zh-TW" altLang="en-US" sz="1800"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提案前支出情形</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zh-TW" altLang="en-US" sz="1800" b="1" kern="1200" dirty="0">
                          <a:solidFill>
                            <a:srgbClr val="356BA2"/>
                          </a:solidFill>
                          <a:latin typeface="Times New Roman" panose="02020603050405020304" pitchFamily="18" charset="0"/>
                          <a:ea typeface="微軟正黑體" panose="020B0604030504040204" pitchFamily="34" charset="-120"/>
                          <a:cs typeface="Times New Roman" panose="02020603050405020304" pitchFamily="18" charset="0"/>
                        </a:rPr>
                        <a:t>實際支出經費</a:t>
                      </a:r>
                      <a:r>
                        <a:rPr lang="en-US" altLang="zh-TW" sz="1800" b="1" kern="1200" dirty="0">
                          <a:solidFill>
                            <a:srgbClr val="356BA2"/>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kern="1200" dirty="0">
                          <a:solidFill>
                            <a:srgbClr val="356BA2"/>
                          </a:solidFill>
                          <a:latin typeface="Times New Roman" panose="02020603050405020304" pitchFamily="18" charset="0"/>
                          <a:ea typeface="微軟正黑體" panose="020B0604030504040204" pitchFamily="34" charset="-120"/>
                          <a:cs typeface="Times New Roman" panose="02020603050405020304" pitchFamily="18" charset="0"/>
                        </a:rPr>
                        <a:t>元</a:t>
                      </a:r>
                      <a:r>
                        <a:rPr lang="en-US" altLang="zh-TW" sz="1800" b="1" kern="1200" dirty="0">
                          <a:solidFill>
                            <a:srgbClr val="356BA2"/>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kern="1200" dirty="0">
                        <a:solidFill>
                          <a:srgbClr val="356BA2"/>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佔比</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細項</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內容</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規格</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98839262"/>
                  </a:ext>
                </a:extLst>
              </a:tr>
              <a:tr h="442018">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r>
                        <a:rPr lang="zh-TW" altLang="en-US" sz="1800" dirty="0">
                          <a:latin typeface="微軟正黑體" panose="020B0604030504040204" pitchFamily="34" charset="-120"/>
                          <a:ea typeface="微軟正黑體" panose="020B0604030504040204" pitchFamily="34" charset="-120"/>
                        </a:rPr>
                        <a:t>公有雲</a:t>
                      </a:r>
                      <a:endParaRPr lang="en-US" altLang="zh-TW" sz="1800" dirty="0">
                        <a:latin typeface="微軟正黑體" panose="020B0604030504040204" pitchFamily="34" charset="-120"/>
                        <a:ea typeface="微軟正黑體" panose="020B0604030504040204" pitchFamily="34" charset="-120"/>
                      </a:endParaRPr>
                    </a:p>
                  </a:txBody>
                  <a:tcPr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512827776"/>
                  </a:ext>
                </a:extLst>
              </a:tr>
              <a:tr h="442018">
                <a:tc vMerge="1">
                  <a:txBody>
                    <a:bodyPr/>
                    <a:lstStyle/>
                    <a:p>
                      <a:endParaRPr lang="en-US" altLang="zh-TW"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6">
                        <a:lumMod val="20000"/>
                        <a:lumOff val="80000"/>
                      </a:schemeClr>
                    </a:solid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E3F3"/>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2741119062"/>
                  </a:ext>
                </a:extLst>
              </a:tr>
              <a:tr h="442018">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r>
                        <a:rPr lang="zh-TW" altLang="en-US" sz="1800" dirty="0">
                          <a:latin typeface="微軟正黑體" panose="020B0604030504040204" pitchFamily="34" charset="-120"/>
                          <a:ea typeface="微軟正黑體" panose="020B0604030504040204" pitchFamily="34" charset="-120"/>
                        </a:rPr>
                        <a:t>私有雲</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rowSpan="2">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1968079872"/>
                  </a:ext>
                </a:extLst>
              </a:tr>
              <a:tr h="442018">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5">
                        <a:lumMod val="20000"/>
                        <a:lumOff val="80000"/>
                      </a:schemeClr>
                    </a:solid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3352668261"/>
                  </a:ext>
                </a:extLst>
              </a:tr>
              <a:tr h="515890">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r>
                        <a:rPr lang="zh-TW" altLang="en-US" sz="1800" dirty="0">
                          <a:latin typeface="微軟正黑體" panose="020B0604030504040204" pitchFamily="34" charset="-120"/>
                          <a:ea typeface="微軟正黑體" panose="020B0604030504040204" pitchFamily="34" charset="-120"/>
                        </a:rPr>
                        <a:t>其他</a:t>
                      </a: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2351628819"/>
                  </a:ext>
                </a:extLst>
              </a:tr>
              <a:tr h="515890">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r>
                        <a:rPr lang="zh-TW" altLang="en-US" sz="1800" dirty="0">
                          <a:latin typeface="微軟正黑體" panose="020B0604030504040204" pitchFamily="34" charset="-120"/>
                          <a:ea typeface="微軟正黑體" panose="020B0604030504040204" pitchFamily="34" charset="-120"/>
                        </a:rPr>
                        <a:t>資訊系統總支出</a:t>
                      </a:r>
                      <a:endParaRPr lang="en-US" altLang="zh-TW" sz="1800" dirty="0">
                        <a:latin typeface="微軟正黑體" panose="020B0604030504040204" pitchFamily="34" charset="-120"/>
                        <a:ea typeface="微軟正黑體" panose="020B0604030504040204" pitchFamily="34" charset="-120"/>
                      </a:endParaRPr>
                    </a:p>
                  </a:txBody>
                  <a:tcPr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95720093"/>
                  </a:ext>
                </a:extLst>
              </a:tr>
            </a:tbl>
          </a:graphicData>
        </a:graphic>
      </p:graphicFrame>
      <p:sp>
        <p:nvSpPr>
          <p:cNvPr id="192" name="文字方塊 191">
            <a:extLst>
              <a:ext uri="{FF2B5EF4-FFF2-40B4-BE49-F238E27FC236}">
                <a16:creationId xmlns:a16="http://schemas.microsoft.com/office/drawing/2014/main" id="{9DC3B352-F82D-4494-BF4C-B04E147BE629}"/>
              </a:ext>
            </a:extLst>
          </p:cNvPr>
          <p:cNvSpPr txBox="1"/>
          <p:nvPr/>
        </p:nvSpPr>
        <p:spPr>
          <a:xfrm>
            <a:off x="782290" y="1546039"/>
            <a:ext cx="10901710" cy="646331"/>
          </a:xfrm>
          <a:prstGeom prst="rect">
            <a:avLst/>
          </a:prstGeom>
          <a:noFill/>
        </p:spPr>
        <p:txBody>
          <a:bodyPr wrap="square" rtlCol="0">
            <a:spAutoFit/>
          </a:bodyPr>
          <a:lstStyle/>
          <a:p>
            <a:pPr eaLnBrk="1" hangingPunct="1"/>
            <a:r>
              <a:rPr lang="zh-TW" altLang="en-US" dirty="0">
                <a:solidFill>
                  <a:prstClr val="black"/>
                </a:solidFill>
                <a:latin typeface="微軟正黑體" panose="020B0604030504040204" pitchFamily="34" charset="-120"/>
                <a:ea typeface="微軟正黑體" panose="020B0604030504040204" pitchFamily="34" charset="-120"/>
              </a:rPr>
              <a:t>提供計畫內資訊系統支出預算，須符合計畫申請須知所規定</a:t>
            </a:r>
            <a:r>
              <a:rPr lang="zh-TW" altLang="zh-TW" kern="100" dirty="0">
                <a:solidFill>
                  <a:prstClr val="black"/>
                </a:solidFill>
                <a:latin typeface="微軟正黑體" panose="020B0604030504040204" pitchFamily="34" charset="-120"/>
                <a:ea typeface="微軟正黑體" panose="020B0604030504040204" pitchFamily="34" charset="-120"/>
              </a:rPr>
              <a:t>公有雲雲端服務支出為專案計畫執行期間內向雲端服務供應商申租公有雲雲端平台及運算系統產生之費用，佔資訊系統支出至少</a:t>
            </a:r>
            <a:r>
              <a:rPr lang="en-US" altLang="zh-TW"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TW" altLang="zh-TW"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7" name="矩形 66">
            <a:extLst>
              <a:ext uri="{FF2B5EF4-FFF2-40B4-BE49-F238E27FC236}">
                <a16:creationId xmlns:a16="http://schemas.microsoft.com/office/drawing/2014/main" id="{F504E3FF-A4FE-4191-A1FF-DBC19A061DD6}"/>
              </a:ext>
            </a:extLst>
          </p:cNvPr>
          <p:cNvSpPr/>
          <p:nvPr/>
        </p:nvSpPr>
        <p:spPr>
          <a:xfrm>
            <a:off x="813137" y="971034"/>
            <a:ext cx="2646878" cy="461665"/>
          </a:xfrm>
          <a:prstGeom prst="rect">
            <a:avLst/>
          </a:prstGeom>
          <a:solidFill>
            <a:srgbClr val="DAE3F3"/>
          </a:solidFill>
        </p:spPr>
        <p:txBody>
          <a:bodyPr wrap="none">
            <a:spAutoFit/>
          </a:bodyPr>
          <a:lstStyle/>
          <a:p>
            <a:r>
              <a:rPr lang="zh-TW" altLang="en-US" sz="2400" dirty="0">
                <a:latin typeface="微軟正黑體" panose="020B0604030504040204" pitchFamily="34" charset="-120"/>
                <a:ea typeface="微軟正黑體" panose="020B0604030504040204" pitchFamily="34" charset="-120"/>
              </a:rPr>
              <a:t>資訊系統支出情形</a:t>
            </a:r>
          </a:p>
        </p:txBody>
      </p:sp>
      <p:sp>
        <p:nvSpPr>
          <p:cNvPr id="194" name="文字方塊 193">
            <a:extLst>
              <a:ext uri="{FF2B5EF4-FFF2-40B4-BE49-F238E27FC236}">
                <a16:creationId xmlns:a16="http://schemas.microsoft.com/office/drawing/2014/main" id="{EAE4F9B9-55B4-4B8D-A17D-5EFD85E012B6}"/>
              </a:ext>
            </a:extLst>
          </p:cNvPr>
          <p:cNvSpPr txBox="1"/>
          <p:nvPr/>
        </p:nvSpPr>
        <p:spPr>
          <a:xfrm>
            <a:off x="8769589" y="2185229"/>
            <a:ext cx="2791149" cy="338554"/>
          </a:xfrm>
          <a:prstGeom prst="rect">
            <a:avLst/>
          </a:prstGeom>
          <a:noFill/>
        </p:spPr>
        <p:txBody>
          <a:bodyPr wrap="none" rtlCol="0">
            <a:spAutoFit/>
          </a:bodyPr>
          <a:lstStyle/>
          <a:p>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表格內容與欄數可自行新增</a:t>
            </a:r>
            <a:r>
              <a:rPr lang="en-US" altLang="zh-TW" sz="1600" b="0" dirty="0">
                <a:latin typeface="微軟正黑體" panose="020B0604030504040204" pitchFamily="34" charset="-120"/>
                <a:ea typeface="微軟正黑體" panose="020B0604030504040204" pitchFamily="34" charset="-120"/>
              </a:rPr>
              <a:t>)</a:t>
            </a:r>
            <a:endParaRPr lang="zh-TW" altLang="en-US" sz="1600" b="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6126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a:sym typeface="Times New Roman" panose="02020603050405020304" pitchFamily="18" charset="0"/>
              </a:rPr>
              <a:t>本次執行進度說明</a:t>
            </a:r>
          </a:p>
        </p:txBody>
      </p:sp>
      <p:sp>
        <p:nvSpPr>
          <p:cNvPr id="17411" name="內容版面配置區 2"/>
          <p:cNvSpPr>
            <a:spLocks noGrp="1"/>
          </p:cNvSpPr>
          <p:nvPr>
            <p:ph idx="1"/>
          </p:nvPr>
        </p:nvSpPr>
        <p:spPr>
          <a:xfrm>
            <a:off x="755363" y="698724"/>
            <a:ext cx="2133938" cy="539750"/>
          </a:xfrm>
        </p:spPr>
        <p:txBody>
          <a:bodyPr anchor="ctr">
            <a:normAutofit/>
          </a:bodyPr>
          <a:lstStyle/>
          <a:p>
            <a:pPr marL="0" indent="0" algn="ctr" eaLnBrk="1" hangingPunct="1">
              <a:buNone/>
            </a:pPr>
            <a:r>
              <a:rPr lang="zh-TW" altLang="en-US" sz="2400" dirty="0">
                <a:sym typeface="Times New Roman" panose="02020603050405020304" pitchFamily="18" charset="0"/>
              </a:rPr>
              <a:t>執行時程架構</a:t>
            </a:r>
          </a:p>
        </p:txBody>
      </p:sp>
      <p:sp>
        <p:nvSpPr>
          <p:cNvPr id="17412" name="投影片編號版面配置區 1"/>
          <p:cNvSpPr>
            <a:spLocks noGrp="1"/>
          </p:cNvSpPr>
          <p:nvPr>
            <p:ph type="sldNum" sz="quarter" idx="12"/>
          </p:nvPr>
        </p:nvSpPr>
        <p:spPr bwMode="auto">
          <a:extLst/>
        </p:spPr>
        <p:txBody>
          <a:bodyPr vert="horz" wrap="square" lIns="91440" tIns="45720" rIns="91440" bIns="45720" numCol="1" anchor="ctr" anchorCtr="0" compatLnSpc="1">
            <a:prstTxWarp prst="textNoShape">
              <a:avLst/>
            </a:prstTxWarp>
          </a:bodyPr>
          <a:lstStyle/>
          <a:p>
            <a:fld id="{21E735B3-4A80-40DD-946B-D66B7FE004E6}" type="slidenum">
              <a:rPr lang="zh-TW" altLang="en-US">
                <a:sym typeface="Times New Roman" panose="02020603050405020304" pitchFamily="18" charset="0"/>
              </a:rPr>
              <a:pPr/>
              <a:t>13</a:t>
            </a:fld>
            <a:endParaRPr lang="zh-TW" altLang="en-US">
              <a:sym typeface="Times New Roman" panose="02020603050405020304" pitchFamily="18" charset="0"/>
            </a:endParaRPr>
          </a:p>
        </p:txBody>
      </p:sp>
      <p:sp>
        <p:nvSpPr>
          <p:cNvPr id="3" name="矩形 2"/>
          <p:cNvSpPr/>
          <p:nvPr/>
        </p:nvSpPr>
        <p:spPr>
          <a:xfrm>
            <a:off x="711436" y="6489842"/>
            <a:ext cx="4314001" cy="307777"/>
          </a:xfrm>
          <a:prstGeom prst="rect">
            <a:avLst/>
          </a:prstGeom>
        </p:spPr>
        <p:txBody>
          <a:bodyPr wrap="none">
            <a:spAutoFit/>
          </a:bodyPr>
          <a:lstStyle/>
          <a:p>
            <a:r>
              <a:rPr lang="zh-TW" altLang="zh-TW" sz="1400" kern="100" dirty="0">
                <a:solidFill>
                  <a:schemeClr val="bg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註：預定進度請以虛線表達，實際進度請以實線表達</a:t>
            </a:r>
            <a:endParaRPr lang="zh-TW" altLang="en-US" sz="14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7" name="表格 16">
            <a:extLst>
              <a:ext uri="{FF2B5EF4-FFF2-40B4-BE49-F238E27FC236}">
                <a16:creationId xmlns:a16="http://schemas.microsoft.com/office/drawing/2014/main" id="{C9BA51B3-DA44-4CF7-8FC3-2CE535388843}"/>
              </a:ext>
            </a:extLst>
          </p:cNvPr>
          <p:cNvGraphicFramePr>
            <a:graphicFrameLocks noGrp="1"/>
          </p:cNvGraphicFramePr>
          <p:nvPr>
            <p:extLst>
              <p:ext uri="{D42A27DB-BD31-4B8C-83A1-F6EECF244321}">
                <p14:modId xmlns:p14="http://schemas.microsoft.com/office/powerpoint/2010/main" val="2309915642"/>
              </p:ext>
            </p:extLst>
          </p:nvPr>
        </p:nvGraphicFramePr>
        <p:xfrm>
          <a:off x="865344" y="1219200"/>
          <a:ext cx="10461312" cy="5257807"/>
        </p:xfrm>
        <a:graphic>
          <a:graphicData uri="http://schemas.openxmlformats.org/drawingml/2006/table">
            <a:tbl>
              <a:tblPr/>
              <a:tblGrid>
                <a:gridCol w="3678127">
                  <a:extLst>
                    <a:ext uri="{9D8B030D-6E8A-4147-A177-3AD203B41FA5}">
                      <a16:colId xmlns:a16="http://schemas.microsoft.com/office/drawing/2014/main" val="995421491"/>
                    </a:ext>
                  </a:extLst>
                </a:gridCol>
                <a:gridCol w="947774">
                  <a:extLst>
                    <a:ext uri="{9D8B030D-6E8A-4147-A177-3AD203B41FA5}">
                      <a16:colId xmlns:a16="http://schemas.microsoft.com/office/drawing/2014/main" val="2491035827"/>
                    </a:ext>
                  </a:extLst>
                </a:gridCol>
                <a:gridCol w="873383">
                  <a:extLst>
                    <a:ext uri="{9D8B030D-6E8A-4147-A177-3AD203B41FA5}">
                      <a16:colId xmlns:a16="http://schemas.microsoft.com/office/drawing/2014/main" val="368712613"/>
                    </a:ext>
                  </a:extLst>
                </a:gridCol>
                <a:gridCol w="826545">
                  <a:extLst>
                    <a:ext uri="{9D8B030D-6E8A-4147-A177-3AD203B41FA5}">
                      <a16:colId xmlns:a16="http://schemas.microsoft.com/office/drawing/2014/main" val="4277244424"/>
                    </a:ext>
                  </a:extLst>
                </a:gridCol>
                <a:gridCol w="826545">
                  <a:extLst>
                    <a:ext uri="{9D8B030D-6E8A-4147-A177-3AD203B41FA5}">
                      <a16:colId xmlns:a16="http://schemas.microsoft.com/office/drawing/2014/main" val="3818729566"/>
                    </a:ext>
                  </a:extLst>
                </a:gridCol>
                <a:gridCol w="826545">
                  <a:extLst>
                    <a:ext uri="{9D8B030D-6E8A-4147-A177-3AD203B41FA5}">
                      <a16:colId xmlns:a16="http://schemas.microsoft.com/office/drawing/2014/main" val="2242214886"/>
                    </a:ext>
                  </a:extLst>
                </a:gridCol>
                <a:gridCol w="829303">
                  <a:extLst>
                    <a:ext uri="{9D8B030D-6E8A-4147-A177-3AD203B41FA5}">
                      <a16:colId xmlns:a16="http://schemas.microsoft.com/office/drawing/2014/main" val="2029378022"/>
                    </a:ext>
                  </a:extLst>
                </a:gridCol>
                <a:gridCol w="826545">
                  <a:extLst>
                    <a:ext uri="{9D8B030D-6E8A-4147-A177-3AD203B41FA5}">
                      <a16:colId xmlns:a16="http://schemas.microsoft.com/office/drawing/2014/main" val="2575814787"/>
                    </a:ext>
                  </a:extLst>
                </a:gridCol>
                <a:gridCol w="826545">
                  <a:extLst>
                    <a:ext uri="{9D8B030D-6E8A-4147-A177-3AD203B41FA5}">
                      <a16:colId xmlns:a16="http://schemas.microsoft.com/office/drawing/2014/main" val="1441381299"/>
                    </a:ext>
                  </a:extLst>
                </a:gridCol>
              </a:tblGrid>
              <a:tr h="868643">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4605" algn="r" eaLnBrk="0">
                        <a:lnSpc>
                          <a:spcPts val="1600"/>
                        </a:lnSpc>
                        <a:spcAft>
                          <a:spcPts val="0"/>
                        </a:spcAft>
                      </a:pPr>
                      <a:r>
                        <a:rPr lang="en-US" sz="1050" b="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rPr>
                        <a:t>月 份</a:t>
                      </a:r>
                    </a:p>
                    <a:p>
                      <a:pPr indent="533400" algn="ctr" eaLnBrk="0">
                        <a:lnSpc>
                          <a:spcPts val="1600"/>
                        </a:lnSpc>
                        <a:spcAft>
                          <a:spcPts val="0"/>
                        </a:spcAft>
                      </a:pPr>
                      <a:r>
                        <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rPr>
                        <a:t>進</a:t>
                      </a:r>
                      <a:r>
                        <a:rPr lang="en-US" sz="1400" b="0" dirty="0">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rPr>
                        <a:t>度</a:t>
                      </a:r>
                    </a:p>
                    <a:p>
                      <a:pPr indent="14605" eaLnBrk="0">
                        <a:lnSpc>
                          <a:spcPts val="1600"/>
                        </a:lnSpc>
                        <a:spcAft>
                          <a:spcPts val="0"/>
                        </a:spcAft>
                      </a:pPr>
                      <a:r>
                        <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rPr>
                        <a:t>工作項目</a:t>
                      </a: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4605" algn="ctr" eaLnBrk="0">
                        <a:lnSpc>
                          <a:spcPts val="1600"/>
                        </a:lnSpc>
                        <a:spcAft>
                          <a:spcPts val="0"/>
                        </a:spcAft>
                      </a:pPr>
                      <a:r>
                        <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rPr>
                        <a:t>計畫</a:t>
                      </a:r>
                    </a:p>
                    <a:p>
                      <a:pPr indent="14605" algn="ctr" eaLnBrk="0">
                        <a:lnSpc>
                          <a:spcPts val="1600"/>
                        </a:lnSpc>
                        <a:spcAft>
                          <a:spcPts val="0"/>
                        </a:spcAft>
                      </a:pPr>
                      <a:r>
                        <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rPr>
                        <a:t>權重％</a:t>
                      </a: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4605" algn="ctr" eaLnBrk="0">
                        <a:lnSpc>
                          <a:spcPts val="1600"/>
                        </a:lnSpc>
                        <a:spcAft>
                          <a:spcPts val="0"/>
                        </a:spcAft>
                      </a:pPr>
                      <a:r>
                        <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rPr>
                        <a:t>預定投入人月</a:t>
                      </a: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400" b="0">
                          <a:effectLst/>
                          <a:latin typeface="Times New Roman" panose="02020603050405020304" pitchFamily="18" charset="0"/>
                          <a:ea typeface="微軟正黑體" panose="020B0604030504040204" pitchFamily="34" charset="-120"/>
                          <a:cs typeface="Times New Roman" panose="02020603050405020304" pitchFamily="18" charset="0"/>
                        </a:rPr>
                        <a:t>1</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400" b="0">
                          <a:effectLst/>
                          <a:latin typeface="Times New Roman" panose="02020603050405020304" pitchFamily="18" charset="0"/>
                          <a:ea typeface="微軟正黑體" panose="020B0604030504040204" pitchFamily="34" charset="-120"/>
                          <a:cs typeface="Times New Roman" panose="02020603050405020304" pitchFamily="18" charset="0"/>
                        </a:rPr>
                        <a:t>2</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400" b="0" dirty="0">
                          <a:effectLst/>
                          <a:latin typeface="Times New Roman" panose="02020603050405020304" pitchFamily="18" charset="0"/>
                          <a:ea typeface="微軟正黑體" panose="020B0604030504040204" pitchFamily="34" charset="-120"/>
                          <a:cs typeface="Times New Roman" panose="02020603050405020304" pitchFamily="18" charset="0"/>
                        </a:rPr>
                        <a:t>3</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400" b="0">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400" b="0">
                          <a:effectLst/>
                          <a:latin typeface="Times New Roman" panose="02020603050405020304" pitchFamily="18" charset="0"/>
                          <a:ea typeface="微軟正黑體" panose="020B0604030504040204" pitchFamily="34" charset="-120"/>
                          <a:cs typeface="Times New Roman" panose="02020603050405020304" pitchFamily="18" charset="0"/>
                        </a:rPr>
                        <a:t>5</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400" b="0">
                          <a:effectLst/>
                          <a:latin typeface="Times New Roman" panose="02020603050405020304" pitchFamily="18" charset="0"/>
                          <a:ea typeface="微軟正黑體" panose="020B0604030504040204" pitchFamily="34" charset="-120"/>
                          <a:cs typeface="Times New Roman" panose="02020603050405020304" pitchFamily="18" charset="0"/>
                        </a:rPr>
                        <a:t>6</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696546"/>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just"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A.</a:t>
                      </a:r>
                      <a:r>
                        <a:rPr lang="zh-TW" sz="1600" b="0" dirty="0">
                          <a:effectLst/>
                          <a:latin typeface="Times New Roman" panose="02020603050405020304" pitchFamily="18" charset="0"/>
                          <a:ea typeface="微軟正黑體" panose="020B0604030504040204" pitchFamily="34" charset="-120"/>
                          <a:cs typeface="Times New Roman" panose="02020603050405020304" pitchFamily="18" charset="0"/>
                        </a:rPr>
                        <a:t>分項計畫</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X</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306076"/>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just"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A1.</a:t>
                      </a:r>
                      <a:r>
                        <a:rPr lang="zh-TW" sz="1600" b="0" dirty="0">
                          <a:effectLst/>
                          <a:latin typeface="Times New Roman" panose="02020603050405020304" pitchFamily="18" charset="0"/>
                          <a:ea typeface="微軟正黑體" panose="020B0604030504040204" pitchFamily="34" charset="-120"/>
                          <a:cs typeface="Times New Roman" panose="02020603050405020304" pitchFamily="18" charset="0"/>
                        </a:rPr>
                        <a:t>工作項目</a:t>
                      </a: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XXXXX</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*A11</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*A12</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*A13</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8451799"/>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just"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A2.</a:t>
                      </a:r>
                      <a:r>
                        <a:rPr lang="zh-TW" sz="1600" b="0" dirty="0">
                          <a:effectLst/>
                          <a:latin typeface="Times New Roman" panose="02020603050405020304" pitchFamily="18" charset="0"/>
                          <a:ea typeface="微軟正黑體" panose="020B0604030504040204" pitchFamily="34" charset="-120"/>
                          <a:cs typeface="Times New Roman" panose="02020603050405020304" pitchFamily="18" charset="0"/>
                        </a:rPr>
                        <a:t>工作項目</a:t>
                      </a: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XXXXX</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*A21</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077817"/>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just"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B.</a:t>
                      </a: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分項計畫</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zh-TW" sz="1600" b="0"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X</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8040938"/>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just"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B1.</a:t>
                      </a: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工作項目</a:t>
                      </a: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XXXXX</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*B11</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*B12</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*B13</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2151794"/>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just"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B2.</a:t>
                      </a: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工作項目</a:t>
                      </a: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XXXXX</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52797"/>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just"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C.</a:t>
                      </a: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分項計畫</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X</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106975"/>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just"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C1.</a:t>
                      </a: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工作項目</a:t>
                      </a: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XXXXX</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*C1</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61903"/>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just"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C2.</a:t>
                      </a: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工作項目</a:t>
                      </a: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XXXXX</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206548"/>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just"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D.</a:t>
                      </a: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分項計畫</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091130"/>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just"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D1.</a:t>
                      </a: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工作項目</a:t>
                      </a: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XXXXX</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ctr" eaLnBrk="0">
                        <a:lnSpc>
                          <a:spcPts val="1600"/>
                        </a:lnSpc>
                        <a:spcAft>
                          <a:spcPts val="0"/>
                        </a:spcAft>
                      </a:pP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*D11</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900" b="0">
                          <a:effectLst/>
                          <a:latin typeface="Times New Roman" panose="02020603050405020304" pitchFamily="18" charset="0"/>
                          <a:ea typeface="微軟正黑體" panose="020B0604030504040204" pitchFamily="34" charset="-120"/>
                          <a:cs typeface="Times New Roman" panose="02020603050405020304" pitchFamily="18" charset="0"/>
                        </a:rPr>
                        <a:t>*D12</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517934"/>
                  </a:ext>
                </a:extLst>
              </a:tr>
              <a:tr h="279208">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just"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D2.</a:t>
                      </a: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工作項目</a:t>
                      </a: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XXXXX</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indent="139700" algn="ctr" eaLnBrk="0">
                        <a:lnSpc>
                          <a:spcPts val="1600"/>
                        </a:lnSpc>
                        <a:spcAft>
                          <a:spcPts val="0"/>
                        </a:spcAft>
                      </a:pP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952721"/>
                  </a:ext>
                </a:extLst>
              </a:tr>
              <a:tr h="530064">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just" eaLnBrk="0">
                        <a:lnSpc>
                          <a:spcPts val="1600"/>
                        </a:lnSpc>
                        <a:spcAft>
                          <a:spcPts val="0"/>
                        </a:spcAft>
                      </a:pPr>
                      <a:r>
                        <a:rPr lang="zh-TW" sz="1600" b="0" dirty="0">
                          <a:effectLst/>
                          <a:latin typeface="Times New Roman" panose="02020603050405020304" pitchFamily="18" charset="0"/>
                          <a:ea typeface="微軟正黑體" panose="020B0604030504040204" pitchFamily="34" charset="-120"/>
                          <a:cs typeface="Times New Roman" panose="02020603050405020304" pitchFamily="18" charset="0"/>
                        </a:rPr>
                        <a:t>計畫權重</a:t>
                      </a: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1600" b="0" dirty="0">
                          <a:effectLst/>
                          <a:latin typeface="Times New Roman" panose="02020603050405020304" pitchFamily="18" charset="0"/>
                          <a:ea typeface="微軟正黑體" panose="020B0604030504040204" pitchFamily="34" charset="-120"/>
                          <a:cs typeface="Times New Roman" panose="02020603050405020304" pitchFamily="18" charset="0"/>
                        </a:rPr>
                        <a:t>投入人月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algn="just" eaLnBrk="0">
                        <a:lnSpc>
                          <a:spcPts val="1600"/>
                        </a:lnSpc>
                        <a:spcAft>
                          <a:spcPts val="0"/>
                        </a:spcAft>
                      </a:pPr>
                      <a:r>
                        <a:rPr lang="zh-TW" sz="1600" b="0" dirty="0">
                          <a:effectLst/>
                          <a:latin typeface="Times New Roman" panose="02020603050405020304" pitchFamily="18" charset="0"/>
                          <a:ea typeface="微軟正黑體" panose="020B0604030504040204" pitchFamily="34" charset="-120"/>
                          <a:cs typeface="Times New Roman" panose="02020603050405020304" pitchFamily="18" charset="0"/>
                        </a:rPr>
                        <a:t>小計</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100%</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X</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ct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516469"/>
                  </a:ext>
                </a:extLst>
              </a:tr>
              <a:tr h="254302">
                <a:tc gridSpan="3">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just" eaLnBrk="0">
                        <a:lnSpc>
                          <a:spcPts val="1600"/>
                        </a:lnSpc>
                        <a:spcAft>
                          <a:spcPts val="0"/>
                        </a:spcAft>
                      </a:pPr>
                      <a:r>
                        <a:rPr lang="zh-TW" sz="1600" b="0">
                          <a:effectLst/>
                          <a:latin typeface="Times New Roman" panose="02020603050405020304" pitchFamily="18" charset="0"/>
                          <a:ea typeface="微軟正黑體" panose="020B0604030504040204" pitchFamily="34" charset="-120"/>
                          <a:cs typeface="Times New Roman" panose="02020603050405020304" pitchFamily="18" charset="0"/>
                        </a:rPr>
                        <a:t>工作進度百分比</a:t>
                      </a: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082349"/>
                  </a:ext>
                </a:extLst>
              </a:tr>
              <a:tr h="254302">
                <a:tc gridSpan="3">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just" eaLnBrk="0">
                        <a:lnSpc>
                          <a:spcPts val="1600"/>
                        </a:lnSpc>
                        <a:spcAft>
                          <a:spcPts val="0"/>
                        </a:spcAft>
                      </a:pPr>
                      <a:r>
                        <a:rPr lang="zh-TW" sz="1600" b="0" dirty="0">
                          <a:effectLst/>
                          <a:latin typeface="Times New Roman" panose="02020603050405020304" pitchFamily="18" charset="0"/>
                          <a:ea typeface="微軟正黑體" panose="020B0604030504040204" pitchFamily="34" charset="-120"/>
                          <a:cs typeface="Times New Roman" panose="02020603050405020304" pitchFamily="18" charset="0"/>
                        </a:rPr>
                        <a:t>經費進度百分比％</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軟正黑體"/>
                        </a:defRPr>
                      </a:lvl1pPr>
                      <a:lvl2pPr marL="457200" algn="l" defTabSz="914400" rtl="0" eaLnBrk="1" latinLnBrk="0" hangingPunct="1">
                        <a:defRPr sz="1800" kern="1200">
                          <a:solidFill>
                            <a:schemeClr val="tx1"/>
                          </a:solidFill>
                          <a:latin typeface="Arial"/>
                          <a:ea typeface="微軟正黑體"/>
                        </a:defRPr>
                      </a:lvl2pPr>
                      <a:lvl3pPr marL="914400" algn="l" defTabSz="914400" rtl="0" eaLnBrk="1" latinLnBrk="0" hangingPunct="1">
                        <a:defRPr sz="1800" kern="1200">
                          <a:solidFill>
                            <a:schemeClr val="tx1"/>
                          </a:solidFill>
                          <a:latin typeface="Arial"/>
                          <a:ea typeface="微軟正黑體"/>
                        </a:defRPr>
                      </a:lvl3pPr>
                      <a:lvl4pPr marL="1371600" algn="l" defTabSz="914400" rtl="0" eaLnBrk="1" latinLnBrk="0" hangingPunct="1">
                        <a:defRPr sz="1800" kern="1200">
                          <a:solidFill>
                            <a:schemeClr val="tx1"/>
                          </a:solidFill>
                          <a:latin typeface="Arial"/>
                          <a:ea typeface="微軟正黑體"/>
                        </a:defRPr>
                      </a:lvl4pPr>
                      <a:lvl5pPr marL="1828800" algn="l" defTabSz="914400" rtl="0" eaLnBrk="1" latinLnBrk="0" hangingPunct="1">
                        <a:defRPr sz="1800" kern="1200">
                          <a:solidFill>
                            <a:schemeClr val="tx1"/>
                          </a:solidFill>
                          <a:latin typeface="Arial"/>
                          <a:ea typeface="微軟正黑體"/>
                        </a:defRPr>
                      </a:lvl5pPr>
                      <a:lvl6pPr marL="2286000" algn="l" defTabSz="914400" rtl="0" eaLnBrk="1" latinLnBrk="0" hangingPunct="1">
                        <a:defRPr sz="1800" kern="1200">
                          <a:solidFill>
                            <a:schemeClr val="tx1"/>
                          </a:solidFill>
                          <a:latin typeface="Arial"/>
                          <a:ea typeface="微軟正黑體"/>
                        </a:defRPr>
                      </a:lvl6pPr>
                      <a:lvl7pPr marL="2743200" algn="l" defTabSz="914400" rtl="0" eaLnBrk="1" latinLnBrk="0" hangingPunct="1">
                        <a:defRPr sz="1800" kern="1200">
                          <a:solidFill>
                            <a:schemeClr val="tx1"/>
                          </a:solidFill>
                          <a:latin typeface="Arial"/>
                          <a:ea typeface="微軟正黑體"/>
                        </a:defRPr>
                      </a:lvl7pPr>
                      <a:lvl8pPr marL="3200400" algn="l" defTabSz="914400" rtl="0" eaLnBrk="1" latinLnBrk="0" hangingPunct="1">
                        <a:defRPr sz="1800" kern="1200">
                          <a:solidFill>
                            <a:schemeClr val="tx1"/>
                          </a:solidFill>
                          <a:latin typeface="Arial"/>
                          <a:ea typeface="微軟正黑體"/>
                        </a:defRPr>
                      </a:lvl8pPr>
                      <a:lvl9pPr marL="3657600" algn="l" defTabSz="914400" rtl="0" eaLnBrk="1" latinLnBrk="0" hangingPunct="1">
                        <a:defRPr sz="1800" kern="1200">
                          <a:solidFill>
                            <a:schemeClr val="tx1"/>
                          </a:solidFill>
                          <a:latin typeface="Arial"/>
                          <a:ea typeface="微軟正黑體"/>
                        </a:defRPr>
                      </a:lvl9pPr>
                    </a:lstStyle>
                    <a:p>
                      <a:pPr algn="r" eaLnBrk="0">
                        <a:lnSpc>
                          <a:spcPts val="1600"/>
                        </a:lnSpc>
                        <a:spcAft>
                          <a:spcPts val="0"/>
                        </a:spcAft>
                      </a:pPr>
                      <a:r>
                        <a:rPr lang="en-US" sz="1600" b="0"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4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2042767"/>
                  </a:ext>
                </a:extLst>
              </a:tr>
            </a:tbl>
          </a:graphicData>
        </a:graphic>
      </p:graphicFrame>
      <p:sp>
        <p:nvSpPr>
          <p:cNvPr id="18" name="Line 626">
            <a:extLst>
              <a:ext uri="{FF2B5EF4-FFF2-40B4-BE49-F238E27FC236}">
                <a16:creationId xmlns:a16="http://schemas.microsoft.com/office/drawing/2014/main" id="{09B9D438-892C-4199-BD1D-25DC1D247F61}"/>
              </a:ext>
            </a:extLst>
          </p:cNvPr>
          <p:cNvSpPr>
            <a:spLocks/>
          </p:cNvSpPr>
          <p:nvPr/>
        </p:nvSpPr>
        <p:spPr bwMode="auto">
          <a:xfrm>
            <a:off x="863600" y="1257300"/>
            <a:ext cx="3644900" cy="774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hangingPunct="1"/>
            <a:endParaRPr lang="zh-TW" altLang="en-US" sz="2400" b="1" dirty="0">
              <a:solidFill>
                <a:prstClr val="black"/>
              </a:solidFill>
              <a:latin typeface="微軟正黑體" panose="020B0604030504040204" pitchFamily="34" charset="-120"/>
              <a:ea typeface="微軟正黑體" panose="020B0604030504040204" pitchFamily="34" charset="-120"/>
            </a:endParaRPr>
          </a:p>
        </p:txBody>
      </p:sp>
      <p:sp>
        <p:nvSpPr>
          <p:cNvPr id="19" name="Line 627">
            <a:extLst>
              <a:ext uri="{FF2B5EF4-FFF2-40B4-BE49-F238E27FC236}">
                <a16:creationId xmlns:a16="http://schemas.microsoft.com/office/drawing/2014/main" id="{7F3D048E-B388-4BCA-ABA9-FD2DE087D48D}"/>
              </a:ext>
            </a:extLst>
          </p:cNvPr>
          <p:cNvSpPr>
            <a:spLocks/>
          </p:cNvSpPr>
          <p:nvPr/>
        </p:nvSpPr>
        <p:spPr bwMode="auto">
          <a:xfrm>
            <a:off x="850900" y="1244600"/>
            <a:ext cx="3682999" cy="3809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hangingPunct="1"/>
            <a:endParaRPr lang="zh-TW" altLang="en-US" sz="2400" b="1" dirty="0">
              <a:solidFill>
                <a:prstClr val="black"/>
              </a:solidFill>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a16="http://schemas.microsoft.com/office/drawing/2014/main" id="{07B86721-7632-4512-87DB-B610BF6AA9F9}"/>
              </a:ext>
            </a:extLst>
          </p:cNvPr>
          <p:cNvGrpSpPr/>
          <p:nvPr/>
        </p:nvGrpSpPr>
        <p:grpSpPr>
          <a:xfrm>
            <a:off x="10944405" y="242631"/>
            <a:ext cx="1234895" cy="969363"/>
            <a:chOff x="10944405" y="242631"/>
            <a:chExt cx="1234895" cy="969363"/>
          </a:xfrm>
        </p:grpSpPr>
        <p:sp>
          <p:nvSpPr>
            <p:cNvPr id="23" name="橢圓形圖說文字 40">
              <a:extLst>
                <a:ext uri="{FF2B5EF4-FFF2-40B4-BE49-F238E27FC236}">
                  <a16:creationId xmlns:a16="http://schemas.microsoft.com/office/drawing/2014/main" id="{811A3E67-9095-4020-87AB-F21E5AF4D949}"/>
                </a:ext>
              </a:extLst>
            </p:cNvPr>
            <p:cNvSpPr/>
            <p:nvPr/>
          </p:nvSpPr>
          <p:spPr bwMode="auto">
            <a:xfrm>
              <a:off x="11067809" y="242631"/>
              <a:ext cx="1008000" cy="969363"/>
            </a:xfrm>
            <a:prstGeom prst="wedgeEllipseCallout">
              <a:avLst>
                <a:gd name="adj1" fmla="val -40371"/>
                <a:gd name="adj2" fmla="val 81496"/>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endParaRPr kumimoji="0" lang="zh-TW" altLang="en-US" sz="11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endParaRPr>
            </a:p>
          </p:txBody>
        </p:sp>
        <p:sp>
          <p:nvSpPr>
            <p:cNvPr id="2" name="矩形 1">
              <a:extLst>
                <a:ext uri="{FF2B5EF4-FFF2-40B4-BE49-F238E27FC236}">
                  <a16:creationId xmlns:a16="http://schemas.microsoft.com/office/drawing/2014/main" id="{7B73BCC2-CB01-4A15-BECC-FBBDB379A6F2}"/>
                </a:ext>
              </a:extLst>
            </p:cNvPr>
            <p:cNvSpPr/>
            <p:nvPr/>
          </p:nvSpPr>
          <p:spPr>
            <a:xfrm>
              <a:off x="10944405" y="447073"/>
              <a:ext cx="1234895" cy="523220"/>
            </a:xfrm>
            <a:prstGeom prst="rect">
              <a:avLst/>
            </a:prstGeom>
          </p:spPr>
          <p:txBody>
            <a:bodyPr wrap="square">
              <a:spAutoFit/>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1400" kern="0" dirty="0">
                  <a:solidFill>
                    <a:prstClr val="black"/>
                  </a:solidFill>
                  <a:latin typeface="微軟正黑體" panose="020B0604030504040204" pitchFamily="34" charset="-120"/>
                  <a:ea typeface="微軟正黑體"/>
                </a:rPr>
                <a:t>請依執行</a:t>
              </a:r>
              <a:endParaRPr kumimoji="0" lang="en-US" altLang="zh-TW" sz="1400" kern="0" dirty="0">
                <a:solidFill>
                  <a:prstClr val="black"/>
                </a:solidFill>
                <a:latin typeface="微軟正黑體" panose="020B0604030504040204" pitchFamily="34" charset="-120"/>
                <a:ea typeface="微軟正黑體"/>
              </a:endParaRPr>
            </a:p>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1400" kern="0" dirty="0">
                  <a:solidFill>
                    <a:prstClr val="black"/>
                  </a:solidFill>
                  <a:latin typeface="微軟正黑體" panose="020B0604030504040204" pitchFamily="34" charset="-120"/>
                  <a:ea typeface="微軟正黑體"/>
                </a:rPr>
                <a:t>月份調整</a:t>
              </a:r>
            </a:p>
          </p:txBody>
        </p:sp>
      </p:grpSp>
    </p:spTree>
    <p:extLst>
      <p:ext uri="{BB962C8B-B14F-4D97-AF65-F5344CB8AC3E}">
        <p14:creationId xmlns:p14="http://schemas.microsoft.com/office/powerpoint/2010/main" val="302334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09600" y="142875"/>
            <a:ext cx="10972800" cy="725488"/>
          </a:xfrm>
        </p:spPr>
        <p:txBody>
          <a:bodyPr/>
          <a:lstStyle/>
          <a:p>
            <a:r>
              <a:rPr lang="zh-TW" altLang="en-US"/>
              <a:t>本次執行進度說明</a:t>
            </a: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14</a:t>
            </a:fld>
            <a:endParaRPr lang="zh-TW" altLang="en-US"/>
          </a:p>
        </p:txBody>
      </p:sp>
      <p:sp>
        <p:nvSpPr>
          <p:cNvPr id="6" name="文字方塊 1"/>
          <p:cNvSpPr txBox="1">
            <a:spLocks noChangeArrowheads="1"/>
          </p:cNvSpPr>
          <p:nvPr/>
        </p:nvSpPr>
        <p:spPr bwMode="auto">
          <a:xfrm>
            <a:off x="4752077" y="873142"/>
            <a:ext cx="6868423" cy="923330"/>
          </a:xfrm>
          <a:prstGeom prst="rect">
            <a:avLst/>
          </a:prstGeom>
          <a:solidFill>
            <a:srgbClr val="F2F2F2"/>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lgn="just">
              <a:spcBef>
                <a:spcPct val="0"/>
              </a:spcBef>
              <a:buFontTx/>
              <a:buNone/>
            </a:pPr>
            <a:r>
              <a:rPr lang="zh-TW" altLang="en-US" sz="1800" dirty="0">
                <a:ea typeface="微軟正黑體" panose="020B0604030504040204" pitchFamily="34" charset="-120"/>
              </a:rPr>
              <a:t>請將各查核點分頁呈現，應提供相關佐證資料備查。</a:t>
            </a:r>
            <a:r>
              <a:rPr lang="en-US" altLang="zh-TW" sz="1800" dirty="0">
                <a:ea typeface="微軟正黑體" panose="020B0604030504040204" pitchFamily="34" charset="-120"/>
              </a:rPr>
              <a:t>(</a:t>
            </a:r>
            <a:r>
              <a:rPr lang="zh-TW" altLang="en-US" sz="1800" dirty="0">
                <a:ea typeface="微軟正黑體" panose="020B0604030504040204" pitchFamily="34" charset="-120"/>
              </a:rPr>
              <a:t>須能清楚表達完成查核點指標執行之過程，如導入之系統規劃報告、建置情形、應用等，並明列達成之目標效益值。</a:t>
            </a:r>
            <a:r>
              <a:rPr lang="en-US" altLang="zh-TW" sz="1800" dirty="0">
                <a:ea typeface="微軟正黑體" panose="020B0604030504040204" pitchFamily="34" charset="-120"/>
              </a:rPr>
              <a:t>)</a:t>
            </a:r>
            <a:endParaRPr lang="zh-TW" altLang="en-US" sz="1800" dirty="0">
              <a:ea typeface="微軟正黑體" panose="020B0604030504040204" pitchFamily="34" charset="-120"/>
            </a:endParaRPr>
          </a:p>
        </p:txBody>
      </p:sp>
      <p:sp>
        <p:nvSpPr>
          <p:cNvPr id="8" name="矩形 7"/>
          <p:cNvSpPr/>
          <p:nvPr/>
        </p:nvSpPr>
        <p:spPr>
          <a:xfrm>
            <a:off x="5311170" y="3244334"/>
            <a:ext cx="184731" cy="369332"/>
          </a:xfrm>
          <a:prstGeom prst="rect">
            <a:avLst/>
          </a:prstGeom>
        </p:spPr>
        <p:txBody>
          <a:bodyPr wrap="none">
            <a:spAutoFit/>
          </a:bodyPr>
          <a:lstStyle/>
          <a:p>
            <a:endParaRPr lang="zh-TW" altLang="en-US">
              <a:solidFill>
                <a:srgbClr val="02329A"/>
              </a:solidFill>
            </a:endParaRPr>
          </a:p>
        </p:txBody>
      </p:sp>
      <p:graphicFrame>
        <p:nvGraphicFramePr>
          <p:cNvPr id="12" name="內容版面配置區 7">
            <a:extLst>
              <a:ext uri="{FF2B5EF4-FFF2-40B4-BE49-F238E27FC236}">
                <a16:creationId xmlns:a16="http://schemas.microsoft.com/office/drawing/2014/main" id="{C7E07A5D-6A23-4EB4-9D18-6F0AF629D953}"/>
              </a:ext>
            </a:extLst>
          </p:cNvPr>
          <p:cNvGraphicFramePr>
            <a:graphicFrameLocks/>
          </p:cNvGraphicFramePr>
          <p:nvPr>
            <p:extLst>
              <p:ext uri="{D42A27DB-BD31-4B8C-83A1-F6EECF244321}">
                <p14:modId xmlns:p14="http://schemas.microsoft.com/office/powerpoint/2010/main" val="1507339616"/>
              </p:ext>
            </p:extLst>
          </p:nvPr>
        </p:nvGraphicFramePr>
        <p:xfrm>
          <a:off x="755363" y="1946919"/>
          <a:ext cx="10827037" cy="2780581"/>
        </p:xfrm>
        <a:graphic>
          <a:graphicData uri="http://schemas.openxmlformats.org/drawingml/2006/table">
            <a:tbl>
              <a:tblPr firstRow="1" bandRow="1">
                <a:tableStyleId>{5C22544A-7EE6-4342-B048-85BDC9FD1C3A}</a:tableStyleId>
              </a:tblPr>
              <a:tblGrid>
                <a:gridCol w="1573912">
                  <a:extLst>
                    <a:ext uri="{9D8B030D-6E8A-4147-A177-3AD203B41FA5}">
                      <a16:colId xmlns:a16="http://schemas.microsoft.com/office/drawing/2014/main" val="20000"/>
                    </a:ext>
                  </a:extLst>
                </a:gridCol>
                <a:gridCol w="1822509">
                  <a:extLst>
                    <a:ext uri="{9D8B030D-6E8A-4147-A177-3AD203B41FA5}">
                      <a16:colId xmlns:a16="http://schemas.microsoft.com/office/drawing/2014/main" val="2804011363"/>
                    </a:ext>
                  </a:extLst>
                </a:gridCol>
                <a:gridCol w="2782416">
                  <a:extLst>
                    <a:ext uri="{9D8B030D-6E8A-4147-A177-3AD203B41FA5}">
                      <a16:colId xmlns:a16="http://schemas.microsoft.com/office/drawing/2014/main" val="20001"/>
                    </a:ext>
                  </a:extLst>
                </a:gridCol>
                <a:gridCol w="2597231">
                  <a:extLst>
                    <a:ext uri="{9D8B030D-6E8A-4147-A177-3AD203B41FA5}">
                      <a16:colId xmlns:a16="http://schemas.microsoft.com/office/drawing/2014/main" val="20002"/>
                    </a:ext>
                  </a:extLst>
                </a:gridCol>
                <a:gridCol w="2050969">
                  <a:extLst>
                    <a:ext uri="{9D8B030D-6E8A-4147-A177-3AD203B41FA5}">
                      <a16:colId xmlns:a16="http://schemas.microsoft.com/office/drawing/2014/main" val="1886417307"/>
                    </a:ext>
                  </a:extLst>
                </a:gridCol>
              </a:tblGrid>
              <a:tr h="656581">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查核點編號</a:t>
                      </a: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預定完成時間</a:t>
                      </a: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查核點內容</a:t>
                      </a:r>
                      <a:endParaRPr lang="zh-TW" altLang="en-US" sz="1800" b="1" i="0" u="none" strike="noStrike" kern="1200" dirty="0">
                        <a:ln>
                          <a:noFill/>
                        </a:ln>
                        <a:solidFill>
                          <a:srgbClr val="356BA2"/>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結案達成情形</a:t>
                      </a:r>
                      <a:endParaRPr lang="en-US" altLang="zh-TW"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對應佐證資料</a:t>
                      </a:r>
                      <a:endParaRPr lang="en-US" altLang="zh-TW"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0000"/>
                  </a:ext>
                </a:extLst>
              </a:tr>
              <a:tr h="2124000">
                <a:tc>
                  <a:txBody>
                    <a:bodyPr/>
                    <a:lstStyle/>
                    <a:p>
                      <a:pPr algn="ctr"/>
                      <a:r>
                        <a:rPr lang="en-US" altLang="zh-TW" sz="14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A1.XX</a:t>
                      </a:r>
                      <a:r>
                        <a:rPr lang="en-US" altLang="zh-TW" sz="16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t>
                      </a:r>
                      <a:r>
                        <a:rPr lang="zh-TW" altLang="en-US" sz="16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執行單位</a:t>
                      </a:r>
                      <a:r>
                        <a:rPr lang="en-US" altLang="zh-TW" sz="16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t>
                      </a:r>
                      <a:endParaRPr lang="zh-TW" altLang="en-US" sz="16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年</a:t>
                      </a:r>
                      <a:r>
                        <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t>
                      </a: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月</a:t>
                      </a:r>
                      <a:r>
                        <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t>
                      </a: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日</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資安導入測試文件</a:t>
                      </a:r>
                      <a:r>
                        <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1</a:t>
                      </a: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式內含：導入測試結果、異常測試、修正建議</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OO%</a:t>
                      </a:r>
                    </a:p>
                    <a:p>
                      <a:pPr algn="ctr"/>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於月</a:t>
                      </a:r>
                      <a:r>
                        <a:rPr lang="en-US" altLang="zh-TW"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日 召開</a:t>
                      </a:r>
                      <a:r>
                        <a:rPr lang="en-US" altLang="zh-TW"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XX</a:t>
                      </a:r>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會議完成資安導入測試規劃，</a:t>
                      </a:r>
                      <a:endPar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endParaRPr>
                    </a:p>
                    <a:p>
                      <a:pPr algn="l"/>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於月</a:t>
                      </a:r>
                      <a:r>
                        <a:rPr lang="en-US" altLang="zh-TW"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日 完成資安導入測試文件</a:t>
                      </a:r>
                      <a:r>
                        <a:rPr lang="en-US" altLang="zh-TW"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1</a:t>
                      </a:r>
                      <a:r>
                        <a:rPr lang="zh-TW" altLang="en-US" sz="1800" dirty="0">
                          <a:ln>
                            <a:noFill/>
                          </a:ln>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式，內容包含導入測試結果、異常測試、修正建議。</a:t>
                      </a:r>
                      <a:endPar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結案報告</a:t>
                      </a:r>
                      <a:r>
                        <a:rPr lang="en-US" altLang="zh-TW" sz="1800" dirty="0" err="1">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p.xx</a:t>
                      </a:r>
                      <a:endPar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endParaRPr>
                    </a:p>
                    <a:p>
                      <a:pPr algn="ctr"/>
                      <a:r>
                        <a:rPr lang="zh-TW" altLang="en-US"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佐證資料</a:t>
                      </a:r>
                      <a:r>
                        <a:rPr lang="en-US" altLang="zh-TW" sz="1800" dirty="0">
                          <a:ln>
                            <a:noFill/>
                          </a:ln>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Times New Roman" panose="02020603050405020304" pitchFamily="18" charset="0"/>
                        </a:rPr>
                        <a:t>A1</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內容版面配置區 2">
            <a:extLst>
              <a:ext uri="{FF2B5EF4-FFF2-40B4-BE49-F238E27FC236}">
                <a16:creationId xmlns:a16="http://schemas.microsoft.com/office/drawing/2014/main" id="{04EC86F2-6F7E-4EC2-A478-9C954770BB14}"/>
              </a:ext>
            </a:extLst>
          </p:cNvPr>
          <p:cNvSpPr txBox="1">
            <a:spLocks/>
          </p:cNvSpPr>
          <p:nvPr/>
        </p:nvSpPr>
        <p:spPr bwMode="auto">
          <a:xfrm>
            <a:off x="679162" y="813024"/>
            <a:ext cx="39817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marL="514350" indent="-514350" algn="l" rtl="0" eaLnBrk="0" fontAlgn="base" hangingPunct="0">
              <a:spcBef>
                <a:spcPct val="20000"/>
              </a:spcBef>
              <a:spcAft>
                <a:spcPct val="0"/>
              </a:spcAft>
              <a:buFont typeface="Wingdings" pitchFamily="2" charset="2"/>
              <a:buChar char="p"/>
              <a:defRPr sz="2800" b="1" kern="1200">
                <a:solidFill>
                  <a:schemeClr val="tx1"/>
                </a:solidFill>
                <a:latin typeface="Times New Roman" pitchFamily="18" charset="0"/>
                <a:ea typeface="微軟正黑體" panose="020B0604030504040204" pitchFamily="34" charset="-120"/>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微軟正黑體" panose="020B0604030504040204" pitchFamily="34" charset="-120"/>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kumimoji="0" lang="zh-TW" altLang="en-US" sz="2400" dirty="0">
                <a:sym typeface="Times New Roman" panose="02020603050405020304" pitchFamily="18" charset="0"/>
              </a:rPr>
              <a:t>查核點達成情形</a:t>
            </a:r>
            <a:r>
              <a:rPr kumimoji="0" lang="en-US" altLang="zh-TW" sz="2400" dirty="0">
                <a:sym typeface="Times New Roman" panose="02020603050405020304" pitchFamily="18" charset="0"/>
              </a:rPr>
              <a:t>(</a:t>
            </a:r>
            <a:r>
              <a:rPr kumimoji="0" lang="zh-TW" altLang="en-US" sz="2400" dirty="0">
                <a:sym typeface="Times New Roman" panose="02020603050405020304" pitchFamily="18" charset="0"/>
              </a:rPr>
              <a:t>本次查證期程</a:t>
            </a:r>
            <a:r>
              <a:rPr kumimoji="0" lang="en-US" altLang="zh-TW" sz="2400" dirty="0">
                <a:sym typeface="Times New Roman" panose="02020603050405020304" pitchFamily="18" charset="0"/>
              </a:rPr>
              <a:t>)</a:t>
            </a:r>
            <a:endParaRPr kumimoji="0" lang="zh-TW" altLang="en-US" sz="2400" dirty="0">
              <a:sym typeface="Times New Roman" panose="02020603050405020304" pitchFamily="18" charset="0"/>
            </a:endParaRPr>
          </a:p>
        </p:txBody>
      </p:sp>
      <p:sp>
        <p:nvSpPr>
          <p:cNvPr id="19" name="橢圓形圖說文字 40">
            <a:extLst>
              <a:ext uri="{FF2B5EF4-FFF2-40B4-BE49-F238E27FC236}">
                <a16:creationId xmlns:a16="http://schemas.microsoft.com/office/drawing/2014/main" id="{E691432B-C145-47BA-ADEF-3DF09BB49A14}"/>
              </a:ext>
            </a:extLst>
          </p:cNvPr>
          <p:cNvSpPr/>
          <p:nvPr/>
        </p:nvSpPr>
        <p:spPr bwMode="auto">
          <a:xfrm>
            <a:off x="11728209" y="318831"/>
            <a:ext cx="1008000" cy="969363"/>
          </a:xfrm>
          <a:prstGeom prst="wedgeEllipseCallout">
            <a:avLst>
              <a:gd name="adj1" fmla="val -40371"/>
              <a:gd name="adj2" fmla="val 81496"/>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rPr>
              <a:t>範例</a:t>
            </a:r>
          </a:p>
        </p:txBody>
      </p:sp>
      <p:sp>
        <p:nvSpPr>
          <p:cNvPr id="7" name="矩形 6">
            <a:extLst>
              <a:ext uri="{FF2B5EF4-FFF2-40B4-BE49-F238E27FC236}">
                <a16:creationId xmlns:a16="http://schemas.microsoft.com/office/drawing/2014/main" id="{B41D6983-BBD8-47F9-B6DE-32F162DCA55F}"/>
              </a:ext>
            </a:extLst>
          </p:cNvPr>
          <p:cNvSpPr/>
          <p:nvPr/>
        </p:nvSpPr>
        <p:spPr>
          <a:xfrm>
            <a:off x="755363" y="4860776"/>
            <a:ext cx="10827037" cy="16543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t>佐證資料截圖</a:t>
            </a:r>
          </a:p>
        </p:txBody>
      </p:sp>
    </p:spTree>
    <p:extLst>
      <p:ext uri="{BB962C8B-B14F-4D97-AF65-F5344CB8AC3E}">
        <p14:creationId xmlns:p14="http://schemas.microsoft.com/office/powerpoint/2010/main" val="125271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41891D65-17B4-4C4B-865B-282D95EFB1B0}" type="slidenum">
              <a:rPr lang="zh-TW" altLang="en-US">
                <a:solidFill>
                  <a:srgbClr val="898989"/>
                </a:solidFill>
              </a:rPr>
              <a:pPr/>
              <a:t>15</a:t>
            </a:fld>
            <a:endParaRPr lang="zh-TW" altLang="en-US">
              <a:solidFill>
                <a:srgbClr val="898989"/>
              </a:solidFill>
            </a:endParaRPr>
          </a:p>
        </p:txBody>
      </p:sp>
      <p:sp>
        <p:nvSpPr>
          <p:cNvPr id="3"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概念驗證範圍與檢視方式</a:t>
            </a:r>
          </a:p>
        </p:txBody>
      </p:sp>
      <p:graphicFrame>
        <p:nvGraphicFramePr>
          <p:cNvPr id="12" name="表格 11"/>
          <p:cNvGraphicFramePr>
            <a:graphicFrameLocks noGrp="1"/>
          </p:cNvGraphicFramePr>
          <p:nvPr>
            <p:extLst>
              <p:ext uri="{D42A27DB-BD31-4B8C-83A1-F6EECF244321}">
                <p14:modId xmlns:p14="http://schemas.microsoft.com/office/powerpoint/2010/main" val="728037477"/>
              </p:ext>
            </p:extLst>
          </p:nvPr>
        </p:nvGraphicFramePr>
        <p:xfrm>
          <a:off x="2471359" y="836712"/>
          <a:ext cx="9230145" cy="5850417"/>
        </p:xfrm>
        <a:graphic>
          <a:graphicData uri="http://schemas.openxmlformats.org/drawingml/2006/table">
            <a:tbl>
              <a:tblPr firstRow="1" bandRow="1"/>
              <a:tblGrid>
                <a:gridCol w="2260466">
                  <a:extLst>
                    <a:ext uri="{9D8B030D-6E8A-4147-A177-3AD203B41FA5}">
                      <a16:colId xmlns:a16="http://schemas.microsoft.com/office/drawing/2014/main" val="253733158"/>
                    </a:ext>
                  </a:extLst>
                </a:gridCol>
                <a:gridCol w="6969679">
                  <a:extLst>
                    <a:ext uri="{9D8B030D-6E8A-4147-A177-3AD203B41FA5}">
                      <a16:colId xmlns:a16="http://schemas.microsoft.com/office/drawing/2014/main" val="3895106009"/>
                    </a:ext>
                  </a:extLst>
                </a:gridCol>
              </a:tblGrid>
              <a:tr h="576064">
                <a:tc>
                  <a:txBody>
                    <a:bodyPr/>
                    <a:lstStyle/>
                    <a:p>
                      <a:endParaRPr lang="zh-TW" sz="14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lgn="ctr">
                        <a:spcAft>
                          <a:spcPts val="0"/>
                        </a:spcAft>
                      </a:pPr>
                      <a:r>
                        <a:rPr lang="zh-TW" sz="2000" b="0"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內容 </a:t>
                      </a:r>
                      <a:r>
                        <a:rPr lang="en-US" sz="2000" b="0" kern="12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zh-TW" sz="2000" b="0"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可以圖或表說明</a:t>
                      </a:r>
                      <a:r>
                        <a:rPr lang="en-US" sz="2000" b="0"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2000" b="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extLst>
                  <a:ext uri="{0D108BD9-81ED-4DB2-BD59-A6C34878D82A}">
                    <a16:rowId xmlns:a16="http://schemas.microsoft.com/office/drawing/2014/main" val="3290592088"/>
                  </a:ext>
                </a:extLst>
              </a:tr>
              <a:tr h="612000">
                <a:tc>
                  <a:txBody>
                    <a:bodyPr/>
                    <a:lstStyle/>
                    <a:p>
                      <a:pPr>
                        <a:spcAft>
                          <a:spcPts val="0"/>
                        </a:spcAft>
                      </a:pPr>
                      <a:r>
                        <a:rPr lang="zh-TW" sz="2000" b="0"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驗證時程</a:t>
                      </a:r>
                      <a:endParaRPr lang="zh-TW" sz="2000" b="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en-US" altLang="zh-TW" sz="2000" kern="1200" dirty="0">
                          <a:solidFill>
                            <a:srgbClr val="FF0000"/>
                          </a:solidFill>
                          <a:effectLst/>
                          <a:latin typeface="Times New Roman" panose="02020603050405020304" pitchFamily="18" charset="0"/>
                          <a:ea typeface="+mn-ea"/>
                          <a:cs typeface="Times New Roman" panose="02020603050405020304" pitchFamily="18" charset="0"/>
                        </a:rPr>
                        <a:t>OOO</a:t>
                      </a:r>
                      <a:r>
                        <a:rPr lang="zh-TW" altLang="en-US" sz="2000" kern="1200" dirty="0">
                          <a:solidFill>
                            <a:srgbClr val="FF0000"/>
                          </a:solidFill>
                          <a:effectLst/>
                          <a:latin typeface="Times New Roman" panose="02020603050405020304" pitchFamily="18" charset="0"/>
                          <a:ea typeface="+mn-ea"/>
                          <a:cs typeface="Times New Roman" panose="02020603050405020304" pitchFamily="18" charset="0"/>
                        </a:rPr>
                        <a:t>年</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OO</a:t>
                      </a:r>
                      <a:r>
                        <a:rPr lang="zh-CN" altLang="zh-TW" sz="2000" kern="1200" dirty="0">
                          <a:solidFill>
                            <a:srgbClr val="000000"/>
                          </a:solidFill>
                          <a:effectLst/>
                          <a:latin typeface="Times New Roman" panose="02020603050405020304" pitchFamily="18" charset="0"/>
                          <a:ea typeface="+mn-ea"/>
                          <a:cs typeface="Times New Roman" panose="02020603050405020304" pitchFamily="18" charset="0"/>
                        </a:rPr>
                        <a:t>月</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OO</a:t>
                      </a:r>
                      <a:r>
                        <a:rPr lang="zh-TW" altLang="zh-TW" sz="2000" kern="1200" dirty="0">
                          <a:solidFill>
                            <a:srgbClr val="000000"/>
                          </a:solidFill>
                          <a:effectLst/>
                          <a:latin typeface="Times New Roman" panose="02020603050405020304" pitchFamily="18" charset="0"/>
                          <a:ea typeface="+mn-ea"/>
                          <a:cs typeface="Times New Roman" panose="02020603050405020304" pitchFamily="18" charset="0"/>
                        </a:rPr>
                        <a:t>日</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a:t>
                      </a:r>
                      <a:r>
                        <a:rPr lang="en-US" altLang="zh-TW" sz="2000" kern="1200" dirty="0">
                          <a:solidFill>
                            <a:srgbClr val="FF0000"/>
                          </a:solidFill>
                          <a:effectLst/>
                          <a:latin typeface="Times New Roman" panose="02020603050405020304" pitchFamily="18" charset="0"/>
                          <a:ea typeface="+mn-ea"/>
                          <a:cs typeface="Times New Roman" panose="02020603050405020304" pitchFamily="18" charset="0"/>
                        </a:rPr>
                        <a:t>OOO</a:t>
                      </a:r>
                      <a:r>
                        <a:rPr lang="zh-TW" altLang="en-US" sz="2000" kern="1200" dirty="0">
                          <a:solidFill>
                            <a:srgbClr val="FF0000"/>
                          </a:solidFill>
                          <a:effectLst/>
                          <a:latin typeface="Times New Roman" panose="02020603050405020304" pitchFamily="18" charset="0"/>
                          <a:ea typeface="+mn-ea"/>
                          <a:cs typeface="Times New Roman" panose="02020603050405020304" pitchFamily="18" charset="0"/>
                        </a:rPr>
                        <a:t>年</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OO</a:t>
                      </a:r>
                      <a:r>
                        <a:rPr lang="zh-TW" altLang="zh-TW" sz="2000" kern="1200" dirty="0">
                          <a:solidFill>
                            <a:srgbClr val="000000"/>
                          </a:solidFill>
                          <a:effectLst/>
                          <a:latin typeface="Times New Roman" panose="02020603050405020304" pitchFamily="18" charset="0"/>
                          <a:ea typeface="+mn-ea"/>
                          <a:cs typeface="Times New Roman" panose="02020603050405020304" pitchFamily="18" charset="0"/>
                        </a:rPr>
                        <a:t>月</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OO</a:t>
                      </a:r>
                      <a:r>
                        <a:rPr lang="zh-TW" altLang="zh-TW" sz="2000" kern="1200" dirty="0">
                          <a:solidFill>
                            <a:srgbClr val="000000"/>
                          </a:solidFill>
                          <a:effectLst/>
                          <a:latin typeface="Times New Roman" panose="02020603050405020304" pitchFamily="18" charset="0"/>
                          <a:ea typeface="+mn-ea"/>
                          <a:cs typeface="Times New Roman" panose="02020603050405020304" pitchFamily="18" charset="0"/>
                        </a:rPr>
                        <a:t>日</a:t>
                      </a:r>
                      <a:endParaRPr lang="zh-TW" altLang="zh-TW" sz="2000" kern="100" dirty="0">
                        <a:effectLst/>
                        <a:latin typeface="Times New Roman" panose="02020603050405020304" pitchFamily="18"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949752"/>
                  </a:ext>
                </a:extLst>
              </a:tr>
              <a:tr h="2123380">
                <a:tc>
                  <a:txBody>
                    <a:bodyPr/>
                    <a:lstStyle/>
                    <a:p>
                      <a:pPr>
                        <a:spcAft>
                          <a:spcPts val="0"/>
                        </a:spcAft>
                      </a:pPr>
                      <a:r>
                        <a:rPr lang="zh-TW" sz="2000" b="0"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新商模驗證範疇與場域</a:t>
                      </a:r>
                      <a:endParaRPr lang="zh-TW" sz="2000" b="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Bef>
                          <a:spcPts val="600"/>
                        </a:spcBef>
                        <a:spcAft>
                          <a:spcPts val="0"/>
                        </a:spcAft>
                      </a:pPr>
                      <a:r>
                        <a:rPr lang="zh-CN"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說明結案時可驗證之新商業模式範疇，至少須包含</a:t>
                      </a:r>
                      <a:r>
                        <a:rPr lang="zh-TW" sz="2000" kern="12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關鍵客戶</a:t>
                      </a: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2000" kern="12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關鍵活動</a:t>
                      </a: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與</a:t>
                      </a:r>
                      <a:r>
                        <a:rPr lang="zh-TW" sz="2000" kern="12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收益流</a:t>
                      </a:r>
                      <a:r>
                        <a:rPr lang="zh-TW" altLang="en-US" sz="2000" kern="12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spcBef>
                          <a:spcPts val="600"/>
                        </a:spcBef>
                        <a:spcAft>
                          <a:spcPts val="0"/>
                        </a:spcAft>
                      </a:pP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請依本計畫轉型創新商模</a:t>
                      </a:r>
                      <a:r>
                        <a:rPr 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新市場、新通路</a:t>
                      </a:r>
                      <a:r>
                        <a:rPr 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具體描述</a:t>
                      </a:r>
                      <a:r>
                        <a:rPr lang="zh-TW" alt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spcBef>
                          <a:spcPts val="600"/>
                        </a:spcBef>
                        <a:spcAft>
                          <a:spcPts val="0"/>
                        </a:spcAft>
                      </a:pPr>
                      <a:r>
                        <a:rPr lang="en-US" sz="20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如</a:t>
                      </a:r>
                      <a:r>
                        <a:rPr 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新市場</a:t>
                      </a:r>
                      <a:r>
                        <a:rPr lang="en-US" alt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如過去未開發之東南亞市場</a:t>
                      </a:r>
                      <a:endParaRPr lang="en-US" alt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600"/>
                        </a:spcBef>
                        <a:spcAft>
                          <a:spcPts val="0"/>
                        </a:spcAft>
                      </a:pPr>
                      <a:r>
                        <a:rPr lang="zh-TW" alt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如</a:t>
                      </a:r>
                      <a:r>
                        <a:rPr lang="en-US" alt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 新通路</a:t>
                      </a:r>
                      <a:r>
                        <a:rPr lang="en-US" alt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由代理商轉為</a:t>
                      </a: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電商平台</a:t>
                      </a:r>
                      <a:r>
                        <a:rPr lang="zh-TW" alt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販售</a:t>
                      </a:r>
                      <a:r>
                        <a:rPr 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241982"/>
                  </a:ext>
                </a:extLst>
              </a:tr>
              <a:tr h="812396">
                <a:tc>
                  <a:txBody>
                    <a:bodyPr/>
                    <a:lstStyle/>
                    <a:p>
                      <a:pPr>
                        <a:spcAft>
                          <a:spcPts val="0"/>
                        </a:spcAft>
                      </a:pPr>
                      <a:r>
                        <a:rPr lang="zh-TW" altLang="en-US" sz="1800" b="0" kern="1200" dirty="0">
                          <a:solidFill>
                            <a:schemeClr val="tx1"/>
                          </a:solidFill>
                          <a:effectLst/>
                          <a:latin typeface="Times New Roman" panose="02020603050405020304" pitchFamily="18" charset="0"/>
                          <a:ea typeface="+mn-ea"/>
                          <a:cs typeface="Times New Roman" panose="02020603050405020304" pitchFamily="18" charset="0"/>
                        </a:rPr>
                        <a:t>驗證指標與其達成值</a:t>
                      </a:r>
                      <a:endParaRPr lang="zh-TW" sz="18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zh-TW" sz="2000" kern="1200" dirty="0">
                          <a:solidFill>
                            <a:srgbClr val="000000"/>
                          </a:solidFill>
                          <a:effectLst/>
                          <a:latin typeface="Times New Roman" panose="02020603050405020304" pitchFamily="18" charset="0"/>
                          <a:ea typeface="+mn-ea"/>
                          <a:cs typeface="Times New Roman" panose="02020603050405020304" pitchFamily="18" charset="0"/>
                        </a:rPr>
                        <a:t>請敘明</a:t>
                      </a:r>
                      <a:r>
                        <a:rPr lang="zh-TW" altLang="en-US" sz="2000" kern="1200" dirty="0">
                          <a:solidFill>
                            <a:srgbClr val="FF0000"/>
                          </a:solidFill>
                          <a:effectLst/>
                          <a:latin typeface="Times New Roman" panose="02020603050405020304" pitchFamily="18" charset="0"/>
                          <a:ea typeface="+mn-ea"/>
                          <a:cs typeface="Times New Roman" panose="02020603050405020304" pitchFamily="18" charset="0"/>
                        </a:rPr>
                        <a:t>驗證</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指標與其</a:t>
                      </a:r>
                      <a:r>
                        <a:rPr lang="zh-TW" altLang="en-US" sz="2000" kern="1200" dirty="0">
                          <a:solidFill>
                            <a:srgbClr val="FF0000"/>
                          </a:solidFill>
                          <a:effectLst/>
                          <a:latin typeface="Times New Roman" panose="02020603050405020304" pitchFamily="18" charset="0"/>
                          <a:ea typeface="+mn-ea"/>
                          <a:cs typeface="Times New Roman" panose="02020603050405020304" pitchFamily="18" charset="0"/>
                        </a:rPr>
                        <a:t>目標值達成情形</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altLang="en-US" sz="2000" kern="1200" dirty="0">
                          <a:solidFill>
                            <a:srgbClr val="000000"/>
                          </a:solidFill>
                          <a:effectLst/>
                          <a:latin typeface="Times New Roman" panose="02020603050405020304" pitchFamily="18" charset="0"/>
                          <a:ea typeface="+mn-ea"/>
                          <a:cs typeface="Times New Roman" panose="02020603050405020304" pitchFamily="18" charset="0"/>
                        </a:rPr>
                        <a:t>包含計算方式</a:t>
                      </a:r>
                      <a:r>
                        <a:rPr lang="en-US" altLang="zh-TW" sz="2000" kern="1200" dirty="0">
                          <a:solidFill>
                            <a:srgbClr val="000000"/>
                          </a:solidFill>
                          <a:effectLst/>
                          <a:latin typeface="Times New Roman" panose="02020603050405020304" pitchFamily="18" charset="0"/>
                          <a:ea typeface="+mn-ea"/>
                          <a:cs typeface="Times New Roman" panose="02020603050405020304" pitchFamily="18" charset="0"/>
                        </a:rPr>
                        <a:t>)</a:t>
                      </a:r>
                      <a:r>
                        <a:rPr lang="zh-TW" sz="2000" kern="1200" dirty="0">
                          <a:solidFill>
                            <a:srgbClr val="000000"/>
                          </a:solidFill>
                          <a:effectLst/>
                          <a:latin typeface="Times New Roman" panose="02020603050405020304" pitchFamily="18" charset="0"/>
                          <a:ea typeface="+mn-ea"/>
                          <a:cs typeface="Times New Roman" panose="02020603050405020304" pitchFamily="18" charset="0"/>
                        </a:rPr>
                        <a:t>及驗證轉型方向之方式。</a:t>
                      </a:r>
                      <a:endParaRPr lang="zh-TW" sz="2000" kern="100" dirty="0">
                        <a:effectLst/>
                        <a:latin typeface="Times New Roman" panose="02020603050405020304" pitchFamily="18" charset="0"/>
                        <a:ea typeface="+mn-ea"/>
                        <a:cs typeface="Times New Roman" panose="02020603050405020304" pitchFamily="18" charset="0"/>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906399"/>
                  </a:ext>
                </a:extLst>
              </a:tr>
              <a:tr h="862577">
                <a:tc>
                  <a:txBody>
                    <a:bodyPr/>
                    <a:lstStyle/>
                    <a:p>
                      <a:pPr>
                        <a:spcAft>
                          <a:spcPts val="0"/>
                        </a:spcAft>
                      </a:pPr>
                      <a:r>
                        <a:rPr lang="zh-TW" sz="2000" b="0"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檢視方式</a:t>
                      </a:r>
                      <a:endParaRPr lang="zh-TW" sz="2000" b="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請敘明本計畫導入之廠區</a:t>
                      </a:r>
                      <a:r>
                        <a:rPr 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產品線</a:t>
                      </a:r>
                      <a:r>
                        <a:rPr 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營業部門</a:t>
                      </a:r>
                      <a:r>
                        <a:rPr 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通路據點，及驗證轉型方向之方式。</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485952"/>
                  </a:ext>
                </a:extLst>
              </a:tr>
              <a:tr h="864000">
                <a:tc>
                  <a:txBody>
                    <a:bodyPr/>
                    <a:lstStyle/>
                    <a:p>
                      <a:pPr>
                        <a:spcAft>
                          <a:spcPts val="0"/>
                        </a:spcAft>
                      </a:pPr>
                      <a:r>
                        <a:rPr lang="zh-TW" sz="2000" b="0"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雲端與數位科技系統預計建置範疇</a:t>
                      </a:r>
                      <a:endParaRPr lang="zh-TW" sz="2000" b="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zh-CN"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結案時可驗證之雲端與數位科技建置範疇</a:t>
                      </a:r>
                      <a:r>
                        <a:rPr lang="zh-TW" altLang="en-US" sz="20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364792"/>
                  </a:ext>
                </a:extLst>
              </a:tr>
            </a:tbl>
          </a:graphicData>
        </a:graphic>
      </p:graphicFrame>
      <p:grpSp>
        <p:nvGrpSpPr>
          <p:cNvPr id="10" name="群組 9">
            <a:extLst>
              <a:ext uri="{FF2B5EF4-FFF2-40B4-BE49-F238E27FC236}">
                <a16:creationId xmlns:a16="http://schemas.microsoft.com/office/drawing/2014/main" id="{AEF8264C-A714-4D7D-A4F5-DCACC5391118}"/>
              </a:ext>
            </a:extLst>
          </p:cNvPr>
          <p:cNvGrpSpPr/>
          <p:nvPr/>
        </p:nvGrpSpPr>
        <p:grpSpPr>
          <a:xfrm>
            <a:off x="191947" y="2827784"/>
            <a:ext cx="2097941" cy="1224087"/>
            <a:chOff x="283157" y="3284984"/>
            <a:chExt cx="2097941" cy="1224087"/>
          </a:xfrm>
        </p:grpSpPr>
        <p:sp>
          <p:nvSpPr>
            <p:cNvPr id="11" name="向右箭號 7">
              <a:extLst>
                <a:ext uri="{FF2B5EF4-FFF2-40B4-BE49-F238E27FC236}">
                  <a16:creationId xmlns:a16="http://schemas.microsoft.com/office/drawing/2014/main" id="{DE659E41-83D6-407B-810E-D86AAFAA6BB9}"/>
                </a:ext>
              </a:extLst>
            </p:cNvPr>
            <p:cNvSpPr/>
            <p:nvPr/>
          </p:nvSpPr>
          <p:spPr>
            <a:xfrm>
              <a:off x="333223" y="3284984"/>
              <a:ext cx="2047875" cy="1224087"/>
            </a:xfrm>
            <a:prstGeom prst="rightArrow">
              <a:avLst>
                <a:gd name="adj1" fmla="val 50000"/>
                <a:gd name="adj2" fmla="val 4245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3">
              <a:extLst>
                <a:ext uri="{FF2B5EF4-FFF2-40B4-BE49-F238E27FC236}">
                  <a16:creationId xmlns:a16="http://schemas.microsoft.com/office/drawing/2014/main" id="{AB69F5AC-132E-4BDB-B047-0604736D5E11}"/>
                </a:ext>
              </a:extLst>
            </p:cNvPr>
            <p:cNvSpPr>
              <a:spLocks noChangeArrowheads="1"/>
            </p:cNvSpPr>
            <p:nvPr/>
          </p:nvSpPr>
          <p:spPr bwMode="auto">
            <a:xfrm>
              <a:off x="283157" y="3629388"/>
              <a:ext cx="2047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spcBef>
                  <a:spcPct val="0"/>
                </a:spcBef>
                <a:buFontTx/>
                <a:buNone/>
              </a:pPr>
              <a:r>
                <a:rPr lang="zh-TW" altLang="en-US" sz="1600" dirty="0">
                  <a:solidFill>
                    <a:sysClr val="windowText" lastClr="000000"/>
                  </a:solidFill>
                  <a:latin typeface="微軟正黑體" panose="020B0604030504040204" pitchFamily="34" charset="-120"/>
                  <a:ea typeface="微軟正黑體" panose="020B0604030504040204" pitchFamily="34" charset="-120"/>
                </a:rPr>
                <a:t>請依此項目進行</a:t>
              </a:r>
              <a:br>
                <a:rPr lang="en-US" altLang="zh-TW" sz="1600" dirty="0">
                  <a:solidFill>
                    <a:sysClr val="windowText" lastClr="000000"/>
                  </a:solidFill>
                  <a:latin typeface="微軟正黑體" panose="020B0604030504040204" pitchFamily="34" charset="-120"/>
                  <a:ea typeface="微軟正黑體" panose="020B0604030504040204" pitchFamily="34" charset="-120"/>
                </a:rPr>
              </a:br>
              <a:r>
                <a:rPr lang="zh-TW" altLang="en-US" sz="1600" dirty="0">
                  <a:solidFill>
                    <a:sysClr val="windowText" lastClr="000000"/>
                  </a:solidFill>
                  <a:latin typeface="微軟正黑體" panose="020B0604030504040204" pitchFamily="34" charset="-120"/>
                  <a:ea typeface="微軟正黑體" panose="020B0604030504040204" pitchFamily="34" charset="-120"/>
                </a:rPr>
                <a:t>說明，不可刪減</a:t>
              </a:r>
            </a:p>
          </p:txBody>
        </p:sp>
      </p:grpSp>
    </p:spTree>
    <p:extLst>
      <p:ext uri="{BB962C8B-B14F-4D97-AF65-F5344CB8AC3E}">
        <p14:creationId xmlns:p14="http://schemas.microsoft.com/office/powerpoint/2010/main" val="61497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pPr>
                <a:defRPr/>
              </a:pPr>
              <a:t>16</a:t>
            </a:fld>
            <a:endParaRPr lang="zh-TW" altLang="en-US"/>
          </a:p>
        </p:txBody>
      </p:sp>
      <p:sp>
        <p:nvSpPr>
          <p:cNvPr id="11" name="標題 1"/>
          <p:cNvSpPr txBox="1">
            <a:spLocks/>
          </p:cNvSpPr>
          <p:nvPr/>
        </p:nvSpPr>
        <p:spPr>
          <a:xfrm>
            <a:off x="609600" y="142875"/>
            <a:ext cx="10972800" cy="725488"/>
          </a:xfrm>
          <a:prstGeom prst="rect">
            <a:avLst/>
          </a:prstGeom>
        </p:spPr>
        <p:txBody>
          <a:bodyPr/>
          <a:lstStyle>
            <a:lvl1pPr algn="ctr" rtl="0" eaLnBrk="0" fontAlgn="base" hangingPunct="0">
              <a:spcBef>
                <a:spcPct val="0"/>
              </a:spcBef>
              <a:spcAft>
                <a:spcPct val="0"/>
              </a:spcAft>
              <a:defRPr sz="36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r>
              <a:rPr lang="zh-TW" altLang="zh-TW" kern="100">
                <a:ea typeface="微軟正黑體" panose="020B0604030504040204" pitchFamily="34" charset="-120"/>
              </a:rPr>
              <a:t>資安現況盤點</a:t>
            </a:r>
            <a:r>
              <a:rPr lang="zh-TW" altLang="en-US" kern="100">
                <a:ea typeface="微軟正黑體" panose="020B0604030504040204" pitchFamily="34" charset="-120"/>
              </a:rPr>
              <a:t>與規劃做法</a:t>
            </a:r>
            <a:endParaRPr lang="zh-TW" altLang="zh-TW" sz="3200" kern="100">
              <a:ea typeface="微軟正黑體" panose="020B0604030504040204" pitchFamily="34" charset="-120"/>
            </a:endParaRPr>
          </a:p>
          <a:p>
            <a:endParaRPr kumimoji="0" lang="zh-TW" altLang="en-US">
              <a:ea typeface="微軟正黑體" panose="020B0604030504040204" pitchFamily="34" charset="-120"/>
            </a:endParaRPr>
          </a:p>
        </p:txBody>
      </p:sp>
      <p:sp>
        <p:nvSpPr>
          <p:cNvPr id="43" name="橢圓形圖說文字 40">
            <a:extLst>
              <a:ext uri="{FF2B5EF4-FFF2-40B4-BE49-F238E27FC236}">
                <a16:creationId xmlns:a16="http://schemas.microsoft.com/office/drawing/2014/main" id="{F26B7181-5B74-42E3-9857-B553B502BAAC}"/>
              </a:ext>
            </a:extLst>
          </p:cNvPr>
          <p:cNvSpPr/>
          <p:nvPr/>
        </p:nvSpPr>
        <p:spPr bwMode="auto">
          <a:xfrm>
            <a:off x="10699509" y="1474531"/>
            <a:ext cx="1008000" cy="969363"/>
          </a:xfrm>
          <a:prstGeom prst="wedgeEllipseCallout">
            <a:avLst>
              <a:gd name="adj1" fmla="val -40371"/>
              <a:gd name="adj2" fmla="val 81496"/>
            </a:avLst>
          </a:prstGeom>
          <a:solidFill>
            <a:sysClr val="window" lastClr="FFFFFF"/>
          </a:solidFill>
          <a:ln w="25400" cap="flat" cmpd="sng" algn="ctr">
            <a:solidFill>
              <a:srgbClr val="70AD47"/>
            </a:solidFill>
            <a:prstDash val="sysDash"/>
            <a:miter lim="800000"/>
          </a:ln>
          <a:effectLst/>
          <a:extLst/>
        </p:spPr>
        <p:txBody>
          <a:bodyPr vert="horz" wrap="square" lIns="18000" tIns="10800" rIns="18000" bIns="10800" numCol="1" rtlCol="0" anchor="ctr" anchorCtr="0" compatLnSpc="1">
            <a:prstTxWarp prst="textNoShape">
              <a:avLst/>
            </a:prstTxWarp>
          </a:bodyPr>
          <a:lstStyle/>
          <a:p>
            <a:pPr marL="900113" marR="0" lvl="0" indent="-900113" algn="ctr" defTabSz="914400" eaLnBrk="1" fontAlgn="auto" latinLnBrk="0" hangingPunct="1">
              <a:lnSpc>
                <a:spcPct val="100000"/>
              </a:lnSpc>
              <a:spcBef>
                <a:spcPts val="0"/>
              </a:spcBef>
              <a:spcAft>
                <a:spcPts val="0"/>
              </a:spcAft>
              <a:buClr>
                <a:srgbClr val="1B34B1"/>
              </a:buClr>
              <a:buSzPct val="80000"/>
              <a:buFont typeface="Wingdings" pitchFamily="2" charset="2"/>
              <a:buNone/>
              <a:tabLst>
                <a:tab pos="1074738" algn="l"/>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a:cs typeface="+mn-cs"/>
              </a:rPr>
              <a:t>範例</a:t>
            </a:r>
          </a:p>
        </p:txBody>
      </p:sp>
      <p:grpSp>
        <p:nvGrpSpPr>
          <p:cNvPr id="44" name="群組 43">
            <a:extLst>
              <a:ext uri="{FF2B5EF4-FFF2-40B4-BE49-F238E27FC236}">
                <a16:creationId xmlns:a16="http://schemas.microsoft.com/office/drawing/2014/main" id="{B950B079-0AB0-4FEF-8E4A-1A334E22348C}"/>
              </a:ext>
            </a:extLst>
          </p:cNvPr>
          <p:cNvGrpSpPr/>
          <p:nvPr/>
        </p:nvGrpSpPr>
        <p:grpSpPr>
          <a:xfrm>
            <a:off x="678688" y="1780041"/>
            <a:ext cx="9925812" cy="4620186"/>
            <a:chOff x="589788" y="2257561"/>
            <a:chExt cx="8746236" cy="4071127"/>
          </a:xfrm>
        </p:grpSpPr>
        <p:grpSp>
          <p:nvGrpSpPr>
            <p:cNvPr id="45" name="群組 44">
              <a:extLst>
                <a:ext uri="{FF2B5EF4-FFF2-40B4-BE49-F238E27FC236}">
                  <a16:creationId xmlns:a16="http://schemas.microsoft.com/office/drawing/2014/main" id="{29256354-B49B-4BA5-A4E4-A94D7395EFF8}"/>
                </a:ext>
              </a:extLst>
            </p:cNvPr>
            <p:cNvGrpSpPr/>
            <p:nvPr/>
          </p:nvGrpSpPr>
          <p:grpSpPr>
            <a:xfrm>
              <a:off x="589788" y="2736275"/>
              <a:ext cx="8746236" cy="3592413"/>
              <a:chOff x="191344" y="1444620"/>
              <a:chExt cx="11805130" cy="4848817"/>
            </a:xfrm>
          </p:grpSpPr>
          <p:grpSp>
            <p:nvGrpSpPr>
              <p:cNvPr id="48" name="群組 47">
                <a:extLst>
                  <a:ext uri="{FF2B5EF4-FFF2-40B4-BE49-F238E27FC236}">
                    <a16:creationId xmlns:a16="http://schemas.microsoft.com/office/drawing/2014/main" id="{1EB81E84-786C-4E5E-AE56-0AB9EE023671}"/>
                  </a:ext>
                </a:extLst>
              </p:cNvPr>
              <p:cNvGrpSpPr/>
              <p:nvPr/>
            </p:nvGrpSpPr>
            <p:grpSpPr>
              <a:xfrm>
                <a:off x="191344" y="1444620"/>
                <a:ext cx="5341674" cy="4840075"/>
                <a:chOff x="119336" y="1874798"/>
                <a:chExt cx="5341674" cy="4840075"/>
              </a:xfrm>
            </p:grpSpPr>
            <p:sp>
              <p:nvSpPr>
                <p:cNvPr id="52" name="圓角矩形 12">
                  <a:extLst>
                    <a:ext uri="{FF2B5EF4-FFF2-40B4-BE49-F238E27FC236}">
                      <a16:creationId xmlns:a16="http://schemas.microsoft.com/office/drawing/2014/main" id="{D40D28A8-52C2-4A6E-96BC-01A51DD60FCD}"/>
                    </a:ext>
                  </a:extLst>
                </p:cNvPr>
                <p:cNvSpPr/>
                <p:nvPr/>
              </p:nvSpPr>
              <p:spPr>
                <a:xfrm>
                  <a:off x="119336" y="1874798"/>
                  <a:ext cx="5341674" cy="4840075"/>
                </a:xfrm>
                <a:prstGeom prst="roundRect">
                  <a:avLst/>
                </a:prstGeom>
                <a:solidFill>
                  <a:srgbClr val="FFF2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pic>
              <p:nvPicPr>
                <p:cNvPr id="53" name="圖片 52">
                  <a:extLst>
                    <a:ext uri="{FF2B5EF4-FFF2-40B4-BE49-F238E27FC236}">
                      <a16:creationId xmlns:a16="http://schemas.microsoft.com/office/drawing/2014/main" id="{37966EB4-616E-4FA9-BEF3-398FD0550A84}"/>
                    </a:ext>
                  </a:extLst>
                </p:cNvPr>
                <p:cNvPicPr/>
                <p:nvPr/>
              </p:nvPicPr>
              <p:blipFill rotWithShape="1">
                <a:blip r:embed="rId2"/>
                <a:srcRect l="2592" t="45444" r="51624"/>
                <a:stretch/>
              </p:blipFill>
              <p:spPr>
                <a:xfrm>
                  <a:off x="379659" y="2132460"/>
                  <a:ext cx="4849373" cy="4332707"/>
                </a:xfrm>
                <a:prstGeom prst="roundRect">
                  <a:avLst>
                    <a:gd name="adj" fmla="val 8594"/>
                  </a:avLst>
                </a:prstGeom>
                <a:solidFill>
                  <a:srgbClr val="FFFFFF">
                    <a:shade val="85000"/>
                  </a:srgbClr>
                </a:solidFill>
                <a:ln>
                  <a:noFill/>
                </a:ln>
                <a:effectLst/>
              </p:spPr>
            </p:pic>
          </p:grpSp>
          <p:grpSp>
            <p:nvGrpSpPr>
              <p:cNvPr id="49" name="群組 48">
                <a:extLst>
                  <a:ext uri="{FF2B5EF4-FFF2-40B4-BE49-F238E27FC236}">
                    <a16:creationId xmlns:a16="http://schemas.microsoft.com/office/drawing/2014/main" id="{6A7B5D7B-91D4-4C66-B3B3-A3BA46CF0904}"/>
                  </a:ext>
                </a:extLst>
              </p:cNvPr>
              <p:cNvGrpSpPr/>
              <p:nvPr/>
            </p:nvGrpSpPr>
            <p:grpSpPr>
              <a:xfrm>
                <a:off x="5663952" y="1444620"/>
                <a:ext cx="6332522" cy="4848817"/>
                <a:chOff x="5729079" y="1804347"/>
                <a:chExt cx="6332522" cy="4848817"/>
              </a:xfrm>
            </p:grpSpPr>
            <p:sp>
              <p:nvSpPr>
                <p:cNvPr id="50" name="圓角矩形 13">
                  <a:extLst>
                    <a:ext uri="{FF2B5EF4-FFF2-40B4-BE49-F238E27FC236}">
                      <a16:creationId xmlns:a16="http://schemas.microsoft.com/office/drawing/2014/main" id="{BE876AC7-469A-442C-9536-4E3E38E00F3A}"/>
                    </a:ext>
                  </a:extLst>
                </p:cNvPr>
                <p:cNvSpPr/>
                <p:nvPr/>
              </p:nvSpPr>
              <p:spPr>
                <a:xfrm>
                  <a:off x="5729079" y="1806705"/>
                  <a:ext cx="6332522" cy="4840075"/>
                </a:xfrm>
                <a:prstGeom prst="roundRect">
                  <a:avLst/>
                </a:prstGeom>
                <a:solidFill>
                  <a:srgbClr val="DAE3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1" i="0" u="none" strike="noStrike" kern="0" cap="none" spc="0" normalizeH="0" baseline="0" noProof="0">
                    <a:ln>
                      <a:noFill/>
                    </a:ln>
                    <a:solidFill>
                      <a:prstClr val="white"/>
                    </a:solidFill>
                    <a:effectLst/>
                    <a:uLnTx/>
                    <a:uFillTx/>
                    <a:latin typeface="Arial"/>
                    <a:ea typeface="微軟正黑體"/>
                    <a:cs typeface="+mn-cs"/>
                  </a:endParaRPr>
                </a:p>
              </p:txBody>
            </p:sp>
            <p:pic>
              <p:nvPicPr>
                <p:cNvPr id="51" name="圖片 50">
                  <a:extLst>
                    <a:ext uri="{FF2B5EF4-FFF2-40B4-BE49-F238E27FC236}">
                      <a16:creationId xmlns:a16="http://schemas.microsoft.com/office/drawing/2014/main" id="{7EF4E0E8-52EF-4D01-AF1F-D24C026664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10012" y="1804347"/>
                  <a:ext cx="6181089" cy="4848817"/>
                </a:xfrm>
                <a:prstGeom prst="rect">
                  <a:avLst/>
                </a:prstGeom>
                <a:noFill/>
              </p:spPr>
            </p:pic>
          </p:grpSp>
        </p:grpSp>
        <p:sp>
          <p:nvSpPr>
            <p:cNvPr id="46" name="矩形 45">
              <a:extLst>
                <a:ext uri="{FF2B5EF4-FFF2-40B4-BE49-F238E27FC236}">
                  <a16:creationId xmlns:a16="http://schemas.microsoft.com/office/drawing/2014/main" id="{2A73AFD4-7269-4EF9-A057-2F0B2C911597}"/>
                </a:ext>
              </a:extLst>
            </p:cNvPr>
            <p:cNvSpPr/>
            <p:nvPr/>
          </p:nvSpPr>
          <p:spPr>
            <a:xfrm>
              <a:off x="1365706" y="2257561"/>
              <a:ext cx="2405725" cy="352561"/>
            </a:xfrm>
            <a:prstGeom prst="rect">
              <a:avLst/>
            </a:prstGeom>
            <a:solidFill>
              <a:srgbClr val="FFC000">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資安盤點現況</a:t>
              </a: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AS-IS</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7" name="矩形 46">
              <a:extLst>
                <a:ext uri="{FF2B5EF4-FFF2-40B4-BE49-F238E27FC236}">
                  <a16:creationId xmlns:a16="http://schemas.microsoft.com/office/drawing/2014/main" id="{6A076B9A-2C70-4D38-83C4-85421CA50B13}"/>
                </a:ext>
              </a:extLst>
            </p:cNvPr>
            <p:cNvSpPr/>
            <p:nvPr/>
          </p:nvSpPr>
          <p:spPr>
            <a:xfrm>
              <a:off x="5501578" y="2257561"/>
              <a:ext cx="2977225" cy="352561"/>
            </a:xfrm>
            <a:prstGeom prst="rect">
              <a:avLst/>
            </a:prstGeom>
            <a:solidFill>
              <a:srgbClr val="4472C4">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rPr>
                <a:t>資安防護建置規劃</a:t>
              </a:r>
              <a:r>
                <a:rPr kumimoji="0" lang="en-US" altLang="zh-TW" sz="2000" b="0" i="0" u="none" strike="noStrike" kern="0" cap="none" spc="0" normalizeH="0" baseline="0" noProof="0" dirty="0">
                  <a:ln>
                    <a:noFill/>
                  </a:ln>
                  <a:solidFill>
                    <a:srgbClr val="00000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TO-BE</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54" name="矩形 53">
            <a:extLst>
              <a:ext uri="{FF2B5EF4-FFF2-40B4-BE49-F238E27FC236}">
                <a16:creationId xmlns:a16="http://schemas.microsoft.com/office/drawing/2014/main" id="{1619F9E8-C98A-4537-AD98-9D033CACE196}"/>
              </a:ext>
            </a:extLst>
          </p:cNvPr>
          <p:cNvSpPr/>
          <p:nvPr/>
        </p:nvSpPr>
        <p:spPr>
          <a:xfrm>
            <a:off x="1136650" y="924207"/>
            <a:ext cx="10223500" cy="725135"/>
          </a:xfrm>
          <a:prstGeom prst="rect">
            <a:avLst/>
          </a:prstGeom>
        </p:spPr>
        <p:txBody>
          <a:bodyPr wrap="square">
            <a:spAutoFit/>
          </a:bodyPr>
          <a:lstStyle/>
          <a:p>
            <a:pPr eaLnBrk="1" hangingPunct="1">
              <a:lnSpc>
                <a:spcPts val="2400"/>
              </a:lnSpc>
            </a:pPr>
            <a:r>
              <a:rPr lang="zh-TW" altLang="en-US" dirty="0">
                <a:solidFill>
                  <a:srgbClr val="000000"/>
                </a:solidFill>
                <a:latin typeface="微軟正黑體"/>
                <a:ea typeface="微軟正黑體"/>
              </a:rPr>
              <a:t>包含網路、應用及設備層的軟硬體、管理及教育訓練，現況盤點及建置規劃，並提供資安架構圖等之現況盤點及建置規劃。</a:t>
            </a:r>
            <a:endParaRPr lang="zh-TW" altLang="en-US" sz="3200" b="1" dirty="0">
              <a:solidFill>
                <a:prstClr val="black"/>
              </a:solidFill>
              <a:latin typeface="微軟正黑體"/>
              <a:ea typeface="微軟正黑體"/>
            </a:endParaRPr>
          </a:p>
        </p:txBody>
      </p:sp>
    </p:spTree>
    <p:extLst>
      <p:ext uri="{BB962C8B-B14F-4D97-AF65-F5344CB8AC3E}">
        <p14:creationId xmlns:p14="http://schemas.microsoft.com/office/powerpoint/2010/main" val="3614571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a:extLst>
              <a:ext uri="{FF2B5EF4-FFF2-40B4-BE49-F238E27FC236}">
                <a16:creationId xmlns:a16="http://schemas.microsoft.com/office/drawing/2014/main" id="{6D88E3C7-63E5-494D-8CE5-7129DE3FCB19}"/>
              </a:ext>
            </a:extLst>
          </p:cNvPr>
          <p:cNvGraphicFramePr>
            <a:graphicFrameLocks noGrp="1"/>
          </p:cNvGraphicFramePr>
          <p:nvPr>
            <p:extLst>
              <p:ext uri="{D42A27DB-BD31-4B8C-83A1-F6EECF244321}">
                <p14:modId xmlns:p14="http://schemas.microsoft.com/office/powerpoint/2010/main" val="1121033349"/>
              </p:ext>
            </p:extLst>
          </p:nvPr>
        </p:nvGraphicFramePr>
        <p:xfrm>
          <a:off x="931608" y="812800"/>
          <a:ext cx="10328785" cy="5887714"/>
        </p:xfrm>
        <a:graphic>
          <a:graphicData uri="http://schemas.openxmlformats.org/drawingml/2006/table">
            <a:tbl>
              <a:tblPr firstRow="1" bandRow="1"/>
              <a:tblGrid>
                <a:gridCol w="1276080">
                  <a:extLst>
                    <a:ext uri="{9D8B030D-6E8A-4147-A177-3AD203B41FA5}">
                      <a16:colId xmlns:a16="http://schemas.microsoft.com/office/drawing/2014/main" val="1748566104"/>
                    </a:ext>
                  </a:extLst>
                </a:gridCol>
                <a:gridCol w="1089804">
                  <a:extLst>
                    <a:ext uri="{9D8B030D-6E8A-4147-A177-3AD203B41FA5}">
                      <a16:colId xmlns:a16="http://schemas.microsoft.com/office/drawing/2014/main" val="221758943"/>
                    </a:ext>
                  </a:extLst>
                </a:gridCol>
                <a:gridCol w="1435100">
                  <a:extLst>
                    <a:ext uri="{9D8B030D-6E8A-4147-A177-3AD203B41FA5}">
                      <a16:colId xmlns:a16="http://schemas.microsoft.com/office/drawing/2014/main" val="227637293"/>
                    </a:ext>
                  </a:extLst>
                </a:gridCol>
                <a:gridCol w="3962400">
                  <a:extLst>
                    <a:ext uri="{9D8B030D-6E8A-4147-A177-3AD203B41FA5}">
                      <a16:colId xmlns:a16="http://schemas.microsoft.com/office/drawing/2014/main" val="4267454527"/>
                    </a:ext>
                  </a:extLst>
                </a:gridCol>
                <a:gridCol w="2565401">
                  <a:extLst>
                    <a:ext uri="{9D8B030D-6E8A-4147-A177-3AD203B41FA5}">
                      <a16:colId xmlns:a16="http://schemas.microsoft.com/office/drawing/2014/main" val="3006203191"/>
                    </a:ext>
                  </a:extLst>
                </a:gridCol>
              </a:tblGrid>
              <a:tr h="607133">
                <a:tc gridSpan="5">
                  <a:txBody>
                    <a:bodyPr/>
                    <a:lstStyle>
                      <a:lvl1pPr marL="0" algn="l" defTabSz="685800" rtl="0" eaLnBrk="1" latinLnBrk="0" hangingPunct="1">
                        <a:defRPr sz="1350" b="1" kern="1200">
                          <a:solidFill>
                            <a:schemeClr val="lt1"/>
                          </a:solidFill>
                          <a:latin typeface="Arial" panose="020B0604020202020204"/>
                          <a:ea typeface="微軟正黑體"/>
                        </a:defRPr>
                      </a:lvl1pPr>
                      <a:lvl2pPr marL="342900" algn="l" defTabSz="685800" rtl="0" eaLnBrk="1" latinLnBrk="0" hangingPunct="1">
                        <a:defRPr sz="1350" b="1" kern="1200">
                          <a:solidFill>
                            <a:schemeClr val="lt1"/>
                          </a:solidFill>
                          <a:latin typeface="Arial" panose="020B0604020202020204"/>
                          <a:ea typeface="微軟正黑體"/>
                        </a:defRPr>
                      </a:lvl2pPr>
                      <a:lvl3pPr marL="685800" algn="l" defTabSz="685800" rtl="0" eaLnBrk="1" latinLnBrk="0" hangingPunct="1">
                        <a:defRPr sz="1350" b="1" kern="1200">
                          <a:solidFill>
                            <a:schemeClr val="lt1"/>
                          </a:solidFill>
                          <a:latin typeface="Arial" panose="020B0604020202020204"/>
                          <a:ea typeface="微軟正黑體"/>
                        </a:defRPr>
                      </a:lvl3pPr>
                      <a:lvl4pPr marL="1028700" algn="l" defTabSz="685800" rtl="0" eaLnBrk="1" latinLnBrk="0" hangingPunct="1">
                        <a:defRPr sz="1350" b="1" kern="1200">
                          <a:solidFill>
                            <a:schemeClr val="lt1"/>
                          </a:solidFill>
                          <a:latin typeface="Arial" panose="020B0604020202020204"/>
                          <a:ea typeface="微軟正黑體"/>
                        </a:defRPr>
                      </a:lvl4pPr>
                      <a:lvl5pPr marL="1371600" algn="l" defTabSz="685800" rtl="0" eaLnBrk="1" latinLnBrk="0" hangingPunct="1">
                        <a:defRPr sz="1350" b="1" kern="1200">
                          <a:solidFill>
                            <a:schemeClr val="lt1"/>
                          </a:solidFill>
                          <a:latin typeface="Arial" panose="020B0604020202020204"/>
                          <a:ea typeface="微軟正黑體"/>
                        </a:defRPr>
                      </a:lvl5pPr>
                      <a:lvl6pPr marL="1714500" algn="l" defTabSz="685800" rtl="0" eaLnBrk="1" latinLnBrk="0" hangingPunct="1">
                        <a:defRPr sz="1350" b="1" kern="1200">
                          <a:solidFill>
                            <a:schemeClr val="lt1"/>
                          </a:solidFill>
                          <a:latin typeface="Arial" panose="020B0604020202020204"/>
                          <a:ea typeface="微軟正黑體"/>
                        </a:defRPr>
                      </a:lvl6pPr>
                      <a:lvl7pPr marL="2057400" algn="l" defTabSz="685800" rtl="0" eaLnBrk="1" latinLnBrk="0" hangingPunct="1">
                        <a:defRPr sz="1350" b="1" kern="1200">
                          <a:solidFill>
                            <a:schemeClr val="lt1"/>
                          </a:solidFill>
                          <a:latin typeface="Arial" panose="020B0604020202020204"/>
                          <a:ea typeface="微軟正黑體"/>
                        </a:defRPr>
                      </a:lvl7pPr>
                      <a:lvl8pPr marL="2400300" algn="l" defTabSz="685800" rtl="0" eaLnBrk="1" latinLnBrk="0" hangingPunct="1">
                        <a:defRPr sz="1350" b="1" kern="1200">
                          <a:solidFill>
                            <a:schemeClr val="lt1"/>
                          </a:solidFill>
                          <a:latin typeface="Arial" panose="020B0604020202020204"/>
                          <a:ea typeface="微軟正黑體"/>
                        </a:defRPr>
                      </a:lvl8pPr>
                      <a:lvl9pPr marL="2743200" algn="l" defTabSz="685800" rtl="0" eaLnBrk="1" latinLnBrk="0" hangingPunct="1">
                        <a:defRPr sz="1350" b="1" kern="1200">
                          <a:solidFill>
                            <a:schemeClr val="lt1"/>
                          </a:solidFill>
                          <a:latin typeface="Arial" panose="020B0604020202020204"/>
                          <a:ea typeface="微軟正黑體"/>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bg1"/>
                          </a:solidFill>
                          <a:effectLst/>
                          <a:latin typeface="微軟正黑體" panose="020B0604030504040204" pitchFamily="34" charset="-120"/>
                          <a:ea typeface="微軟正黑體" panose="020B0604030504040204" pitchFamily="34" charset="-120"/>
                        </a:rPr>
                        <a:t>數位準備程度</a:t>
                      </a:r>
                      <a:r>
                        <a:rPr kumimoji="0" lang="zh-TW" altLang="en-US" sz="2000" dirty="0">
                          <a:ea typeface="+mn-ea"/>
                        </a:rPr>
                        <a:t>達成情形說明</a:t>
                      </a:r>
                      <a:r>
                        <a:rPr lang="en-US" altLang="zh-TW" sz="2000" dirty="0">
                          <a:solidFill>
                            <a:schemeClr val="bg1"/>
                          </a:solidFill>
                          <a:effectLst/>
                          <a:latin typeface="微軟正黑體" panose="020B0604030504040204" pitchFamily="34" charset="-120"/>
                          <a:ea typeface="微軟正黑體" panose="020B0604030504040204" pitchFamily="34" charset="-120"/>
                        </a:rPr>
                        <a:t>:</a:t>
                      </a:r>
                      <a:r>
                        <a:rPr lang="zh-TW" altLang="en-US" sz="2000" dirty="0">
                          <a:solidFill>
                            <a:schemeClr val="bg1"/>
                          </a:solidFill>
                          <a:effectLst/>
                          <a:latin typeface="微軟正黑體" panose="020B0604030504040204" pitchFamily="34" charset="-120"/>
                          <a:ea typeface="微軟正黑體" panose="020B0604030504040204" pitchFamily="34" charset="-120"/>
                        </a:rPr>
                        <a:t>請說明數位化程度與採用之技術</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56BA2"/>
                    </a:solidFill>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bg1"/>
                        </a:solidFill>
                        <a:effectLst/>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56BA2"/>
                    </a:solidFill>
                  </a:tcPr>
                </a:tc>
                <a:extLst>
                  <a:ext uri="{0D108BD9-81ED-4DB2-BD59-A6C34878D82A}">
                    <a16:rowId xmlns:a16="http://schemas.microsoft.com/office/drawing/2014/main" val="3821189849"/>
                  </a:ext>
                </a:extLst>
              </a:tr>
              <a:tr h="450704">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運作流程</a:t>
                      </a:r>
                      <a:endParaRPr lang="en-US" altLang="zh-TW"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分類</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內容</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採用之技術</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結案時更新狀況</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1567595510"/>
                  </a:ext>
                </a:extLst>
              </a:tr>
              <a:tr h="1229352">
                <a:tc rowSpan="2">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內部運作流程</a:t>
                      </a: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經營管理</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需說明管理流程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nSpc>
                          <a:spcPts val="2600"/>
                        </a:lnSpc>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如</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ERP</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、雲端人資系統、</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RPA</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等</a:t>
                      </a:r>
                      <a:b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參考建議</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600"/>
                        </a:lnSpc>
                      </a:pP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529607"/>
                  </a:ext>
                </a:extLst>
              </a:tr>
              <a:tr h="925719">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生產製造</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需說明生產流程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nSpc>
                          <a:spcPts val="2600"/>
                        </a:lnSpc>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如</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AOI</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IoT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MES</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AI(</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參考建議</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600"/>
                        </a:lnSpc>
                      </a:pP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933259"/>
                  </a:ext>
                </a:extLst>
              </a:tr>
              <a:tr h="1337403">
                <a:tc rowSpan="2">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gn="ct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外部運作流程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經營管理</a:t>
                      </a: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CRM)</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需說明內涵</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nSpc>
                          <a:spcPts val="2600"/>
                        </a:lnSpc>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如智能客服、</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Line bot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、區塊鏈等</a:t>
                      </a: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ts val="2600"/>
                        </a:lnSpc>
                      </a:pP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參考建議</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600"/>
                        </a:lnSpc>
                      </a:pP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811267"/>
                  </a:ext>
                </a:extLst>
              </a:tr>
              <a:tr h="1337403">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生產製造</a:t>
                      </a: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SCM)</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需說明內涵</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ea typeface="微軟正黑體"/>
                        </a:defRPr>
                      </a:lvl1pPr>
                      <a:lvl2pPr marL="342900" algn="l" defTabSz="685800" rtl="0" eaLnBrk="1" latinLnBrk="0" hangingPunct="1">
                        <a:defRPr sz="1350" kern="1200">
                          <a:solidFill>
                            <a:schemeClr val="dk1"/>
                          </a:solidFill>
                          <a:latin typeface="Arial" panose="020B0604020202020204"/>
                          <a:ea typeface="微軟正黑體"/>
                        </a:defRPr>
                      </a:lvl2pPr>
                      <a:lvl3pPr marL="685800" algn="l" defTabSz="685800" rtl="0" eaLnBrk="1" latinLnBrk="0" hangingPunct="1">
                        <a:defRPr sz="1350" kern="1200">
                          <a:solidFill>
                            <a:schemeClr val="dk1"/>
                          </a:solidFill>
                          <a:latin typeface="Arial" panose="020B0604020202020204"/>
                          <a:ea typeface="微軟正黑體"/>
                        </a:defRPr>
                      </a:lvl3pPr>
                      <a:lvl4pPr marL="1028700" algn="l" defTabSz="685800" rtl="0" eaLnBrk="1" latinLnBrk="0" hangingPunct="1">
                        <a:defRPr sz="1350" kern="1200">
                          <a:solidFill>
                            <a:schemeClr val="dk1"/>
                          </a:solidFill>
                          <a:latin typeface="Arial" panose="020B0604020202020204"/>
                          <a:ea typeface="微軟正黑體"/>
                        </a:defRPr>
                      </a:lvl4pPr>
                      <a:lvl5pPr marL="1371600" algn="l" defTabSz="685800" rtl="0" eaLnBrk="1" latinLnBrk="0" hangingPunct="1">
                        <a:defRPr sz="1350" kern="1200">
                          <a:solidFill>
                            <a:schemeClr val="dk1"/>
                          </a:solidFill>
                          <a:latin typeface="Arial" panose="020B0604020202020204"/>
                          <a:ea typeface="微軟正黑體"/>
                        </a:defRPr>
                      </a:lvl5pPr>
                      <a:lvl6pPr marL="1714500" algn="l" defTabSz="685800" rtl="0" eaLnBrk="1" latinLnBrk="0" hangingPunct="1">
                        <a:defRPr sz="1350" kern="1200">
                          <a:solidFill>
                            <a:schemeClr val="dk1"/>
                          </a:solidFill>
                          <a:latin typeface="Arial" panose="020B0604020202020204"/>
                          <a:ea typeface="微軟正黑體"/>
                        </a:defRPr>
                      </a:lvl6pPr>
                      <a:lvl7pPr marL="2057400" algn="l" defTabSz="685800" rtl="0" eaLnBrk="1" latinLnBrk="0" hangingPunct="1">
                        <a:defRPr sz="1350" kern="1200">
                          <a:solidFill>
                            <a:schemeClr val="dk1"/>
                          </a:solidFill>
                          <a:latin typeface="Arial" panose="020B0604020202020204"/>
                          <a:ea typeface="微軟正黑體"/>
                        </a:defRPr>
                      </a:lvl7pPr>
                      <a:lvl8pPr marL="2400300" algn="l" defTabSz="685800" rtl="0" eaLnBrk="1" latinLnBrk="0" hangingPunct="1">
                        <a:defRPr sz="1350" kern="1200">
                          <a:solidFill>
                            <a:schemeClr val="dk1"/>
                          </a:solidFill>
                          <a:latin typeface="Arial" panose="020B0604020202020204"/>
                          <a:ea typeface="微軟正黑體"/>
                        </a:defRPr>
                      </a:lvl8pPr>
                      <a:lvl9pPr marL="2743200" algn="l" defTabSz="685800" rtl="0" eaLnBrk="1" latinLnBrk="0" hangingPunct="1">
                        <a:defRPr sz="1350" kern="1200">
                          <a:solidFill>
                            <a:schemeClr val="dk1"/>
                          </a:solidFill>
                          <a:latin typeface="Arial" panose="020B0604020202020204"/>
                          <a:ea typeface="微軟正黑體"/>
                        </a:defRPr>
                      </a:lvl9pPr>
                    </a:lstStyle>
                    <a:p>
                      <a:pPr>
                        <a:lnSpc>
                          <a:spcPts val="2600"/>
                        </a:lnSpc>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如通訊用</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APP</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、串流平台</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600"/>
                        </a:lnSpc>
                      </a:pP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0740975"/>
                  </a:ext>
                </a:extLst>
              </a:tr>
            </a:tbl>
          </a:graphicData>
        </a:graphic>
      </p:graphicFrame>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41891D65-17B4-4C4B-865B-282D95EFB1B0}" type="slidenum">
              <a:rPr lang="zh-TW" altLang="en-US">
                <a:solidFill>
                  <a:srgbClr val="898989"/>
                </a:solidFill>
              </a:rPr>
              <a:pPr/>
              <a:t>17</a:t>
            </a:fld>
            <a:endParaRPr lang="zh-TW" altLang="en-US">
              <a:solidFill>
                <a:srgbClr val="898989"/>
              </a:solidFill>
            </a:endParaRPr>
          </a:p>
        </p:txBody>
      </p:sp>
      <p:sp>
        <p:nvSpPr>
          <p:cNvPr id="4" name="標題 1"/>
          <p:cNvSpPr txBox="1">
            <a:spLocks/>
          </p:cNvSpPr>
          <p:nvPr/>
        </p:nvSpPr>
        <p:spPr>
          <a:xfrm>
            <a:off x="609600" y="142875"/>
            <a:ext cx="10972800" cy="725488"/>
          </a:xfrm>
          <a:prstGeom prst="rect">
            <a:avLst/>
          </a:prstGeom>
        </p:spPr>
        <p:txBody>
          <a:bodyPr/>
          <a:lstStyle>
            <a:lvl1pPr algn="ctr" rtl="0" eaLnBrk="0" fontAlgn="base" hangingPunct="0">
              <a:spcBef>
                <a:spcPct val="0"/>
              </a:spcBef>
              <a:spcAft>
                <a:spcPct val="0"/>
              </a:spcAft>
              <a:defRPr sz="36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r>
              <a:rPr kumimoji="0" lang="zh-TW" altLang="en-US" dirty="0">
                <a:ea typeface="微軟正黑體" panose="020B0604030504040204" pitchFamily="34" charset="-120"/>
              </a:rPr>
              <a:t>數位準備度</a:t>
            </a:r>
          </a:p>
        </p:txBody>
      </p:sp>
      <p:grpSp>
        <p:nvGrpSpPr>
          <p:cNvPr id="9" name="群組 8"/>
          <p:cNvGrpSpPr/>
          <p:nvPr/>
        </p:nvGrpSpPr>
        <p:grpSpPr>
          <a:xfrm>
            <a:off x="357047" y="3554807"/>
            <a:ext cx="2047875" cy="1224087"/>
            <a:chOff x="283157" y="3284984"/>
            <a:chExt cx="2047875" cy="1224087"/>
          </a:xfrm>
        </p:grpSpPr>
        <p:sp>
          <p:nvSpPr>
            <p:cNvPr id="10" name="向右箭號 9"/>
            <p:cNvSpPr/>
            <p:nvPr/>
          </p:nvSpPr>
          <p:spPr>
            <a:xfrm>
              <a:off x="333223" y="3284984"/>
              <a:ext cx="1800455" cy="1224087"/>
            </a:xfrm>
            <a:prstGeom prst="rightArrow">
              <a:avLst>
                <a:gd name="adj1" fmla="val 50000"/>
                <a:gd name="adj2" fmla="val 4245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3"/>
            <p:cNvSpPr>
              <a:spLocks noChangeArrowheads="1"/>
            </p:cNvSpPr>
            <p:nvPr/>
          </p:nvSpPr>
          <p:spPr bwMode="auto">
            <a:xfrm>
              <a:off x="283157" y="3629388"/>
              <a:ext cx="2047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spcBef>
                  <a:spcPct val="0"/>
                </a:spcBef>
                <a:buFontTx/>
                <a:buNone/>
              </a:pPr>
              <a:r>
                <a:rPr lang="zh-TW" altLang="en-US" sz="1600" dirty="0">
                  <a:solidFill>
                    <a:schemeClr val="bg1">
                      <a:lumMod val="50000"/>
                    </a:schemeClr>
                  </a:solidFill>
                  <a:latin typeface="微軟正黑體" panose="020B0604030504040204" pitchFamily="34" charset="-120"/>
                  <a:ea typeface="微軟正黑體" panose="020B0604030504040204" pitchFamily="34" charset="-120"/>
                </a:rPr>
                <a:t>請依此項目進行</a:t>
              </a:r>
              <a:br>
                <a:rPr lang="en-US" altLang="zh-TW" sz="1600" dirty="0">
                  <a:solidFill>
                    <a:schemeClr val="bg1">
                      <a:lumMod val="50000"/>
                    </a:schemeClr>
                  </a:solidFill>
                  <a:latin typeface="微軟正黑體" panose="020B0604030504040204" pitchFamily="34" charset="-120"/>
                  <a:ea typeface="微軟正黑體" panose="020B0604030504040204" pitchFamily="34" charset="-120"/>
                </a:rPr>
              </a:br>
              <a:r>
                <a:rPr lang="zh-TW" altLang="en-US" sz="1600" dirty="0">
                  <a:solidFill>
                    <a:schemeClr val="bg1">
                      <a:lumMod val="50000"/>
                    </a:schemeClr>
                  </a:solidFill>
                  <a:latin typeface="微軟正黑體" panose="020B0604030504040204" pitchFamily="34" charset="-120"/>
                  <a:ea typeface="微軟正黑體" panose="020B0604030504040204" pitchFamily="34" charset="-120"/>
                </a:rPr>
                <a:t>說明，不可刪減</a:t>
              </a:r>
            </a:p>
          </p:txBody>
        </p:sp>
      </p:grpSp>
    </p:spTree>
    <p:extLst>
      <p:ext uri="{BB962C8B-B14F-4D97-AF65-F5344CB8AC3E}">
        <p14:creationId xmlns:p14="http://schemas.microsoft.com/office/powerpoint/2010/main" val="425595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41891D65-17B4-4C4B-865B-282D95EFB1B0}" type="slidenum">
              <a:rPr lang="zh-TW" altLang="en-US">
                <a:solidFill>
                  <a:srgbClr val="898989"/>
                </a:solidFill>
              </a:rPr>
              <a:pPr/>
              <a:t>18</a:t>
            </a:fld>
            <a:endParaRPr lang="zh-TW" altLang="en-US">
              <a:solidFill>
                <a:srgbClr val="898989"/>
              </a:solidFill>
            </a:endParaRPr>
          </a:p>
        </p:txBody>
      </p:sp>
      <p:sp>
        <p:nvSpPr>
          <p:cNvPr id="5" name="標題 1"/>
          <p:cNvSpPr txBox="1">
            <a:spLocks/>
          </p:cNvSpPr>
          <p:nvPr/>
        </p:nvSpPr>
        <p:spPr>
          <a:xfrm>
            <a:off x="609600" y="142875"/>
            <a:ext cx="10972800" cy="725488"/>
          </a:xfrm>
          <a:prstGeom prst="rect">
            <a:avLst/>
          </a:prstGeom>
        </p:spPr>
        <p:txBody>
          <a:bodyPr/>
          <a:lstStyle>
            <a:lvl1pPr algn="ctr" rtl="0" eaLnBrk="0" fontAlgn="base" hangingPunct="0">
              <a:spcBef>
                <a:spcPct val="0"/>
              </a:spcBef>
              <a:spcAft>
                <a:spcPct val="0"/>
              </a:spcAft>
              <a:defRPr sz="36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r>
              <a:rPr kumimoji="0" lang="zh-TW" altLang="en-US">
                <a:ea typeface="微軟正黑體" panose="020B0604030504040204" pitchFamily="34" charset="-120"/>
              </a:rPr>
              <a:t>預期效益達成情形</a:t>
            </a:r>
          </a:p>
        </p:txBody>
      </p:sp>
      <p:sp>
        <p:nvSpPr>
          <p:cNvPr id="7" name="矩形 6">
            <a:extLst>
              <a:ext uri="{FF2B5EF4-FFF2-40B4-BE49-F238E27FC236}">
                <a16:creationId xmlns:a16="http://schemas.microsoft.com/office/drawing/2014/main" id="{067A1053-8EB0-4768-A533-CD61A476954B}"/>
              </a:ext>
            </a:extLst>
          </p:cNvPr>
          <p:cNvSpPr/>
          <p:nvPr/>
        </p:nvSpPr>
        <p:spPr>
          <a:xfrm>
            <a:off x="1631504" y="1046498"/>
            <a:ext cx="5641288" cy="838691"/>
          </a:xfrm>
          <a:prstGeom prst="rect">
            <a:avLst/>
          </a:prstGeom>
        </p:spPr>
        <p:txBody>
          <a:bodyPr wrap="none">
            <a:spAutoFit/>
          </a:bodyPr>
          <a:lstStyle/>
          <a:p>
            <a:pPr lvl="0"/>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一、量化效益</a:t>
            </a:r>
            <a:endParaRPr kumimoji="0"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lvl="0"/>
            <a:r>
              <a:rPr kumimoji="0" lang="en-US" altLang="zh-TW"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請說明實際狀況與計算方式，並以系統畫面呈現效益</a:t>
            </a:r>
            <a:r>
              <a:rPr kumimoji="0" lang="en-US" altLang="zh-TW"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en-US" altLang="zh-TW" sz="1000" dirty="0">
              <a:solidFill>
                <a:prstClr val="black"/>
              </a:solidFill>
              <a:latin typeface="Times New Roman" panose="02020603050405020304" pitchFamily="18" charset="0"/>
              <a:cs typeface="Times New Roman" panose="02020603050405020304" pitchFamily="18" charset="0"/>
            </a:endParaRPr>
          </a:p>
          <a:p>
            <a:pPr lvl="0"/>
            <a:endParaRPr kumimoji="0" lang="zh-TW" altLang="en-US" sz="1050" b="1" dirty="0"/>
          </a:p>
        </p:txBody>
      </p:sp>
      <p:sp>
        <p:nvSpPr>
          <p:cNvPr id="8" name="矩形 7">
            <a:extLst>
              <a:ext uri="{FF2B5EF4-FFF2-40B4-BE49-F238E27FC236}">
                <a16:creationId xmlns:a16="http://schemas.microsoft.com/office/drawing/2014/main" id="{B2C04219-5AF4-4015-A960-E39CAA572E54}"/>
              </a:ext>
            </a:extLst>
          </p:cNvPr>
          <p:cNvSpPr/>
          <p:nvPr/>
        </p:nvSpPr>
        <p:spPr>
          <a:xfrm>
            <a:off x="1631504" y="3723023"/>
            <a:ext cx="1980029" cy="838691"/>
          </a:xfrm>
          <a:prstGeom prst="rect">
            <a:avLst/>
          </a:prstGeom>
        </p:spPr>
        <p:txBody>
          <a:bodyPr wrap="none">
            <a:spAutoFit/>
          </a:bodyPr>
          <a:lstStyle/>
          <a:p>
            <a:pPr lvl="0"/>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二、非量化效益</a:t>
            </a:r>
            <a:endParaRPr kumimoji="0"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lvl="0"/>
            <a:r>
              <a:rPr kumimoji="0" lang="en-US" altLang="zh-TW"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請說明實際狀況</a:t>
            </a:r>
            <a:r>
              <a:rPr kumimoji="0" lang="en-US" altLang="zh-TW"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en-US" altLang="zh-TW" sz="1000" dirty="0">
              <a:solidFill>
                <a:prstClr val="black"/>
              </a:solidFill>
              <a:latin typeface="Times New Roman" panose="02020603050405020304" pitchFamily="18" charset="0"/>
              <a:cs typeface="Times New Roman" panose="02020603050405020304" pitchFamily="18" charset="0"/>
            </a:endParaRPr>
          </a:p>
          <a:p>
            <a:pPr lvl="0"/>
            <a:endParaRPr kumimoji="0" lang="zh-TW" altLang="en-US" sz="1050" b="1" dirty="0"/>
          </a:p>
        </p:txBody>
      </p:sp>
    </p:spTree>
    <p:extLst>
      <p:ext uri="{BB962C8B-B14F-4D97-AF65-F5344CB8AC3E}">
        <p14:creationId xmlns:p14="http://schemas.microsoft.com/office/powerpoint/2010/main" val="101901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r>
              <a:rPr lang="zh-TW" altLang="en-US"/>
              <a:t>目錄</a:t>
            </a:r>
          </a:p>
        </p:txBody>
      </p:sp>
      <p:sp>
        <p:nvSpPr>
          <p:cNvPr id="6147" name="內容版面配置區 2"/>
          <p:cNvSpPr>
            <a:spLocks noGrp="1"/>
          </p:cNvSpPr>
          <p:nvPr>
            <p:ph idx="1"/>
          </p:nvPr>
        </p:nvSpPr>
        <p:spPr>
          <a:xfrm>
            <a:off x="1981200" y="891743"/>
            <a:ext cx="8362950" cy="5929311"/>
          </a:xfrm>
        </p:spPr>
        <p:txBody>
          <a:bodyPr>
            <a:normAutofit fontScale="92500" lnSpcReduction="10000"/>
          </a:bodyPr>
          <a:lstStyle/>
          <a:p>
            <a:pPr eaLnBrk="1" hangingPunct="1">
              <a:defRPr/>
            </a:pPr>
            <a:r>
              <a:rPr lang="zh-TW" altLang="en-US" sz="1600" dirty="0"/>
              <a:t>計畫簡介</a:t>
            </a:r>
            <a:endParaRPr lang="en-US" altLang="zh-TW" sz="1600" dirty="0"/>
          </a:p>
          <a:p>
            <a:pPr eaLnBrk="1" hangingPunct="1">
              <a:defRPr/>
            </a:pPr>
            <a:r>
              <a:rPr lang="zh-TW" altLang="en-US" sz="1600" dirty="0"/>
              <a:t>前次查證意見回覆</a:t>
            </a:r>
            <a:r>
              <a:rPr lang="en-US" altLang="zh-TW" sz="1600" dirty="0"/>
              <a:t>(</a:t>
            </a:r>
            <a:r>
              <a:rPr lang="zh-TW" altLang="en-US" sz="1600" dirty="0"/>
              <a:t>若無則免填</a:t>
            </a:r>
            <a:r>
              <a:rPr lang="en-US" altLang="zh-TW" sz="1600" dirty="0"/>
              <a:t>)</a:t>
            </a:r>
          </a:p>
          <a:p>
            <a:pPr eaLnBrk="1" hangingPunct="1">
              <a:defRPr/>
            </a:pPr>
            <a:r>
              <a:rPr lang="zh-TW" altLang="en-US" sz="1600" dirty="0"/>
              <a:t>公司簡介</a:t>
            </a:r>
            <a:endParaRPr lang="en-US" altLang="zh-TW" sz="1600" dirty="0"/>
          </a:p>
          <a:p>
            <a:pPr eaLnBrk="1" hangingPunct="1">
              <a:defRPr/>
            </a:pPr>
            <a:r>
              <a:rPr lang="zh-TW" altLang="en-US" sz="1600" dirty="0"/>
              <a:t>現況分析與轉型目標設定</a:t>
            </a:r>
            <a:endParaRPr lang="en-US" altLang="zh-TW" sz="1600" dirty="0"/>
          </a:p>
          <a:p>
            <a:pPr eaLnBrk="1" hangingPunct="1">
              <a:defRPr/>
            </a:pPr>
            <a:r>
              <a:rPr lang="zh-TW" altLang="en-US" sz="1600" dirty="0"/>
              <a:t>轉型策略藍圖</a:t>
            </a:r>
            <a:endParaRPr lang="en-US" altLang="zh-TW" sz="1600" dirty="0"/>
          </a:p>
          <a:p>
            <a:pPr eaLnBrk="1" hangingPunct="1">
              <a:defRPr/>
            </a:pPr>
            <a:r>
              <a:rPr lang="zh-TW" altLang="en-US" sz="1600" dirty="0"/>
              <a:t>轉型創新商模</a:t>
            </a:r>
            <a:endParaRPr lang="en-US" altLang="zh-TW" sz="1600" dirty="0"/>
          </a:p>
          <a:p>
            <a:pPr eaLnBrk="1" hangingPunct="1">
              <a:defRPr/>
            </a:pPr>
            <a:r>
              <a:rPr lang="zh-TW" altLang="en-US" sz="1600" dirty="0"/>
              <a:t>接班傳承情形及計畫團隊組成</a:t>
            </a:r>
            <a:endParaRPr lang="en-US" altLang="zh-TW" sz="1600" dirty="0"/>
          </a:p>
          <a:p>
            <a:pPr eaLnBrk="1" hangingPunct="1">
              <a:defRPr/>
            </a:pPr>
            <a:r>
              <a:rPr lang="zh-TW" altLang="en-US" sz="1600" dirty="0"/>
              <a:t>雲端與數位科技</a:t>
            </a:r>
            <a:endParaRPr lang="en-US" altLang="zh-TW" sz="1600" dirty="0"/>
          </a:p>
          <a:p>
            <a:pPr eaLnBrk="1" hangingPunct="1">
              <a:defRPr/>
            </a:pPr>
            <a:r>
              <a:rPr lang="zh-TW" altLang="en-US" sz="1600" dirty="0"/>
              <a:t>本次執行進度說明</a:t>
            </a:r>
            <a:r>
              <a:rPr lang="en-US" altLang="zh-TW" sz="1400" b="0" dirty="0"/>
              <a:t>(</a:t>
            </a:r>
            <a:r>
              <a:rPr lang="zh-TW" altLang="en-US" sz="1400" b="0" dirty="0"/>
              <a:t>請針對每項查核點實際達成情形說明，若有相關佐證資料應提供備查</a:t>
            </a:r>
            <a:r>
              <a:rPr lang="en-US" altLang="zh-TW" sz="1400" b="0" dirty="0"/>
              <a:t>)</a:t>
            </a:r>
          </a:p>
          <a:p>
            <a:pPr eaLnBrk="1" hangingPunct="1">
              <a:defRPr/>
            </a:pPr>
            <a:r>
              <a:rPr lang="zh-TW" altLang="en-US" sz="1600" dirty="0"/>
              <a:t>概念驗證範圍與檢視方式</a:t>
            </a:r>
            <a:endParaRPr lang="en-US" altLang="zh-TW" sz="1600" dirty="0"/>
          </a:p>
          <a:p>
            <a:pPr eaLnBrk="1" hangingPunct="1">
              <a:defRPr/>
            </a:pPr>
            <a:r>
              <a:rPr lang="zh-TW" altLang="en-US" sz="1600" dirty="0"/>
              <a:t>資安現況盤點與規劃做法</a:t>
            </a:r>
            <a:endParaRPr lang="en-US" altLang="zh-TW" sz="1600" dirty="0"/>
          </a:p>
          <a:p>
            <a:pPr eaLnBrk="1" hangingPunct="1">
              <a:defRPr/>
            </a:pPr>
            <a:r>
              <a:rPr lang="zh-TW" altLang="en-US" sz="1600" dirty="0"/>
              <a:t>數位準備度</a:t>
            </a:r>
            <a:endParaRPr lang="en-US" altLang="zh-TW" sz="1600" dirty="0"/>
          </a:p>
          <a:p>
            <a:pPr eaLnBrk="1" hangingPunct="1">
              <a:defRPr/>
            </a:pPr>
            <a:r>
              <a:rPr lang="zh-TW" altLang="en-US" sz="1600" dirty="0"/>
              <a:t>預期效益達成情形</a:t>
            </a:r>
            <a:endParaRPr lang="en-US" altLang="zh-TW" sz="1600" dirty="0"/>
          </a:p>
          <a:p>
            <a:pPr eaLnBrk="1" hangingPunct="1">
              <a:defRPr/>
            </a:pPr>
            <a:r>
              <a:rPr lang="zh-TW" altLang="en-US" sz="1600" dirty="0"/>
              <a:t>計畫變更情形</a:t>
            </a:r>
            <a:r>
              <a:rPr lang="en-US" altLang="zh-TW" sz="1600" dirty="0"/>
              <a:t>(</a:t>
            </a:r>
            <a:r>
              <a:rPr lang="zh-TW" altLang="en-US" sz="1600" dirty="0"/>
              <a:t>若無則免填</a:t>
            </a:r>
            <a:r>
              <a:rPr lang="en-US" altLang="zh-TW" sz="1600" dirty="0"/>
              <a:t>)</a:t>
            </a:r>
          </a:p>
          <a:p>
            <a:pPr eaLnBrk="1" hangingPunct="1">
              <a:defRPr/>
            </a:pPr>
            <a:r>
              <a:rPr lang="zh-TW" altLang="en-US" sz="1600" dirty="0"/>
              <a:t>人力投入配置說明</a:t>
            </a:r>
            <a:endParaRPr lang="en-US" altLang="zh-TW" sz="1600" dirty="0"/>
          </a:p>
          <a:p>
            <a:pPr eaLnBrk="1" hangingPunct="1">
              <a:defRPr/>
            </a:pPr>
            <a:r>
              <a:rPr lang="zh-TW" altLang="en-US" sz="1600" dirty="0"/>
              <a:t>無形資產引進、委託研究或驗證執行情形</a:t>
            </a:r>
            <a:endParaRPr lang="en-US" altLang="zh-TW" sz="1600" dirty="0"/>
          </a:p>
          <a:p>
            <a:pPr eaLnBrk="1" hangingPunct="1">
              <a:defRPr/>
            </a:pPr>
            <a:r>
              <a:rPr lang="zh-TW" altLang="en-US" sz="1600" dirty="0"/>
              <a:t>本計畫</a:t>
            </a:r>
            <a:r>
              <a:rPr lang="zh-TW" altLang="zh-TW" sz="1600" dirty="0"/>
              <a:t>專利申請執行情形說明</a:t>
            </a:r>
            <a:r>
              <a:rPr lang="en-US" altLang="zh-TW" sz="1600" dirty="0"/>
              <a:t>(</a:t>
            </a:r>
            <a:r>
              <a:rPr lang="zh-TW" altLang="en-US" sz="1600" dirty="0"/>
              <a:t>若無則免填</a:t>
            </a:r>
            <a:r>
              <a:rPr lang="en-US" altLang="zh-TW" sz="1600" dirty="0"/>
              <a:t>)</a:t>
            </a:r>
          </a:p>
          <a:p>
            <a:pPr eaLnBrk="1" hangingPunct="1">
              <a:defRPr/>
            </a:pPr>
            <a:r>
              <a:rPr lang="zh-TW" altLang="en-US" sz="1600" dirty="0"/>
              <a:t>人員異動情形</a:t>
            </a:r>
            <a:r>
              <a:rPr lang="en-US" altLang="zh-TW" sz="1600" dirty="0"/>
              <a:t>(</a:t>
            </a:r>
            <a:r>
              <a:rPr lang="zh-TW" altLang="en-US" sz="1600" dirty="0"/>
              <a:t>本次查證期程</a:t>
            </a:r>
            <a:r>
              <a:rPr lang="en-US" altLang="zh-TW" sz="1600" dirty="0"/>
              <a:t>)</a:t>
            </a:r>
          </a:p>
          <a:p>
            <a:pPr eaLnBrk="1" hangingPunct="1">
              <a:defRPr/>
            </a:pPr>
            <a:r>
              <a:rPr lang="zh-TW" altLang="en-US" sz="1600" dirty="0"/>
              <a:t>經費預算及支用情形</a:t>
            </a:r>
            <a:endParaRPr lang="en-US" altLang="zh-TW" sz="1600" dirty="0"/>
          </a:p>
          <a:p>
            <a:pPr eaLnBrk="1" hangingPunct="1">
              <a:defRPr/>
            </a:pPr>
            <a:r>
              <a:rPr lang="zh-TW" altLang="en-US" sz="1600" dirty="0"/>
              <a:t>委外業者簡介 </a:t>
            </a:r>
            <a:r>
              <a:rPr lang="en-US" altLang="zh-TW" sz="1600" dirty="0"/>
              <a:t>(</a:t>
            </a:r>
            <a:r>
              <a:rPr lang="zh-TW" altLang="en-US" sz="1600" dirty="0"/>
              <a:t>若無則免填</a:t>
            </a:r>
            <a:r>
              <a:rPr lang="en-US" altLang="zh-TW" sz="1600" dirty="0"/>
              <a:t>)</a:t>
            </a:r>
          </a:p>
          <a:p>
            <a:pPr eaLnBrk="1" hangingPunct="1">
              <a:defRPr/>
            </a:pPr>
            <a:r>
              <a:rPr lang="zh-TW" altLang="en-US" sz="1600" dirty="0"/>
              <a:t>遭遇之困難 </a:t>
            </a:r>
            <a:r>
              <a:rPr lang="en-US" altLang="zh-TW" sz="1600" dirty="0"/>
              <a:t>(</a:t>
            </a:r>
            <a:r>
              <a:rPr lang="zh-TW" altLang="en-US" sz="1600" dirty="0"/>
              <a:t>若無則免填</a:t>
            </a:r>
            <a:r>
              <a:rPr lang="en-US" altLang="zh-TW" sz="1600" dirty="0"/>
              <a:t>)</a:t>
            </a:r>
          </a:p>
          <a:p>
            <a:pPr eaLnBrk="1" hangingPunct="1">
              <a:defRPr/>
            </a:pPr>
            <a:r>
              <a:rPr lang="zh-TW" altLang="en-US" sz="1600" dirty="0"/>
              <a:t>一頁簡報</a:t>
            </a:r>
            <a:endParaRPr lang="en-US" altLang="zh-TW" sz="1600" dirty="0"/>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1</a:t>
            </a:fld>
            <a:endParaRPr lang="zh-TW" altLang="en-US"/>
          </a:p>
        </p:txBody>
      </p:sp>
      <p:sp>
        <p:nvSpPr>
          <p:cNvPr id="5" name="文字方塊 1"/>
          <p:cNvSpPr txBox="1">
            <a:spLocks noChangeArrowheads="1"/>
          </p:cNvSpPr>
          <p:nvPr/>
        </p:nvSpPr>
        <p:spPr bwMode="auto">
          <a:xfrm>
            <a:off x="6677072" y="891742"/>
            <a:ext cx="4510087" cy="408623"/>
          </a:xfrm>
          <a:prstGeom prst="roundRect">
            <a:avLst/>
          </a:prstGeom>
          <a:solidFill>
            <a:schemeClr val="bg1">
              <a:lumMod val="8500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lgn="ctr">
              <a:spcBef>
                <a:spcPct val="0"/>
              </a:spcBef>
              <a:buFontTx/>
              <a:buNone/>
            </a:pPr>
            <a:r>
              <a:rPr lang="zh-TW" altLang="en-US" sz="1800">
                <a:latin typeface="微軟正黑體" panose="020B0604030504040204" pitchFamily="34" charset="-120"/>
                <a:ea typeface="微軟正黑體" panose="020B0604030504040204" pitchFamily="34" charset="-120"/>
              </a:rPr>
              <a:t>請依此目錄進行撰寫，勿任意刪減內容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pPr eaLnBrk="1" hangingPunct="1"/>
            <a:r>
              <a:rPr lang="zh-TW" altLang="en-US"/>
              <a:t>計畫變更情形</a:t>
            </a:r>
            <a:r>
              <a:rPr lang="en-US" altLang="zh-TW"/>
              <a:t>(</a:t>
            </a:r>
            <a:r>
              <a:rPr lang="zh-TW" altLang="en-US"/>
              <a:t>若無則免填</a:t>
            </a:r>
            <a:r>
              <a:rPr lang="en-US" altLang="zh-TW"/>
              <a:t>)</a:t>
            </a:r>
            <a:endParaRPr lang="zh-TW" altLang="en-US"/>
          </a:p>
        </p:txBody>
      </p:sp>
      <p:sp>
        <p:nvSpPr>
          <p:cNvPr id="21507" name="內容版面配置區 2"/>
          <p:cNvSpPr>
            <a:spLocks noGrp="1"/>
          </p:cNvSpPr>
          <p:nvPr>
            <p:ph idx="1"/>
          </p:nvPr>
        </p:nvSpPr>
        <p:spPr>
          <a:xfrm>
            <a:off x="1730232" y="1268760"/>
            <a:ext cx="8423275" cy="539750"/>
          </a:xfrm>
        </p:spPr>
        <p:txBody>
          <a:bodyPr>
            <a:normAutofit/>
          </a:bodyPr>
          <a:lstStyle/>
          <a:p>
            <a:pPr marL="0" indent="0" eaLnBrk="1" hangingPunct="1">
              <a:buNone/>
            </a:pPr>
            <a:r>
              <a:rPr lang="zh-TW" altLang="en-US" sz="2000" dirty="0"/>
              <a:t>計畫變更情形</a:t>
            </a:r>
            <a:r>
              <a:rPr lang="en-US" altLang="zh-TW" sz="2000" dirty="0"/>
              <a:t>(</a:t>
            </a:r>
            <a:r>
              <a:rPr lang="zh-TW" altLang="en-US" sz="2000" dirty="0"/>
              <a:t>本次查證期程</a:t>
            </a:r>
            <a:r>
              <a:rPr lang="en-US" altLang="zh-TW" sz="2000" dirty="0"/>
              <a:t>)</a:t>
            </a:r>
            <a:endParaRPr lang="zh-TW" altLang="en-US" sz="2000" dirty="0"/>
          </a:p>
        </p:txBody>
      </p:sp>
      <p:graphicFrame>
        <p:nvGraphicFramePr>
          <p:cNvPr id="5" name="內容版面配置區 7"/>
          <p:cNvGraphicFramePr>
            <a:graphicFrameLocks/>
          </p:cNvGraphicFramePr>
          <p:nvPr>
            <p:extLst>
              <p:ext uri="{D42A27DB-BD31-4B8C-83A1-F6EECF244321}">
                <p14:modId xmlns:p14="http://schemas.microsoft.com/office/powerpoint/2010/main" val="4016487554"/>
              </p:ext>
            </p:extLst>
          </p:nvPr>
        </p:nvGraphicFramePr>
        <p:xfrm>
          <a:off x="1754303" y="1965082"/>
          <a:ext cx="8568000" cy="4089635"/>
        </p:xfrm>
        <a:graphic>
          <a:graphicData uri="http://schemas.openxmlformats.org/drawingml/2006/table">
            <a:tbl>
              <a:tblPr firstRow="1" bandRow="1">
                <a:tableStyleId>{5C22544A-7EE6-4342-B048-85BDC9FD1C3A}</a:tableStyleId>
              </a:tblPr>
              <a:tblGrid>
                <a:gridCol w="1713600">
                  <a:extLst>
                    <a:ext uri="{9D8B030D-6E8A-4147-A177-3AD203B41FA5}">
                      <a16:colId xmlns:a16="http://schemas.microsoft.com/office/drawing/2014/main" val="20000"/>
                    </a:ext>
                  </a:extLst>
                </a:gridCol>
                <a:gridCol w="1713600">
                  <a:extLst>
                    <a:ext uri="{9D8B030D-6E8A-4147-A177-3AD203B41FA5}">
                      <a16:colId xmlns:a16="http://schemas.microsoft.com/office/drawing/2014/main" val="20001"/>
                    </a:ext>
                  </a:extLst>
                </a:gridCol>
                <a:gridCol w="1713600">
                  <a:extLst>
                    <a:ext uri="{9D8B030D-6E8A-4147-A177-3AD203B41FA5}">
                      <a16:colId xmlns:a16="http://schemas.microsoft.com/office/drawing/2014/main" val="20002"/>
                    </a:ext>
                  </a:extLst>
                </a:gridCol>
                <a:gridCol w="1713600">
                  <a:extLst>
                    <a:ext uri="{9D8B030D-6E8A-4147-A177-3AD203B41FA5}">
                      <a16:colId xmlns:a16="http://schemas.microsoft.com/office/drawing/2014/main" val="20003"/>
                    </a:ext>
                  </a:extLst>
                </a:gridCol>
                <a:gridCol w="1713600">
                  <a:extLst>
                    <a:ext uri="{9D8B030D-6E8A-4147-A177-3AD203B41FA5}">
                      <a16:colId xmlns:a16="http://schemas.microsoft.com/office/drawing/2014/main" val="20004"/>
                    </a:ext>
                  </a:extLst>
                </a:gridCol>
              </a:tblGrid>
              <a:tr h="577710">
                <a:tc>
                  <a:txBody>
                    <a:bodyPr/>
                    <a:lstStyle/>
                    <a:p>
                      <a:pPr marL="0" algn="ctr" defTabSz="914400" rtl="0" eaLnBrk="1" fontAlgn="ctr" latinLnBrk="0" hangingPunct="1"/>
                      <a:r>
                        <a:rPr lang="zh-TW" alt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原訂計畫內容</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變更後內容</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變更原因</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經費增減說明</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核定日期</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0000"/>
                  </a:ext>
                </a:extLst>
              </a:tr>
              <a:tr h="3511925">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dirty="0">
                        <a:ln>
                          <a:solidFill>
                            <a:schemeClr val="tx1"/>
                          </a:solidFill>
                        </a:ln>
                        <a:latin typeface="Times New Roman" pitchFamily="18" charset="0"/>
                        <a:ea typeface="微軟正黑體" panose="020B0604030504040204"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1510" name="矩形 6"/>
          <p:cNvSpPr>
            <a:spLocks noChangeArrowheads="1"/>
          </p:cNvSpPr>
          <p:nvPr/>
        </p:nvSpPr>
        <p:spPr bwMode="auto">
          <a:xfrm>
            <a:off x="9170988" y="1557251"/>
            <a:ext cx="1211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lgn="r" eaLnBrk="1" hangingPunct="1">
              <a:spcBef>
                <a:spcPct val="0"/>
              </a:spcBef>
              <a:buFontTx/>
              <a:buNone/>
            </a:pPr>
            <a:r>
              <a:rPr lang="zh-TW" altLang="en-US" sz="1600">
                <a:latin typeface="微軟正黑體" panose="020B0604030504040204" pitchFamily="34" charset="-120"/>
                <a:ea typeface="微軟正黑體" panose="020B0604030504040204" pitchFamily="34" charset="-120"/>
              </a:rPr>
              <a:t>單位：千元</a:t>
            </a: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19</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zh-TW" altLang="en-US"/>
              <a:t>人力投入配置說明</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27177157"/>
              </p:ext>
            </p:extLst>
          </p:nvPr>
        </p:nvGraphicFramePr>
        <p:xfrm>
          <a:off x="1638065" y="1340768"/>
          <a:ext cx="8915871" cy="3663535"/>
        </p:xfrm>
        <a:graphic>
          <a:graphicData uri="http://schemas.openxmlformats.org/drawingml/2006/table">
            <a:tbl>
              <a:tblPr/>
              <a:tblGrid>
                <a:gridCol w="1172529">
                  <a:extLst>
                    <a:ext uri="{9D8B030D-6E8A-4147-A177-3AD203B41FA5}">
                      <a16:colId xmlns:a16="http://schemas.microsoft.com/office/drawing/2014/main" val="1658064711"/>
                    </a:ext>
                  </a:extLst>
                </a:gridCol>
                <a:gridCol w="1095641">
                  <a:extLst>
                    <a:ext uri="{9D8B030D-6E8A-4147-A177-3AD203B41FA5}">
                      <a16:colId xmlns:a16="http://schemas.microsoft.com/office/drawing/2014/main" val="1226696915"/>
                    </a:ext>
                  </a:extLst>
                </a:gridCol>
                <a:gridCol w="2482645">
                  <a:extLst>
                    <a:ext uri="{9D8B030D-6E8A-4147-A177-3AD203B41FA5}">
                      <a16:colId xmlns:a16="http://schemas.microsoft.com/office/drawing/2014/main" val="147780082"/>
                    </a:ext>
                  </a:extLst>
                </a:gridCol>
                <a:gridCol w="1172529">
                  <a:extLst>
                    <a:ext uri="{9D8B030D-6E8A-4147-A177-3AD203B41FA5}">
                      <a16:colId xmlns:a16="http://schemas.microsoft.com/office/drawing/2014/main" val="70911417"/>
                    </a:ext>
                  </a:extLst>
                </a:gridCol>
                <a:gridCol w="1172529">
                  <a:extLst>
                    <a:ext uri="{9D8B030D-6E8A-4147-A177-3AD203B41FA5}">
                      <a16:colId xmlns:a16="http://schemas.microsoft.com/office/drawing/2014/main" val="2848531502"/>
                    </a:ext>
                  </a:extLst>
                </a:gridCol>
                <a:gridCol w="1819998">
                  <a:extLst>
                    <a:ext uri="{9D8B030D-6E8A-4147-A177-3AD203B41FA5}">
                      <a16:colId xmlns:a16="http://schemas.microsoft.com/office/drawing/2014/main" val="3577180087"/>
                    </a:ext>
                  </a:extLst>
                </a:gridCol>
              </a:tblGrid>
              <a:tr h="387930">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編號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姓名</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參與工作項目</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投入月數（月）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a:ln>
                            <a:noFill/>
                          </a:ln>
                          <a:solidFill>
                            <a:sysClr val="windowText" lastClr="000000"/>
                          </a:solidFill>
                          <a:latin typeface="Times New Roman" pitchFamily="18" charset="0"/>
                          <a:ea typeface="微軟正黑體" panose="020B0604030504040204" pitchFamily="34" charset="-120"/>
                          <a:cs typeface="Times New Roman" pitchFamily="18" charset="0"/>
                        </a:rPr>
                        <a:t>差異情形說明</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427698586"/>
                  </a:ext>
                </a:extLst>
              </a:tr>
              <a:tr h="66238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預定投入月數</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實際投入月數</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vMerge="1">
                  <a:txBody>
                    <a:bodyPr/>
                    <a:lstStyle/>
                    <a:p>
                      <a:endParaRPr lang="zh-TW" altLang="en-US"/>
                    </a:p>
                  </a:txBody>
                  <a:tcPr/>
                </a:tc>
                <a:extLst>
                  <a:ext uri="{0D108BD9-81ED-4DB2-BD59-A6C34878D82A}">
                    <a16:rowId xmlns:a16="http://schemas.microsoft.com/office/drawing/2014/main" val="4071469766"/>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1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852274"/>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0">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1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6924060"/>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0">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736718"/>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0604302"/>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solidFill>
                            <a:schemeClr val="tx1"/>
                          </a:solidFill>
                        </a:ln>
                        <a:solidFill>
                          <a:srgbClr val="000066"/>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0230764"/>
                  </a:ext>
                </a:extLst>
              </a:tr>
              <a:tr h="4355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0" i="0" u="none" strike="noStrike" kern="1200">
                          <a:ln>
                            <a:noFill/>
                          </a:ln>
                          <a:solidFill>
                            <a:srgbClr val="000066"/>
                          </a:solidFill>
                          <a:latin typeface="Times New Roman" pitchFamily="18" charset="0"/>
                          <a:ea typeface="微軟正黑體" panose="020B0604030504040204" pitchFamily="34" charset="-120"/>
                          <a:cs typeface="Times New Roman" pitchFamily="18" charset="0"/>
                        </a:rPr>
                        <a:t>合計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9525" cap="flat" cmpd="sng" algn="ctr">
                      <a:solidFill>
                        <a:schemeClr val="bg1">
                          <a:lumMod val="75000"/>
                        </a:schemeClr>
                      </a:solidFill>
                      <a:prstDash val="solid"/>
                      <a:round/>
                      <a:headEnd type="none" w="med" len="med"/>
                      <a:tailEnd type="none" w="med" len="med"/>
                    </a:lnTlToBr>
                  </a:tcPr>
                </a:tc>
                <a:tc>
                  <a:txBody>
                    <a:bodyPr/>
                    <a:lstStyle/>
                    <a:p>
                      <a:pP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9525" cap="flat" cmpd="sng" algn="ctr">
                      <a:solidFill>
                        <a:schemeClr val="bg1">
                          <a:lumMod val="75000"/>
                        </a:schemeClr>
                      </a:solidFill>
                      <a:prstDash val="solid"/>
                      <a:round/>
                      <a:headEnd type="none" w="med" len="med"/>
                      <a:tailEnd type="none" w="med" len="med"/>
                    </a:lnTlToBr>
                  </a:tcPr>
                </a:tc>
                <a:tc>
                  <a:txBody>
                    <a:bodyPr/>
                    <a:lstStyle/>
                    <a:p>
                      <a:pPr algn="ctr" eaLnBrk="0">
                        <a:spcAft>
                          <a:spcPts val="0"/>
                        </a:spcAft>
                      </a:pPr>
                      <a:r>
                        <a:rPr lang="en-US" sz="1100" kern="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a:spcAft>
                          <a:spcPts val="0"/>
                        </a:spcAft>
                      </a:pPr>
                      <a:r>
                        <a:rPr lang="en-US" sz="11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a:spcAft>
                          <a:spcPts val="0"/>
                        </a:spcAft>
                      </a:pPr>
                      <a:r>
                        <a:rPr lang="en-US" sz="1000" kern="0" dirty="0">
                          <a:effectLst/>
                          <a:latin typeface="Times New Roman" panose="02020603050405020304" pitchFamily="18" charset="0"/>
                          <a:ea typeface="微軟正黑體" panose="020B0604030504040204" pitchFamily="34" charset="-120"/>
                          <a:cs typeface="Times New Roman" panose="02020603050405020304" pitchFamily="18" charset="0"/>
                        </a:rPr>
                        <a:t> </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9525" cap="flat" cmpd="sng" algn="ctr">
                      <a:solidFill>
                        <a:schemeClr val="bg1">
                          <a:lumMod val="75000"/>
                        </a:schemeClr>
                      </a:solidFill>
                      <a:prstDash val="solid"/>
                      <a:round/>
                      <a:headEnd type="none" w="med" len="med"/>
                      <a:tailEnd type="none" w="med" len="med"/>
                    </a:lnTlToBr>
                  </a:tcPr>
                </a:tc>
                <a:extLst>
                  <a:ext uri="{0D108BD9-81ED-4DB2-BD59-A6C34878D82A}">
                    <a16:rowId xmlns:a16="http://schemas.microsoft.com/office/drawing/2014/main" val="3639887127"/>
                  </a:ext>
                </a:extLst>
              </a:tr>
            </a:tbl>
          </a:graphicData>
        </a:graphic>
      </p:graphicFrame>
      <p:sp>
        <p:nvSpPr>
          <p:cNvPr id="6" name="矩形 5"/>
          <p:cNvSpPr/>
          <p:nvPr/>
        </p:nvSpPr>
        <p:spPr>
          <a:xfrm>
            <a:off x="2425629" y="5365085"/>
            <a:ext cx="8412162" cy="708025"/>
          </a:xfrm>
          <a:prstGeom prst="rect">
            <a:avLst/>
          </a:prstGeom>
        </p:spPr>
        <p:txBody>
          <a:bodyPr>
            <a:spAutoFit/>
          </a:bodyPr>
          <a:lstStyle/>
          <a:p>
            <a:pPr marL="194945" indent="-193675">
              <a:spcAft>
                <a:spcPts val="0"/>
              </a:spcAft>
              <a:defRPr/>
            </a:pPr>
            <a:r>
              <a:rPr lang="zh-TW" altLang="zh-TW" sz="2000" dirty="0">
                <a:latin typeface="Times New Roman" panose="02020603050405020304" pitchFamily="18" charset="0"/>
                <a:ea typeface="微軟正黑體" panose="020B0604030504040204" pitchFamily="34" charset="-120"/>
                <a:cs typeface="Times New Roman" pitchFamily="18" charset="0"/>
              </a:rPr>
              <a:t>註：</a:t>
            </a:r>
            <a:r>
              <a:rPr lang="en-US" altLang="zh-TW" sz="2000" dirty="0">
                <a:latin typeface="Times New Roman" panose="02020603050405020304" pitchFamily="18" charset="0"/>
                <a:ea typeface="微軟正黑體" panose="020B0604030504040204" pitchFamily="34" charset="-120"/>
                <a:cs typeface="Times New Roman" pitchFamily="18" charset="0"/>
              </a:rPr>
              <a:t>1.</a:t>
            </a:r>
            <a:r>
              <a:rPr lang="zh-TW" altLang="zh-TW" sz="2000" dirty="0">
                <a:latin typeface="Times New Roman" panose="02020603050405020304" pitchFamily="18" charset="0"/>
                <a:ea typeface="微軟正黑體" panose="020B0604030504040204" pitchFamily="34" charset="-120"/>
                <a:cs typeface="Times New Roman" pitchFamily="18" charset="0"/>
              </a:rPr>
              <a:t>本表請依據簽約計畫書之「參與計畫人員簡歷表」填寫。</a:t>
            </a:r>
          </a:p>
          <a:p>
            <a:pPr marL="536575">
              <a:defRPr/>
            </a:pPr>
            <a:r>
              <a:rPr lang="en-US" altLang="zh-TW" sz="2000" dirty="0">
                <a:latin typeface="Times New Roman" panose="02020603050405020304" pitchFamily="18" charset="0"/>
                <a:ea typeface="微軟正黑體" panose="020B0604030504040204" pitchFamily="34" charset="-120"/>
                <a:cs typeface="Times New Roman" pitchFamily="18" charset="0"/>
              </a:rPr>
              <a:t>2.</a:t>
            </a:r>
            <a:r>
              <a:rPr lang="zh-TW" altLang="zh-TW" sz="2000" dirty="0">
                <a:latin typeface="Times New Roman" panose="02020603050405020304" pitchFamily="18" charset="0"/>
                <a:ea typeface="微軟正黑體" panose="020B0604030504040204" pitchFamily="34" charset="-120"/>
                <a:cs typeface="Times New Roman" pitchFamily="18" charset="0"/>
              </a:rPr>
              <a:t>若表格不敷使用，請自行增列。</a:t>
            </a:r>
            <a:endParaRPr lang="zh-TW" altLang="en-US" sz="2000" dirty="0">
              <a:latin typeface="Times New Roman" panose="02020603050405020304" pitchFamily="18" charset="0"/>
              <a:ea typeface="微軟正黑體" panose="020B0604030504040204" pitchFamily="34" charset="-120"/>
              <a:cs typeface="Times New Roman" pitchFamily="18" charset="0"/>
            </a:endParaRP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20</a:t>
            </a:fld>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7"/>
          <p:cNvGraphicFramePr>
            <a:graphicFrameLocks/>
          </p:cNvGraphicFramePr>
          <p:nvPr>
            <p:extLst>
              <p:ext uri="{D42A27DB-BD31-4B8C-83A1-F6EECF244321}">
                <p14:modId xmlns:p14="http://schemas.microsoft.com/office/powerpoint/2010/main" val="3039162081"/>
              </p:ext>
            </p:extLst>
          </p:nvPr>
        </p:nvGraphicFramePr>
        <p:xfrm>
          <a:off x="609600" y="1136074"/>
          <a:ext cx="10972800" cy="4994446"/>
        </p:xfrm>
        <a:graphic>
          <a:graphicData uri="http://schemas.openxmlformats.org/drawingml/2006/table">
            <a:tbl>
              <a:tblPr firstRow="1" bandRow="1">
                <a:tableStyleId>{5C22544A-7EE6-4342-B048-85BDC9FD1C3A}</a:tableStyleId>
              </a:tblPr>
              <a:tblGrid>
                <a:gridCol w="2018744">
                  <a:extLst>
                    <a:ext uri="{9D8B030D-6E8A-4147-A177-3AD203B41FA5}">
                      <a16:colId xmlns:a16="http://schemas.microsoft.com/office/drawing/2014/main" val="91612298"/>
                    </a:ext>
                  </a:extLst>
                </a:gridCol>
                <a:gridCol w="2187180">
                  <a:extLst>
                    <a:ext uri="{9D8B030D-6E8A-4147-A177-3AD203B41FA5}">
                      <a16:colId xmlns:a16="http://schemas.microsoft.com/office/drawing/2014/main" val="20000"/>
                    </a:ext>
                  </a:extLst>
                </a:gridCol>
                <a:gridCol w="1393522">
                  <a:extLst>
                    <a:ext uri="{9D8B030D-6E8A-4147-A177-3AD203B41FA5}">
                      <a16:colId xmlns:a16="http://schemas.microsoft.com/office/drawing/2014/main" val="1484768734"/>
                    </a:ext>
                  </a:extLst>
                </a:gridCol>
                <a:gridCol w="1929366">
                  <a:extLst>
                    <a:ext uri="{9D8B030D-6E8A-4147-A177-3AD203B41FA5}">
                      <a16:colId xmlns:a16="http://schemas.microsoft.com/office/drawing/2014/main" val="20001"/>
                    </a:ext>
                  </a:extLst>
                </a:gridCol>
                <a:gridCol w="1505185">
                  <a:extLst>
                    <a:ext uri="{9D8B030D-6E8A-4147-A177-3AD203B41FA5}">
                      <a16:colId xmlns:a16="http://schemas.microsoft.com/office/drawing/2014/main" val="20002"/>
                    </a:ext>
                  </a:extLst>
                </a:gridCol>
                <a:gridCol w="1938803">
                  <a:extLst>
                    <a:ext uri="{9D8B030D-6E8A-4147-A177-3AD203B41FA5}">
                      <a16:colId xmlns:a16="http://schemas.microsoft.com/office/drawing/2014/main" val="20003"/>
                    </a:ext>
                  </a:extLst>
                </a:gridCol>
              </a:tblGrid>
              <a:tr h="655780">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類別</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項目</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金額</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合作單位</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達成進度</a:t>
                      </a:r>
                      <a:r>
                        <a:rPr lang="en-US" alt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a:t>
                      </a: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實際達成情形</a:t>
                      </a:r>
                      <a:endParaRPr lang="en-US" alt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endParaRPr>
                    </a:p>
                    <a:p>
                      <a:pPr marL="0" algn="ctr" defTabSz="914400" rtl="0" eaLnBrk="1" fontAlgn="ctr" latinLnBrk="0" hangingPunct="1"/>
                      <a:r>
                        <a:rPr lang="en-US" alt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a:t>
                      </a:r>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簡要敘述</a:t>
                      </a:r>
                      <a:r>
                        <a:rPr lang="en-US" altLang="zh-TW"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a:t>
                      </a:r>
                      <a:endPar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endParaRPr>
                    </a:p>
                  </a:txBody>
                  <a:tcPr marL="8709" marR="8709" marT="8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0000"/>
                  </a:ext>
                </a:extLst>
              </a:tr>
              <a:tr h="723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無形資產引進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080799"/>
                  </a:ext>
                </a:extLst>
              </a:tr>
              <a:tr h="723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9344834"/>
                  </a:ext>
                </a:extLst>
              </a:tr>
              <a:tr h="723111">
                <a:tc>
                  <a:txBody>
                    <a:bodyPr/>
                    <a:lstStyle/>
                    <a:p>
                      <a:pPr marL="0" algn="ctr" defTabSz="914400" rtl="0" eaLnBrk="1" fontAlgn="ctr" latinLnBrk="0" hangingPunct="1"/>
                      <a:r>
                        <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rPr>
                        <a:t>委託研究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723111">
                <a:tc>
                  <a:txBody>
                    <a:bodyPr/>
                    <a:lstStyle/>
                    <a:p>
                      <a:pPr marL="0" algn="ctr" defTabSz="914400" rtl="0" eaLnBrk="1" fontAlgn="ctr" latinLnBrk="0" hangingPunct="1"/>
                      <a:endParaRPr lang="zh-TW" altLang="en-US" sz="1800" b="0" i="0" u="none" strike="noStrike" kern="1200" dirty="0">
                        <a:ln>
                          <a:noFill/>
                        </a:ln>
                        <a:solidFill>
                          <a:sysClr val="windowText" lastClr="000000"/>
                        </a:solidFill>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042410"/>
                  </a:ext>
                </a:extLst>
              </a:tr>
              <a:tr h="723111">
                <a:tc>
                  <a:txBody>
                    <a:bodyPr/>
                    <a:lstStyle/>
                    <a:p>
                      <a:pPr algn="ctr"/>
                      <a:r>
                        <a:rPr lang="zh-TW" altLang="en-US" b="0" dirty="0">
                          <a:ln>
                            <a:noFill/>
                          </a:ln>
                          <a:solidFill>
                            <a:sysClr val="windowText" lastClr="000000"/>
                          </a:solidFill>
                          <a:latin typeface="Times New Roman" pitchFamily="18" charset="0"/>
                          <a:ea typeface="微軟正黑體" panose="020B0604030504040204" pitchFamily="34" charset="-120"/>
                          <a:cs typeface="Times New Roman" pitchFamily="18" charset="0"/>
                        </a:rPr>
                        <a:t>驗證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723111">
                <a:tc>
                  <a:txBody>
                    <a:bodyPr/>
                    <a:lstStyle/>
                    <a:p>
                      <a:pPr algn="ctr"/>
                      <a:endParaRPr lang="zh-TW" altLang="en-US" dirty="0">
                        <a:ln>
                          <a:solidFill>
                            <a:schemeClr val="tx1"/>
                          </a:solidFill>
                        </a:ln>
                        <a:solidFill>
                          <a:srgbClr val="002060"/>
                        </a:solidFill>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dirty="0">
                        <a:ln>
                          <a:solidFill>
                            <a:schemeClr val="tx1"/>
                          </a:solidFill>
                        </a:ln>
                        <a:latin typeface="Times New Roman" pitchFamily="18" charset="0"/>
                        <a:ea typeface="微軟正黑體" panose="020B0604030504040204" pitchFamily="34"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4720187"/>
                  </a:ext>
                </a:extLst>
              </a:tr>
            </a:tbl>
          </a:graphicData>
        </a:graphic>
      </p:graphicFrame>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21</a:t>
            </a:fld>
            <a:endParaRPr lang="zh-TW" altLang="en-US" dirty="0"/>
          </a:p>
        </p:txBody>
      </p:sp>
      <p:sp>
        <p:nvSpPr>
          <p:cNvPr id="6" name="標題 1"/>
          <p:cNvSpPr txBox="1">
            <a:spLocks/>
          </p:cNvSpPr>
          <p:nvPr/>
        </p:nvSpPr>
        <p:spPr bwMode="auto">
          <a:xfrm>
            <a:off x="923281" y="142875"/>
            <a:ext cx="10972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r>
              <a:rPr lang="zh-TW" altLang="en-US">
                <a:ea typeface="微軟正黑體" panose="020B0604030504040204" pitchFamily="34" charset="-120"/>
              </a:rPr>
              <a:t>無形資產引進、委託研究或驗證執行情形</a:t>
            </a:r>
            <a:endParaRPr kumimoji="0" lang="zh-TW" altLang="en-US">
              <a:ea typeface="微軟正黑體" panose="020B0604030504040204" pitchFamily="34"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pPr>
                <a:defRPr/>
              </a:pPr>
              <a:t>22</a:t>
            </a:fld>
            <a:endParaRPr lang="zh-TW" altLang="en-US"/>
          </a:p>
        </p:txBody>
      </p:sp>
      <p:sp>
        <p:nvSpPr>
          <p:cNvPr id="7" name="標題 1"/>
          <p:cNvSpPr txBox="1">
            <a:spLocks/>
          </p:cNvSpPr>
          <p:nvPr/>
        </p:nvSpPr>
        <p:spPr bwMode="auto">
          <a:xfrm>
            <a:off x="803564" y="142875"/>
            <a:ext cx="10972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pPr eaLnBrk="1" hangingPunct="1"/>
            <a:r>
              <a:rPr kumimoji="0" lang="zh-TW" altLang="en-US">
                <a:ea typeface="微軟正黑體" panose="020B0604030504040204" pitchFamily="34" charset="-120"/>
              </a:rPr>
              <a:t>本計畫</a:t>
            </a:r>
            <a:r>
              <a:rPr kumimoji="0" lang="zh-TW" altLang="zh-TW">
                <a:ea typeface="微軟正黑體" panose="020B0604030504040204" pitchFamily="34" charset="-120"/>
              </a:rPr>
              <a:t>專利申請執行情形說明</a:t>
            </a:r>
            <a:r>
              <a:rPr kumimoji="0" lang="en-US" altLang="zh-TW">
                <a:ea typeface="微軟正黑體" panose="020B0604030504040204" pitchFamily="34" charset="-120"/>
              </a:rPr>
              <a:t>(</a:t>
            </a:r>
            <a:r>
              <a:rPr kumimoji="0" lang="zh-TW" altLang="en-US">
                <a:ea typeface="微軟正黑體" panose="020B0604030504040204" pitchFamily="34" charset="-120"/>
              </a:rPr>
              <a:t>若無則免填</a:t>
            </a:r>
            <a:r>
              <a:rPr kumimoji="0" lang="en-US" altLang="zh-TW">
                <a:ea typeface="微軟正黑體" panose="020B0604030504040204" pitchFamily="34" charset="-120"/>
              </a:rPr>
              <a:t>)</a:t>
            </a:r>
            <a:endParaRPr kumimoji="0" lang="zh-TW" altLang="en-US">
              <a:ea typeface="微軟正黑體" panose="020B0604030504040204" pitchFamily="34" charset="-120"/>
            </a:endParaRPr>
          </a:p>
        </p:txBody>
      </p:sp>
      <p:graphicFrame>
        <p:nvGraphicFramePr>
          <p:cNvPr id="8" name="表格 7">
            <a:extLst>
              <a:ext uri="{FF2B5EF4-FFF2-40B4-BE49-F238E27FC236}">
                <a16:creationId xmlns:a16="http://schemas.microsoft.com/office/drawing/2014/main" id="{9DB59AB9-E068-49E8-9270-9ECA061DC658}"/>
              </a:ext>
            </a:extLst>
          </p:cNvPr>
          <p:cNvGraphicFramePr>
            <a:graphicFrameLocks noGrp="1"/>
          </p:cNvGraphicFramePr>
          <p:nvPr>
            <p:extLst>
              <p:ext uri="{D42A27DB-BD31-4B8C-83A1-F6EECF244321}">
                <p14:modId xmlns:p14="http://schemas.microsoft.com/office/powerpoint/2010/main" val="3910449126"/>
              </p:ext>
            </p:extLst>
          </p:nvPr>
        </p:nvGraphicFramePr>
        <p:xfrm>
          <a:off x="674253" y="1690754"/>
          <a:ext cx="10972801" cy="3796711"/>
        </p:xfrm>
        <a:graphic>
          <a:graphicData uri="http://schemas.openxmlformats.org/drawingml/2006/table">
            <a:tbl>
              <a:tblPr>
                <a:tableStyleId>{2D5ABB26-0587-4C30-8999-92F81FD0307C}</a:tableStyleId>
              </a:tblPr>
              <a:tblGrid>
                <a:gridCol w="1349168">
                  <a:extLst>
                    <a:ext uri="{9D8B030D-6E8A-4147-A177-3AD203B41FA5}">
                      <a16:colId xmlns:a16="http://schemas.microsoft.com/office/drawing/2014/main" val="3373088152"/>
                    </a:ext>
                  </a:extLst>
                </a:gridCol>
                <a:gridCol w="1387498">
                  <a:extLst>
                    <a:ext uri="{9D8B030D-6E8A-4147-A177-3AD203B41FA5}">
                      <a16:colId xmlns:a16="http://schemas.microsoft.com/office/drawing/2014/main" val="314100017"/>
                    </a:ext>
                  </a:extLst>
                </a:gridCol>
                <a:gridCol w="1456192">
                  <a:extLst>
                    <a:ext uri="{9D8B030D-6E8A-4147-A177-3AD203B41FA5}">
                      <a16:colId xmlns:a16="http://schemas.microsoft.com/office/drawing/2014/main" val="98142405"/>
                    </a:ext>
                  </a:extLst>
                </a:gridCol>
                <a:gridCol w="1427356">
                  <a:extLst>
                    <a:ext uri="{9D8B030D-6E8A-4147-A177-3AD203B41FA5}">
                      <a16:colId xmlns:a16="http://schemas.microsoft.com/office/drawing/2014/main" val="2767309877"/>
                    </a:ext>
                  </a:extLst>
                </a:gridCol>
                <a:gridCol w="1962615">
                  <a:extLst>
                    <a:ext uri="{9D8B030D-6E8A-4147-A177-3AD203B41FA5}">
                      <a16:colId xmlns:a16="http://schemas.microsoft.com/office/drawing/2014/main" val="2221117569"/>
                    </a:ext>
                  </a:extLst>
                </a:gridCol>
                <a:gridCol w="1519259">
                  <a:extLst>
                    <a:ext uri="{9D8B030D-6E8A-4147-A177-3AD203B41FA5}">
                      <a16:colId xmlns:a16="http://schemas.microsoft.com/office/drawing/2014/main" val="3848005027"/>
                    </a:ext>
                  </a:extLst>
                </a:gridCol>
                <a:gridCol w="1870713">
                  <a:extLst>
                    <a:ext uri="{9D8B030D-6E8A-4147-A177-3AD203B41FA5}">
                      <a16:colId xmlns:a16="http://schemas.microsoft.com/office/drawing/2014/main" val="145282681"/>
                    </a:ext>
                  </a:extLst>
                </a:gridCol>
              </a:tblGrid>
              <a:tr h="1303799">
                <a:tc>
                  <a:txBody>
                    <a:bodyPr/>
                    <a:lstStyle/>
                    <a:p>
                      <a:pPr marL="0" algn="ctr" defTabSz="914400" rtl="0" eaLnBrk="1" fontAlgn="ctr" latinLnBrk="0" hangingPunct="1">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申請</a:t>
                      </a:r>
                      <a:endParaRPr lang="en-US" alt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日期</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申請國別</a:t>
                      </a:r>
                      <a:endParaRPr lang="en-US" alt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p>
                      <a:pPr marL="0" algn="ctr" defTabSz="914400" rtl="0" eaLnBrk="1" fontAlgn="ctr" latinLnBrk="0" hangingPunct="1">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a:t>
                      </a: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或地區</a:t>
                      </a: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專利名稱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官方受理</a:t>
                      </a:r>
                    </a:p>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文件字號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申請人名稱</a:t>
                      </a:r>
                    </a:p>
                    <a:p>
                      <a:pPr marL="0" algn="ctr" defTabSz="914400" rtl="0" eaLnBrk="1" fontAlgn="ctr" latinLnBrk="0" hangingPunct="1">
                        <a:spcAft>
                          <a:spcPts val="0"/>
                        </a:spcAft>
                      </a:pPr>
                      <a:r>
                        <a:rPr lang="en-US" sz="14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a:t>
                      </a:r>
                      <a:r>
                        <a:rPr lang="zh-TW" sz="14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列出所有申請人</a:t>
                      </a:r>
                      <a:r>
                        <a:rPr lang="en-US" sz="14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a:t>
                      </a:r>
                      <a:endParaRPr lang="zh-TW" sz="14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spcAft>
                          <a:spcPts val="0"/>
                        </a:spcAf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發明人名稱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l" defTabSz="914400" rtl="0" eaLnBrk="1" fontAlgn="ctr" latinLnBrk="0" hangingPunct="1">
                        <a:spcAft>
                          <a:spcPts val="0"/>
                        </a:spcAft>
                      </a:pP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3940725967"/>
                  </a:ext>
                </a:extLst>
              </a:tr>
              <a:tr h="1189113">
                <a:tc>
                  <a:txBody>
                    <a:bodyPr/>
                    <a:lstStyle/>
                    <a:p>
                      <a:pPr marL="0" algn="ctr" defTabSz="914400" rtl="0" eaLnBrk="1" fontAlgn="ctr" latinLnBrk="0" hangingPunct="1">
                        <a:spcBef>
                          <a:spcPts val="200"/>
                        </a:spcBef>
                        <a:spcAft>
                          <a:spcPts val="20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lnSpc>
                          <a:spcPts val="1400"/>
                        </a:lnSpc>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342900" algn="ctr" defTabSz="914400" rtl="0" eaLnBrk="1" fontAlgn="ctr" latinLnBrk="0" hangingPunct="1">
                        <a:spcAft>
                          <a:spcPts val="0"/>
                        </a:spcAft>
                        <a:buFont typeface="標楷體" panose="03000509000000000000" pitchFamily="65" charset="-120"/>
                        <a:buChar char="□"/>
                        <a:tabLst>
                          <a:tab pos="228600" algn="l"/>
                        </a:tabLs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是</a:t>
                      </a:r>
                    </a:p>
                    <a:p>
                      <a:pPr marL="0" algn="ctr" defTabSz="914400" rtl="0" eaLnBrk="1" fontAlgn="ctr" latinLnBrk="0" hangingPunct="1">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p>
                      <a:pPr marL="0" lvl="0" indent="-342900" algn="ctr" defTabSz="914400" rtl="0" eaLnBrk="1" fontAlgn="ctr" latinLnBrk="0" hangingPunct="1">
                        <a:spcAft>
                          <a:spcPts val="0"/>
                        </a:spcAft>
                        <a:buFont typeface="標楷體" panose="03000509000000000000" pitchFamily="65" charset="-120"/>
                        <a:buChar char="□"/>
                        <a:tabLst>
                          <a:tab pos="228600" algn="l"/>
                        </a:tabLs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否</a:t>
                      </a:r>
                    </a:p>
                    <a:p>
                      <a:pPr marL="0" algn="ctr" defTabSz="914400" rtl="0" eaLnBrk="1" fontAlgn="ctr" latinLnBrk="0" hangingPunct="1">
                        <a:lnSpc>
                          <a:spcPts val="1400"/>
                        </a:lnSpc>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745064"/>
                  </a:ext>
                </a:extLst>
              </a:tr>
              <a:tr h="1303799">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Bef>
                          <a:spcPts val="200"/>
                        </a:spcBef>
                        <a:spcAft>
                          <a:spcPts val="20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lnSpc>
                          <a:spcPts val="1400"/>
                        </a:lnSpc>
                        <a:spcAft>
                          <a:spcPts val="0"/>
                        </a:spcAft>
                      </a:pPr>
                      <a:r>
                        <a:rPr lang="en-US"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342900" algn="ctr" defTabSz="914400" rtl="0" eaLnBrk="1" fontAlgn="ctr" latinLnBrk="0" hangingPunct="1">
                        <a:spcAft>
                          <a:spcPts val="0"/>
                        </a:spcAft>
                        <a:buFont typeface="標楷體" panose="03000509000000000000" pitchFamily="65" charset="-120"/>
                        <a:buChar char="□"/>
                        <a:tabLst>
                          <a:tab pos="228600" algn="l"/>
                        </a:tabLs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是</a:t>
                      </a:r>
                    </a:p>
                    <a:p>
                      <a:pPr marL="0" algn="ctr" defTabSz="914400" rtl="0" eaLnBrk="1" fontAlgn="ctr" latinLnBrk="0" hangingPunct="1">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p>
                      <a:pPr marL="0" lvl="0" indent="-342900" algn="ctr" defTabSz="914400" rtl="0" eaLnBrk="1" fontAlgn="ctr" latinLnBrk="0" hangingPunct="1">
                        <a:spcAft>
                          <a:spcPts val="0"/>
                        </a:spcAft>
                        <a:buFont typeface="標楷體" panose="03000509000000000000" pitchFamily="65" charset="-120"/>
                        <a:buChar char="□"/>
                        <a:tabLst>
                          <a:tab pos="228600" algn="l"/>
                        </a:tabLst>
                      </a:pPr>
                      <a:r>
                        <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否</a:t>
                      </a:r>
                    </a:p>
                    <a:p>
                      <a:pPr marL="0" indent="254000" algn="ctr" defTabSz="914400" rtl="0" eaLnBrk="1" fontAlgn="ctr" latinLnBrk="0" hangingPunct="1">
                        <a:spcAft>
                          <a:spcPts val="0"/>
                        </a:spcAft>
                      </a:pPr>
                      <a:r>
                        <a:rPr lang="en-US"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rPr>
                        <a:t> </a:t>
                      </a:r>
                      <a:endParaRPr lang="zh-TW" sz="1800" b="0" i="0" u="none" strike="noStrike" kern="1200" dirty="0">
                        <a:ln>
                          <a:noFill/>
                        </a:ln>
                        <a:solidFill>
                          <a:schemeClr val="tx1"/>
                        </a:solidFill>
                        <a:latin typeface="Times New Roman" pitchFamily="18" charset="0"/>
                        <a:ea typeface="微軟正黑體" panose="020B0604030504040204" pitchFamily="34" charset="-120"/>
                        <a:cs typeface="Times New Roman"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9912656"/>
                  </a:ext>
                </a:extLst>
              </a:tr>
            </a:tbl>
          </a:graphicData>
        </a:graphic>
      </p:graphicFrame>
      <p:sp>
        <p:nvSpPr>
          <p:cNvPr id="9" name="矩形 8">
            <a:extLst>
              <a:ext uri="{FF2B5EF4-FFF2-40B4-BE49-F238E27FC236}">
                <a16:creationId xmlns:a16="http://schemas.microsoft.com/office/drawing/2014/main" id="{74609379-E3AC-4F12-B5CD-0599709685FD}"/>
              </a:ext>
            </a:extLst>
          </p:cNvPr>
          <p:cNvSpPr/>
          <p:nvPr/>
        </p:nvSpPr>
        <p:spPr>
          <a:xfrm>
            <a:off x="9833978" y="1755232"/>
            <a:ext cx="1878646" cy="1200329"/>
          </a:xfrm>
          <a:prstGeom prst="rect">
            <a:avLst/>
          </a:prstGeom>
        </p:spPr>
        <p:txBody>
          <a:bodyPr wrap="square">
            <a:spAutoFit/>
          </a:bodyPr>
          <a:lstStyle/>
          <a:p>
            <a:pPr eaLnBrk="1" fontAlgn="ctr" hangingPunct="1">
              <a:spcAft>
                <a:spcPts val="0"/>
              </a:spcAft>
            </a:pPr>
            <a:r>
              <a:rPr lang="zh-TW" altLang="zh-TW" dirty="0">
                <a:latin typeface="Times New Roman" pitchFamily="18" charset="0"/>
                <a:ea typeface="微軟正黑體" panose="020B0604030504040204" pitchFamily="34" charset="-120"/>
                <a:cs typeface="Times New Roman" pitchFamily="18" charset="0"/>
              </a:rPr>
              <a:t>是否於計畫執行期間內，將計畫執行成果提出專利申請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4" name="標題 1"/>
          <p:cNvSpPr>
            <a:spLocks noGrp="1"/>
          </p:cNvSpPr>
          <p:nvPr>
            <p:ph type="title"/>
          </p:nvPr>
        </p:nvSpPr>
        <p:spPr>
          <a:xfrm>
            <a:off x="2227984" y="157164"/>
            <a:ext cx="8229600" cy="725487"/>
          </a:xfrm>
        </p:spPr>
        <p:txBody>
          <a:bodyPr/>
          <a:lstStyle/>
          <a:p>
            <a:pPr eaLnBrk="1" hangingPunct="1"/>
            <a:r>
              <a:rPr lang="zh-TW" altLang="en-US" dirty="0"/>
              <a:t>人員異動情形</a:t>
            </a:r>
            <a:r>
              <a:rPr lang="en-US" altLang="zh-TW" dirty="0"/>
              <a:t>(</a:t>
            </a:r>
            <a:r>
              <a:rPr lang="zh-TW" altLang="en-US" dirty="0"/>
              <a:t>本次查證期程</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23</a:t>
            </a:fld>
            <a:endParaRPr lang="zh-TW" altLang="en-US"/>
          </a:p>
        </p:txBody>
      </p:sp>
      <p:graphicFrame>
        <p:nvGraphicFramePr>
          <p:cNvPr id="7" name="內容版面配置區 4">
            <a:extLst>
              <a:ext uri="{FF2B5EF4-FFF2-40B4-BE49-F238E27FC236}">
                <a16:creationId xmlns:a16="http://schemas.microsoft.com/office/drawing/2014/main" id="{48991B6E-685A-4914-A011-387F7174F43E}"/>
              </a:ext>
            </a:extLst>
          </p:cNvPr>
          <p:cNvGraphicFramePr>
            <a:graphicFrameLocks/>
          </p:cNvGraphicFramePr>
          <p:nvPr>
            <p:extLst>
              <p:ext uri="{D42A27DB-BD31-4B8C-83A1-F6EECF244321}">
                <p14:modId xmlns:p14="http://schemas.microsoft.com/office/powerpoint/2010/main" val="3568949650"/>
              </p:ext>
            </p:extLst>
          </p:nvPr>
        </p:nvGraphicFramePr>
        <p:xfrm>
          <a:off x="1163453" y="1793633"/>
          <a:ext cx="9865095" cy="3505158"/>
        </p:xfrm>
        <a:graphic>
          <a:graphicData uri="http://schemas.openxmlformats.org/drawingml/2006/table">
            <a:tbl>
              <a:tblPr>
                <a:tableStyleId>{5C22544A-7EE6-4342-B048-85BDC9FD1C3A}</a:tableStyleId>
              </a:tblPr>
              <a:tblGrid>
                <a:gridCol w="396043">
                  <a:extLst>
                    <a:ext uri="{9D8B030D-6E8A-4147-A177-3AD203B41FA5}">
                      <a16:colId xmlns:a16="http://schemas.microsoft.com/office/drawing/2014/main" val="598122154"/>
                    </a:ext>
                  </a:extLst>
                </a:gridCol>
                <a:gridCol w="1034773">
                  <a:extLst>
                    <a:ext uri="{9D8B030D-6E8A-4147-A177-3AD203B41FA5}">
                      <a16:colId xmlns:a16="http://schemas.microsoft.com/office/drawing/2014/main" val="4117457825"/>
                    </a:ext>
                  </a:extLst>
                </a:gridCol>
                <a:gridCol w="1252606">
                  <a:extLst>
                    <a:ext uri="{9D8B030D-6E8A-4147-A177-3AD203B41FA5}">
                      <a16:colId xmlns:a16="http://schemas.microsoft.com/office/drawing/2014/main" val="559678454"/>
                    </a:ext>
                  </a:extLst>
                </a:gridCol>
                <a:gridCol w="1381173">
                  <a:extLst>
                    <a:ext uri="{9D8B030D-6E8A-4147-A177-3AD203B41FA5}">
                      <a16:colId xmlns:a16="http://schemas.microsoft.com/office/drawing/2014/main" val="2828703108"/>
                    </a:ext>
                  </a:extLst>
                </a:gridCol>
                <a:gridCol w="1131524">
                  <a:extLst>
                    <a:ext uri="{9D8B030D-6E8A-4147-A177-3AD203B41FA5}">
                      <a16:colId xmlns:a16="http://schemas.microsoft.com/office/drawing/2014/main" val="1597599042"/>
                    </a:ext>
                  </a:extLst>
                </a:gridCol>
                <a:gridCol w="1032572">
                  <a:extLst>
                    <a:ext uri="{9D8B030D-6E8A-4147-A177-3AD203B41FA5}">
                      <a16:colId xmlns:a16="http://schemas.microsoft.com/office/drawing/2014/main" val="1014111357"/>
                    </a:ext>
                  </a:extLst>
                </a:gridCol>
                <a:gridCol w="1728192">
                  <a:extLst>
                    <a:ext uri="{9D8B030D-6E8A-4147-A177-3AD203B41FA5}">
                      <a16:colId xmlns:a16="http://schemas.microsoft.com/office/drawing/2014/main" val="3196053111"/>
                    </a:ext>
                  </a:extLst>
                </a:gridCol>
                <a:gridCol w="648072">
                  <a:extLst>
                    <a:ext uri="{9D8B030D-6E8A-4147-A177-3AD203B41FA5}">
                      <a16:colId xmlns:a16="http://schemas.microsoft.com/office/drawing/2014/main" val="1363203929"/>
                    </a:ext>
                  </a:extLst>
                </a:gridCol>
                <a:gridCol w="1260140">
                  <a:extLst>
                    <a:ext uri="{9D8B030D-6E8A-4147-A177-3AD203B41FA5}">
                      <a16:colId xmlns:a16="http://schemas.microsoft.com/office/drawing/2014/main" val="1280306747"/>
                    </a:ext>
                  </a:extLst>
                </a:gridCol>
              </a:tblGrid>
              <a:tr h="1024134">
                <a:tc gridSpan="2">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姓名</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本計畫擔任職務</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最高學歷</a:t>
                      </a:r>
                    </a:p>
                    <a:p>
                      <a:pPr algn="ctr">
                        <a:spcAft>
                          <a:spcPts val="0"/>
                        </a:spcAft>
                      </a:pPr>
                      <a:r>
                        <a:rPr lang="en-US" sz="1800" b="0" kern="100" dirty="0">
                          <a:ln>
                            <a:noFill/>
                          </a:ln>
                          <a:solidFill>
                            <a:schemeClr val="tx1"/>
                          </a:solidFill>
                          <a:effectLst/>
                          <a:latin typeface="微軟正黑體" panose="020B0604030504040204" pitchFamily="34" charset="-120"/>
                          <a:ea typeface="微軟正黑體" panose="020B0604030504040204" pitchFamily="34" charset="-120"/>
                        </a:rPr>
                        <a:t>(</a:t>
                      </a: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學校系所</a:t>
                      </a:r>
                      <a:r>
                        <a:rPr lang="en-US" sz="1800" b="0" kern="100" dirty="0">
                          <a:ln>
                            <a:noFill/>
                          </a:ln>
                          <a:solidFill>
                            <a:schemeClr val="tx1"/>
                          </a:solidFill>
                          <a:effectLst/>
                          <a:latin typeface="微軟正黑體" panose="020B0604030504040204" pitchFamily="34" charset="-120"/>
                          <a:ea typeface="微軟正黑體" panose="020B0604030504040204" pitchFamily="34" charset="-120"/>
                        </a:rPr>
                        <a:t>)</a:t>
                      </a:r>
                      <a:endParaRPr lang="zh-TW" sz="1800" b="0" kern="100" dirty="0">
                        <a:ln>
                          <a:noFill/>
                        </a:ln>
                        <a:solidFill>
                          <a:schemeClr val="tx1"/>
                        </a:solidFill>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主要經歷</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本業年資</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參與分項計畫及工作項目</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替換日期</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algn="ctr">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rPr>
                        <a:t>替換原因</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91267143"/>
                  </a:ext>
                </a:extLst>
              </a:tr>
              <a:tr h="620256">
                <a:tc>
                  <a:txBody>
                    <a:bodyPr/>
                    <a:lstStyle/>
                    <a:p>
                      <a:pPr marL="0" algn="ctr" defTabSz="914400" rtl="0" eaLnBrk="1" latinLnBrk="0" hangingPunct="1">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cs typeface="+mn-cs"/>
                        </a:rPr>
                        <a:t>原</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800" b="0" kern="100">
                          <a:ln>
                            <a:noFill/>
                          </a:ln>
                          <a:solidFill>
                            <a:schemeClr val="dk1"/>
                          </a:solidFill>
                          <a:effectLst/>
                          <a:latin typeface="微軟正黑體" panose="020B0604030504040204" pitchFamily="34" charset="-120"/>
                          <a:ea typeface="微軟正黑體" panose="020B0604030504040204" pitchFamily="34" charset="-120"/>
                          <a:cs typeface="+mn-cs"/>
                        </a:rPr>
                        <a:t> </a:t>
                      </a:r>
                      <a:endParaRPr lang="zh-TW" sz="1800" b="0" kern="10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dirty="0">
                          <a:ln>
                            <a:noFill/>
                          </a:ln>
                          <a:effectLst/>
                          <a:latin typeface="微軟正黑體" panose="020B0604030504040204" pitchFamily="34" charset="-120"/>
                          <a:ea typeface="微軟正黑體" panose="020B0604030504040204" pitchFamily="34" charset="-120"/>
                        </a:rPr>
                        <a:t> </a:t>
                      </a:r>
                      <a:endParaRPr lang="zh-TW" sz="1400" b="0" kern="100" dirty="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dirty="0">
                          <a:ln>
                            <a:noFill/>
                          </a:ln>
                          <a:effectLst/>
                          <a:latin typeface="微軟正黑體" panose="020B0604030504040204" pitchFamily="34" charset="-120"/>
                          <a:ea typeface="微軟正黑體" panose="020B0604030504040204" pitchFamily="34" charset="-120"/>
                        </a:rPr>
                        <a:t> </a:t>
                      </a:r>
                      <a:endParaRPr lang="zh-TW" sz="1400" b="0" kern="100" dirty="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5119407"/>
                  </a:ext>
                </a:extLst>
              </a:tr>
              <a:tr h="620256">
                <a:tc>
                  <a:txBody>
                    <a:bodyPr/>
                    <a:lstStyle/>
                    <a:p>
                      <a:pPr marL="0" algn="ctr" defTabSz="914400" rtl="0" eaLnBrk="1" latinLnBrk="0" hangingPunct="1">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cs typeface="+mn-cs"/>
                        </a:rPr>
                        <a:t>新</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800" b="0" kern="100">
                          <a:ln>
                            <a:noFill/>
                          </a:ln>
                          <a:solidFill>
                            <a:schemeClr val="dk1"/>
                          </a:solidFill>
                          <a:effectLst/>
                          <a:latin typeface="微軟正黑體" panose="020B0604030504040204" pitchFamily="34" charset="-120"/>
                          <a:ea typeface="微軟正黑體" panose="020B0604030504040204" pitchFamily="34" charset="-120"/>
                          <a:cs typeface="+mn-cs"/>
                        </a:rPr>
                        <a:t> </a:t>
                      </a:r>
                      <a:endParaRPr lang="zh-TW" sz="1800" b="0" kern="10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256585"/>
                  </a:ext>
                </a:extLst>
              </a:tr>
              <a:tr h="620256">
                <a:tc>
                  <a:txBody>
                    <a:bodyPr/>
                    <a:lstStyle/>
                    <a:p>
                      <a:pPr marL="0" algn="ctr" defTabSz="914400" rtl="0" eaLnBrk="1" latinLnBrk="0" hangingPunct="1">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cs typeface="+mn-cs"/>
                        </a:rPr>
                        <a:t>原</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800" b="0" kern="100">
                          <a:ln>
                            <a:noFill/>
                          </a:ln>
                          <a:solidFill>
                            <a:schemeClr val="dk1"/>
                          </a:solidFill>
                          <a:effectLst/>
                          <a:latin typeface="微軟正黑體" panose="020B0604030504040204" pitchFamily="34" charset="-120"/>
                          <a:ea typeface="微軟正黑體" panose="020B0604030504040204" pitchFamily="34" charset="-120"/>
                          <a:cs typeface="+mn-cs"/>
                        </a:rPr>
                        <a:t> </a:t>
                      </a:r>
                      <a:endParaRPr lang="zh-TW" sz="1800" b="0" kern="10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8655238"/>
                  </a:ext>
                </a:extLst>
              </a:tr>
              <a:tr h="620256">
                <a:tc>
                  <a:txBody>
                    <a:bodyPr/>
                    <a:lstStyle/>
                    <a:p>
                      <a:pPr marL="0" algn="ctr" defTabSz="914400" rtl="0" eaLnBrk="1" latinLnBrk="0" hangingPunct="1">
                        <a:spcAft>
                          <a:spcPts val="0"/>
                        </a:spcAft>
                      </a:pPr>
                      <a:r>
                        <a:rPr lang="zh-TW" sz="1800" b="0" kern="100" dirty="0">
                          <a:ln>
                            <a:noFill/>
                          </a:ln>
                          <a:solidFill>
                            <a:schemeClr val="tx1"/>
                          </a:solidFill>
                          <a:effectLst/>
                          <a:latin typeface="微軟正黑體" panose="020B0604030504040204" pitchFamily="34" charset="-120"/>
                          <a:ea typeface="微軟正黑體" panose="020B0604030504040204" pitchFamily="34" charset="-120"/>
                          <a:cs typeface="+mn-cs"/>
                        </a:rPr>
                        <a:t>新</a:t>
                      </a: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800" b="0" kern="100">
                          <a:ln>
                            <a:noFill/>
                          </a:ln>
                          <a:solidFill>
                            <a:schemeClr val="dk1"/>
                          </a:solidFill>
                          <a:effectLst/>
                          <a:latin typeface="微軟正黑體" panose="020B0604030504040204" pitchFamily="34" charset="-120"/>
                          <a:ea typeface="微軟正黑體" panose="020B0604030504040204" pitchFamily="34" charset="-120"/>
                          <a:cs typeface="+mn-cs"/>
                        </a:rPr>
                        <a:t> </a:t>
                      </a:r>
                      <a:endParaRPr lang="zh-TW" sz="1800" b="0" kern="10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a:ln>
                            <a:noFill/>
                          </a:ln>
                          <a:effectLst/>
                          <a:latin typeface="微軟正黑體" panose="020B0604030504040204" pitchFamily="34" charset="-120"/>
                          <a:ea typeface="微軟正黑體" panose="020B0604030504040204" pitchFamily="34" charset="-120"/>
                        </a:rPr>
                        <a:t> </a:t>
                      </a:r>
                      <a:endParaRPr lang="zh-TW" sz="1400" b="0" kern="10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0" kern="100" dirty="0">
                          <a:ln>
                            <a:noFill/>
                          </a:ln>
                          <a:effectLst/>
                          <a:latin typeface="微軟正黑體" panose="020B0604030504040204" pitchFamily="34" charset="-120"/>
                          <a:ea typeface="微軟正黑體" panose="020B0604030504040204" pitchFamily="34" charset="-120"/>
                        </a:rPr>
                        <a:t> </a:t>
                      </a:r>
                      <a:endParaRPr lang="zh-TW" sz="1400" b="0" kern="100" dirty="0">
                        <a:ln>
                          <a:noFill/>
                        </a:ln>
                        <a:effectLst/>
                        <a:latin typeface="微軟正黑體" panose="020B0604030504040204" pitchFamily="34" charset="-120"/>
                        <a:ea typeface="微軟正黑體" panose="020B0604030504040204" pitchFamily="34"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spcAft>
                          <a:spcPts val="0"/>
                        </a:spcAft>
                      </a:pPr>
                      <a:endParaRPr lang="zh-TW" sz="1400" kern="100" dirty="0">
                        <a:effectLst/>
                        <a:latin typeface="標楷體" panose="03000509000000000000" pitchFamily="65" charset="-120"/>
                        <a:ea typeface="標楷體" panose="03000509000000000000" pitchFamily="65" charset="-120"/>
                      </a:endParaRPr>
                    </a:p>
                  </a:txBody>
                  <a:tcPr marL="16725" marR="16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84653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2855119" y="58739"/>
            <a:ext cx="6481763" cy="725487"/>
          </a:xfrm>
        </p:spPr>
        <p:txBody>
          <a:bodyPr/>
          <a:lstStyle/>
          <a:p>
            <a:pPr eaLnBrk="1" hangingPunct="1"/>
            <a:r>
              <a:rPr lang="zh-TW" altLang="en-US" dirty="0"/>
              <a:t>經費預算及支用情形</a:t>
            </a: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24</a:t>
            </a:fld>
            <a:endParaRPr lang="zh-TW" altLang="en-US"/>
          </a:p>
        </p:txBody>
      </p:sp>
      <p:sp>
        <p:nvSpPr>
          <p:cNvPr id="7" name="矩形 6">
            <a:extLst>
              <a:ext uri="{FF2B5EF4-FFF2-40B4-BE49-F238E27FC236}">
                <a16:creationId xmlns:a16="http://schemas.microsoft.com/office/drawing/2014/main" id="{512FF133-3B7A-4959-8014-E7E7E619DD31}"/>
              </a:ext>
            </a:extLst>
          </p:cNvPr>
          <p:cNvSpPr>
            <a:spLocks noChangeArrowheads="1"/>
          </p:cNvSpPr>
          <p:nvPr/>
        </p:nvSpPr>
        <p:spPr bwMode="auto">
          <a:xfrm>
            <a:off x="9784196" y="818141"/>
            <a:ext cx="1585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algn="r" eaLnBrk="1" hangingPunct="1">
              <a:spcBef>
                <a:spcPct val="0"/>
              </a:spcBef>
              <a:buFontTx/>
              <a:buNone/>
            </a:pPr>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單位：新台幣元</a:t>
            </a:r>
          </a:p>
        </p:txBody>
      </p:sp>
      <p:graphicFrame>
        <p:nvGraphicFramePr>
          <p:cNvPr id="8" name="表格 7">
            <a:extLst>
              <a:ext uri="{FF2B5EF4-FFF2-40B4-BE49-F238E27FC236}">
                <a16:creationId xmlns:a16="http://schemas.microsoft.com/office/drawing/2014/main" id="{8006BB0A-2EBE-49B7-B107-E4700EC3ADA7}"/>
              </a:ext>
            </a:extLst>
          </p:cNvPr>
          <p:cNvGraphicFramePr>
            <a:graphicFrameLocks noGrp="1"/>
          </p:cNvGraphicFramePr>
          <p:nvPr>
            <p:extLst>
              <p:ext uri="{D42A27DB-BD31-4B8C-83A1-F6EECF244321}">
                <p14:modId xmlns:p14="http://schemas.microsoft.com/office/powerpoint/2010/main" val="1607733081"/>
              </p:ext>
            </p:extLst>
          </p:nvPr>
        </p:nvGraphicFramePr>
        <p:xfrm>
          <a:off x="871208" y="1145312"/>
          <a:ext cx="10449585" cy="5420583"/>
        </p:xfrm>
        <a:graphic>
          <a:graphicData uri="http://schemas.openxmlformats.org/drawingml/2006/table">
            <a:tbl>
              <a:tblPr firstRow="1" firstCol="1" bandRow="1"/>
              <a:tblGrid>
                <a:gridCol w="1838378">
                  <a:extLst>
                    <a:ext uri="{9D8B030D-6E8A-4147-A177-3AD203B41FA5}">
                      <a16:colId xmlns:a16="http://schemas.microsoft.com/office/drawing/2014/main" val="182853762"/>
                    </a:ext>
                  </a:extLst>
                </a:gridCol>
                <a:gridCol w="797844">
                  <a:extLst>
                    <a:ext uri="{9D8B030D-6E8A-4147-A177-3AD203B41FA5}">
                      <a16:colId xmlns:a16="http://schemas.microsoft.com/office/drawing/2014/main" val="779376359"/>
                    </a:ext>
                  </a:extLst>
                </a:gridCol>
                <a:gridCol w="797844">
                  <a:extLst>
                    <a:ext uri="{9D8B030D-6E8A-4147-A177-3AD203B41FA5}">
                      <a16:colId xmlns:a16="http://schemas.microsoft.com/office/drawing/2014/main" val="2311780452"/>
                    </a:ext>
                  </a:extLst>
                </a:gridCol>
                <a:gridCol w="797844">
                  <a:extLst>
                    <a:ext uri="{9D8B030D-6E8A-4147-A177-3AD203B41FA5}">
                      <a16:colId xmlns:a16="http://schemas.microsoft.com/office/drawing/2014/main" val="2951827148"/>
                    </a:ext>
                  </a:extLst>
                </a:gridCol>
                <a:gridCol w="915751">
                  <a:extLst>
                    <a:ext uri="{9D8B030D-6E8A-4147-A177-3AD203B41FA5}">
                      <a16:colId xmlns:a16="http://schemas.microsoft.com/office/drawing/2014/main" val="2902767196"/>
                    </a:ext>
                  </a:extLst>
                </a:gridCol>
                <a:gridCol w="915751">
                  <a:extLst>
                    <a:ext uri="{9D8B030D-6E8A-4147-A177-3AD203B41FA5}">
                      <a16:colId xmlns:a16="http://schemas.microsoft.com/office/drawing/2014/main" val="190572401"/>
                    </a:ext>
                  </a:extLst>
                </a:gridCol>
                <a:gridCol w="943263">
                  <a:extLst>
                    <a:ext uri="{9D8B030D-6E8A-4147-A177-3AD203B41FA5}">
                      <a16:colId xmlns:a16="http://schemas.microsoft.com/office/drawing/2014/main" val="3085442169"/>
                    </a:ext>
                  </a:extLst>
                </a:gridCol>
                <a:gridCol w="943263">
                  <a:extLst>
                    <a:ext uri="{9D8B030D-6E8A-4147-A177-3AD203B41FA5}">
                      <a16:colId xmlns:a16="http://schemas.microsoft.com/office/drawing/2014/main" val="4077112555"/>
                    </a:ext>
                  </a:extLst>
                </a:gridCol>
                <a:gridCol w="943263">
                  <a:extLst>
                    <a:ext uri="{9D8B030D-6E8A-4147-A177-3AD203B41FA5}">
                      <a16:colId xmlns:a16="http://schemas.microsoft.com/office/drawing/2014/main" val="152387368"/>
                    </a:ext>
                  </a:extLst>
                </a:gridCol>
                <a:gridCol w="943263">
                  <a:extLst>
                    <a:ext uri="{9D8B030D-6E8A-4147-A177-3AD203B41FA5}">
                      <a16:colId xmlns:a16="http://schemas.microsoft.com/office/drawing/2014/main" val="3098984876"/>
                    </a:ext>
                  </a:extLst>
                </a:gridCol>
                <a:gridCol w="613121">
                  <a:extLst>
                    <a:ext uri="{9D8B030D-6E8A-4147-A177-3AD203B41FA5}">
                      <a16:colId xmlns:a16="http://schemas.microsoft.com/office/drawing/2014/main" val="154784776"/>
                    </a:ext>
                  </a:extLst>
                </a:gridCol>
              </a:tblGrid>
              <a:tr h="242712">
                <a:tc rowSpan="3">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會　　計　　</a:t>
                      </a:r>
                      <a:endParaRPr lang="zh-TW" sz="1600" b="0" kern="100" dirty="0">
                        <a:solidFill>
                          <a:schemeClr val="tx1"/>
                        </a:solidFill>
                        <a:effectLst/>
                        <a:latin typeface="+mn-ea"/>
                        <a:ea typeface="+mn-ea"/>
                      </a:endParaRPr>
                    </a:p>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科　　目</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gridSpan="3">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全 期 程 計 畫 預 算 數</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hMerge="1">
                  <a:txBody>
                    <a:bodyPr/>
                    <a:lstStyle/>
                    <a:p>
                      <a:endParaRPr lang="zh-TW" altLang="en-US"/>
                    </a:p>
                  </a:txBody>
                  <a:tcPr/>
                </a:tc>
                <a:tc gridSpan="6">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支　　　　　　用　　　　　　數</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ts val="1200"/>
                        </a:lnSpc>
                        <a:spcBef>
                          <a:spcPts val="150"/>
                        </a:spcBef>
                        <a:spcAft>
                          <a:spcPts val="150"/>
                        </a:spcAft>
                      </a:pPr>
                      <a:r>
                        <a:rPr lang="zh-TW" sz="1200" b="0" kern="100">
                          <a:solidFill>
                            <a:schemeClr val="tx1"/>
                          </a:solidFill>
                          <a:effectLst/>
                          <a:latin typeface="+mn-ea"/>
                          <a:ea typeface="+mn-ea"/>
                          <a:cs typeface="Wingdings" panose="05000000000000000000" pitchFamily="2" charset="2"/>
                        </a:rPr>
                        <a:t>備</a:t>
                      </a:r>
                      <a:r>
                        <a:rPr lang="en-US" sz="1200" b="0" kern="100">
                          <a:solidFill>
                            <a:schemeClr val="tx1"/>
                          </a:solidFill>
                          <a:effectLst/>
                          <a:latin typeface="+mn-ea"/>
                          <a:ea typeface="+mn-ea"/>
                          <a:cs typeface="Wingdings" panose="05000000000000000000" pitchFamily="2" charset="2"/>
                        </a:rPr>
                        <a:t>  </a:t>
                      </a:r>
                      <a:r>
                        <a:rPr lang="zh-TW" sz="1200" b="0" kern="100">
                          <a:solidFill>
                            <a:schemeClr val="tx1"/>
                          </a:solidFill>
                          <a:effectLst/>
                          <a:latin typeface="+mn-ea"/>
                          <a:ea typeface="+mn-ea"/>
                          <a:cs typeface="Wingdings" panose="05000000000000000000" pitchFamily="2" charset="2"/>
                        </a:rPr>
                        <a:t>註</a:t>
                      </a:r>
                      <a:endParaRPr lang="zh-TW" sz="1600" b="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570045553"/>
                  </a:ext>
                </a:extLst>
              </a:tr>
              <a:tr h="242712">
                <a:tc vMerge="1">
                  <a:txBody>
                    <a:bodyPr/>
                    <a:lstStyle/>
                    <a:p>
                      <a:endParaRPr lang="zh-TW" altLang="en-US"/>
                    </a:p>
                  </a:txBody>
                  <a:tcPr/>
                </a:tc>
                <a:tc rowSpan="2">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政府</a:t>
                      </a:r>
                      <a:endParaRPr lang="zh-TW" sz="1600" b="0" kern="100" dirty="0">
                        <a:solidFill>
                          <a:schemeClr val="tx1"/>
                        </a:solidFill>
                        <a:effectLst/>
                        <a:latin typeface="+mn-ea"/>
                        <a:ea typeface="+mn-ea"/>
                      </a:endParaRPr>
                    </a:p>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補助款</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rowSpan="2">
                  <a:txBody>
                    <a:bodyPr/>
                    <a:lstStyle/>
                    <a:p>
                      <a:pPr algn="ctr">
                        <a:lnSpc>
                          <a:spcPts val="1200"/>
                        </a:lnSpc>
                        <a:spcBef>
                          <a:spcPts val="150"/>
                        </a:spcBef>
                        <a:spcAft>
                          <a:spcPts val="150"/>
                        </a:spcAft>
                      </a:pPr>
                      <a:r>
                        <a:rPr lang="zh-TW" sz="1200" b="0" kern="100" spc="-30" dirty="0">
                          <a:solidFill>
                            <a:schemeClr val="tx1"/>
                          </a:solidFill>
                          <a:effectLst/>
                          <a:latin typeface="+mn-ea"/>
                          <a:ea typeface="+mn-ea"/>
                          <a:cs typeface="Wingdings" panose="05000000000000000000" pitchFamily="2" charset="2"/>
                        </a:rPr>
                        <a:t>廠商</a:t>
                      </a:r>
                      <a:endParaRPr lang="zh-TW" sz="1600" b="0" kern="100" dirty="0">
                        <a:solidFill>
                          <a:schemeClr val="tx1"/>
                        </a:solidFill>
                        <a:effectLst/>
                        <a:latin typeface="+mn-ea"/>
                        <a:ea typeface="+mn-ea"/>
                      </a:endParaRPr>
                    </a:p>
                    <a:p>
                      <a:pPr algn="ctr">
                        <a:lnSpc>
                          <a:spcPts val="1200"/>
                        </a:lnSpc>
                        <a:spcBef>
                          <a:spcPts val="150"/>
                        </a:spcBef>
                        <a:spcAft>
                          <a:spcPts val="150"/>
                        </a:spcAft>
                      </a:pPr>
                      <a:r>
                        <a:rPr lang="zh-TW" sz="1200" b="0" kern="100" spc="-30" dirty="0">
                          <a:solidFill>
                            <a:schemeClr val="tx1"/>
                          </a:solidFill>
                          <a:effectLst/>
                          <a:latin typeface="+mn-ea"/>
                          <a:ea typeface="+mn-ea"/>
                          <a:cs typeface="Wingdings" panose="05000000000000000000" pitchFamily="2" charset="2"/>
                        </a:rPr>
                        <a:t>自籌款</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rowSpan="2">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合計</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gridSpan="3">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本 月 支 用 數</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hMerge="1">
                  <a:txBody>
                    <a:bodyPr/>
                    <a:lstStyle/>
                    <a:p>
                      <a:endParaRPr lang="zh-TW" altLang="en-US"/>
                    </a:p>
                  </a:txBody>
                  <a:tcPr/>
                </a:tc>
                <a:tc gridSpan="3">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截 至 本 月 止 累 計 數</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753246546"/>
                  </a:ext>
                </a:extLst>
              </a:tr>
              <a:tr h="56633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政府</a:t>
                      </a:r>
                      <a:endParaRPr lang="zh-TW" sz="1600" b="0" kern="100" dirty="0">
                        <a:solidFill>
                          <a:schemeClr val="tx1"/>
                        </a:solidFill>
                        <a:effectLst/>
                        <a:latin typeface="+mn-ea"/>
                        <a:ea typeface="+mn-ea"/>
                      </a:endParaRPr>
                    </a:p>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補助款</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ctr">
                        <a:lnSpc>
                          <a:spcPts val="1200"/>
                        </a:lnSpc>
                        <a:spcBef>
                          <a:spcPts val="150"/>
                        </a:spcBef>
                        <a:spcAft>
                          <a:spcPts val="150"/>
                        </a:spcAft>
                      </a:pPr>
                      <a:r>
                        <a:rPr lang="zh-TW" sz="1200" b="0" kern="100" spc="-30" dirty="0">
                          <a:solidFill>
                            <a:schemeClr val="tx1"/>
                          </a:solidFill>
                          <a:effectLst/>
                          <a:latin typeface="+mn-ea"/>
                          <a:ea typeface="+mn-ea"/>
                          <a:cs typeface="Wingdings" panose="05000000000000000000" pitchFamily="2" charset="2"/>
                        </a:rPr>
                        <a:t>廠商</a:t>
                      </a:r>
                      <a:endParaRPr lang="zh-TW" sz="1600" b="0" kern="100" dirty="0">
                        <a:solidFill>
                          <a:schemeClr val="tx1"/>
                        </a:solidFill>
                        <a:effectLst/>
                        <a:latin typeface="+mn-ea"/>
                        <a:ea typeface="+mn-ea"/>
                      </a:endParaRPr>
                    </a:p>
                    <a:p>
                      <a:pPr algn="ctr">
                        <a:lnSpc>
                          <a:spcPts val="1200"/>
                        </a:lnSpc>
                        <a:spcBef>
                          <a:spcPts val="150"/>
                        </a:spcBef>
                        <a:spcAft>
                          <a:spcPts val="150"/>
                        </a:spcAft>
                      </a:pPr>
                      <a:r>
                        <a:rPr lang="zh-TW" sz="1200" b="0" kern="100" spc="-30" dirty="0">
                          <a:solidFill>
                            <a:schemeClr val="tx1"/>
                          </a:solidFill>
                          <a:effectLst/>
                          <a:latin typeface="+mn-ea"/>
                          <a:ea typeface="+mn-ea"/>
                          <a:cs typeface="Wingdings" panose="05000000000000000000" pitchFamily="2" charset="2"/>
                        </a:rPr>
                        <a:t>自籌款</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合計</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政府</a:t>
                      </a:r>
                      <a:endParaRPr lang="zh-TW" sz="1600" b="0" kern="100" dirty="0">
                        <a:solidFill>
                          <a:schemeClr val="tx1"/>
                        </a:solidFill>
                        <a:effectLst/>
                        <a:latin typeface="+mn-ea"/>
                        <a:ea typeface="+mn-ea"/>
                      </a:endParaRPr>
                    </a:p>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補助款</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ctr">
                        <a:lnSpc>
                          <a:spcPts val="1200"/>
                        </a:lnSpc>
                        <a:spcBef>
                          <a:spcPts val="150"/>
                        </a:spcBef>
                        <a:spcAft>
                          <a:spcPts val="150"/>
                        </a:spcAft>
                      </a:pPr>
                      <a:r>
                        <a:rPr lang="zh-TW" sz="1200" b="0" kern="100" spc="-30" dirty="0">
                          <a:solidFill>
                            <a:schemeClr val="tx1"/>
                          </a:solidFill>
                          <a:effectLst/>
                          <a:latin typeface="+mn-ea"/>
                          <a:ea typeface="+mn-ea"/>
                          <a:cs typeface="Wingdings" panose="05000000000000000000" pitchFamily="2" charset="2"/>
                        </a:rPr>
                        <a:t>廠商</a:t>
                      </a:r>
                      <a:endParaRPr lang="zh-TW" sz="1600" b="0" kern="100" dirty="0">
                        <a:solidFill>
                          <a:schemeClr val="tx1"/>
                        </a:solidFill>
                        <a:effectLst/>
                        <a:latin typeface="+mn-ea"/>
                        <a:ea typeface="+mn-ea"/>
                      </a:endParaRPr>
                    </a:p>
                    <a:p>
                      <a:pPr algn="ctr">
                        <a:lnSpc>
                          <a:spcPts val="1200"/>
                        </a:lnSpc>
                        <a:spcBef>
                          <a:spcPts val="150"/>
                        </a:spcBef>
                        <a:spcAft>
                          <a:spcPts val="150"/>
                        </a:spcAft>
                      </a:pPr>
                      <a:r>
                        <a:rPr lang="zh-TW" sz="1200" b="0" kern="100" spc="-30" dirty="0">
                          <a:solidFill>
                            <a:schemeClr val="tx1"/>
                          </a:solidFill>
                          <a:effectLst/>
                          <a:latin typeface="+mn-ea"/>
                          <a:ea typeface="+mn-ea"/>
                          <a:cs typeface="Wingdings" panose="05000000000000000000" pitchFamily="2" charset="2"/>
                        </a:rPr>
                        <a:t>自籌款</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ctr">
                        <a:lnSpc>
                          <a:spcPts val="1200"/>
                        </a:lnSpc>
                        <a:spcBef>
                          <a:spcPts val="150"/>
                        </a:spcBef>
                        <a:spcAft>
                          <a:spcPts val="150"/>
                        </a:spcAft>
                      </a:pPr>
                      <a:r>
                        <a:rPr lang="zh-TW" sz="1200" b="0" kern="100" dirty="0">
                          <a:solidFill>
                            <a:schemeClr val="tx1"/>
                          </a:solidFill>
                          <a:effectLst/>
                          <a:latin typeface="+mn-ea"/>
                          <a:ea typeface="+mn-ea"/>
                          <a:cs typeface="Wingdings" panose="05000000000000000000" pitchFamily="2" charset="2"/>
                        </a:rPr>
                        <a:t>合計</a:t>
                      </a:r>
                      <a:endParaRPr lang="zh-TW" sz="1600" b="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vMerge="1">
                  <a:txBody>
                    <a:bodyPr/>
                    <a:lstStyle/>
                    <a:p>
                      <a:endParaRPr lang="zh-TW" altLang="en-US"/>
                    </a:p>
                  </a:txBody>
                  <a:tcPr/>
                </a:tc>
                <a:extLst>
                  <a:ext uri="{0D108BD9-81ED-4DB2-BD59-A6C34878D82A}">
                    <a16:rowId xmlns:a16="http://schemas.microsoft.com/office/drawing/2014/main" val="2555889007"/>
                  </a:ext>
                </a:extLst>
              </a:tr>
              <a:tr h="242712">
                <a:tc>
                  <a:txBody>
                    <a:bodyPr/>
                    <a:lstStyle/>
                    <a:p>
                      <a:pPr algn="just">
                        <a:lnSpc>
                          <a:spcPts val="1200"/>
                        </a:lnSpc>
                        <a:spcBef>
                          <a:spcPts val="150"/>
                        </a:spcBef>
                        <a:spcAft>
                          <a:spcPts val="150"/>
                        </a:spcAft>
                      </a:pPr>
                      <a:r>
                        <a:rPr lang="zh-TW" sz="1100" kern="100" dirty="0">
                          <a:solidFill>
                            <a:schemeClr val="tx1"/>
                          </a:solidFill>
                          <a:effectLst/>
                          <a:latin typeface="+mn-ea"/>
                          <a:ea typeface="+mn-ea"/>
                          <a:cs typeface="Wingdings" panose="05000000000000000000" pitchFamily="2" charset="2"/>
                        </a:rPr>
                        <a:t>一</a:t>
                      </a:r>
                      <a:r>
                        <a:rPr lang="zh-TW" altLang="en-US" sz="1100" kern="100" dirty="0">
                          <a:solidFill>
                            <a:schemeClr val="tx1"/>
                          </a:solidFill>
                          <a:effectLst/>
                          <a:latin typeface="+mn-ea"/>
                          <a:ea typeface="+mn-ea"/>
                          <a:cs typeface="Wingdings" panose="05000000000000000000" pitchFamily="2" charset="2"/>
                        </a:rPr>
                        <a:t>、</a:t>
                      </a:r>
                      <a:r>
                        <a:rPr lang="zh-TW" sz="1100" kern="100" dirty="0">
                          <a:solidFill>
                            <a:schemeClr val="tx1"/>
                          </a:solidFill>
                          <a:effectLst/>
                          <a:latin typeface="+mn-ea"/>
                          <a:ea typeface="+mn-ea"/>
                          <a:cs typeface="Wingdings" panose="05000000000000000000" pitchFamily="2" charset="2"/>
                        </a:rPr>
                        <a:t>人事費</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6888972"/>
                  </a:ext>
                </a:extLst>
              </a:tr>
              <a:tr h="485427">
                <a:tc>
                  <a:txBody>
                    <a:bodyPr/>
                    <a:lstStyle/>
                    <a:p>
                      <a:pPr algn="just">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    1.</a:t>
                      </a:r>
                      <a:r>
                        <a:rPr lang="zh-TW" sz="1100" kern="100" dirty="0">
                          <a:solidFill>
                            <a:schemeClr val="tx1"/>
                          </a:solidFill>
                          <a:effectLst/>
                          <a:latin typeface="+mn-ea"/>
                          <a:ea typeface="+mn-ea"/>
                          <a:cs typeface="Wingdings" panose="05000000000000000000" pitchFamily="2" charset="2"/>
                        </a:rPr>
                        <a:t>內部人事費</a:t>
                      </a:r>
                      <a:endParaRPr lang="en-US" altLang="zh-TW" sz="1100" kern="100" dirty="0">
                        <a:solidFill>
                          <a:schemeClr val="tx1"/>
                        </a:solidFill>
                        <a:effectLst/>
                        <a:latin typeface="+mn-ea"/>
                        <a:ea typeface="+mn-ea"/>
                        <a:cs typeface="Wingdings" panose="05000000000000000000" pitchFamily="2" charset="2"/>
                      </a:endParaRPr>
                    </a:p>
                    <a:p>
                      <a:pPr algn="just">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      (</a:t>
                      </a:r>
                      <a:r>
                        <a:rPr lang="zh-TW" sz="1100" kern="100" dirty="0">
                          <a:solidFill>
                            <a:schemeClr val="tx1"/>
                          </a:solidFill>
                          <a:effectLst/>
                          <a:latin typeface="+mn-ea"/>
                          <a:ea typeface="+mn-ea"/>
                          <a:cs typeface="Wingdings" panose="05000000000000000000" pitchFamily="2" charset="2"/>
                        </a:rPr>
                        <a:t>研究發展人員</a:t>
                      </a:r>
                      <a:r>
                        <a:rPr lang="en-US" sz="1100" kern="100" dirty="0">
                          <a:solidFill>
                            <a:schemeClr val="tx1"/>
                          </a:solidFill>
                          <a:effectLst/>
                          <a:latin typeface="+mn-ea"/>
                          <a:ea typeface="+mn-ea"/>
                          <a:cs typeface="Wingdings" panose="05000000000000000000" pitchFamily="2" charset="2"/>
                        </a:rPr>
                        <a:t>)</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0 </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665945"/>
                  </a:ext>
                </a:extLst>
              </a:tr>
              <a:tr h="242712">
                <a:tc>
                  <a:txBody>
                    <a:bodyPr/>
                    <a:lstStyle/>
                    <a:p>
                      <a:pPr algn="just">
                        <a:lnSpc>
                          <a:spcPts val="1200"/>
                        </a:lnSpc>
                        <a:spcBef>
                          <a:spcPts val="150"/>
                        </a:spcBef>
                        <a:spcAft>
                          <a:spcPts val="150"/>
                        </a:spcAft>
                      </a:pPr>
                      <a:r>
                        <a:rPr lang="en-US" altLang="zh-TW" sz="1100" kern="100" dirty="0">
                          <a:solidFill>
                            <a:schemeClr val="tx1"/>
                          </a:solidFill>
                          <a:effectLst/>
                          <a:latin typeface="+mn-ea"/>
                          <a:ea typeface="+mn-ea"/>
                          <a:cs typeface="Wingdings" panose="05000000000000000000" pitchFamily="2" charset="2"/>
                        </a:rPr>
                        <a:t>     </a:t>
                      </a:r>
                      <a:r>
                        <a:rPr lang="en-US" sz="1100" kern="100" dirty="0">
                          <a:solidFill>
                            <a:schemeClr val="tx1"/>
                          </a:solidFill>
                          <a:effectLst/>
                          <a:latin typeface="+mn-ea"/>
                          <a:ea typeface="+mn-ea"/>
                          <a:cs typeface="Wingdings" panose="05000000000000000000" pitchFamily="2" charset="2"/>
                        </a:rPr>
                        <a:t>2.</a:t>
                      </a:r>
                      <a:r>
                        <a:rPr lang="zh-TW" sz="1100" kern="100" dirty="0">
                          <a:solidFill>
                            <a:schemeClr val="tx1"/>
                          </a:solidFill>
                          <a:effectLst/>
                          <a:latin typeface="+mn-ea"/>
                          <a:ea typeface="+mn-ea"/>
                          <a:cs typeface="Wingdings" panose="05000000000000000000" pitchFamily="2" charset="2"/>
                        </a:rPr>
                        <a:t>顧問費</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199741"/>
                  </a:ext>
                </a:extLst>
              </a:tr>
              <a:tr h="485427">
                <a:tc>
                  <a:txBody>
                    <a:bodyPr/>
                    <a:lstStyle/>
                    <a:p>
                      <a:pPr marL="270510" indent="-270510" algn="just">
                        <a:lnSpc>
                          <a:spcPts val="1200"/>
                        </a:lnSpc>
                        <a:spcBef>
                          <a:spcPts val="150"/>
                        </a:spcBef>
                        <a:spcAft>
                          <a:spcPts val="150"/>
                        </a:spcAft>
                      </a:pPr>
                      <a:r>
                        <a:rPr lang="zh-TW" sz="1100" kern="100" dirty="0">
                          <a:solidFill>
                            <a:schemeClr val="tx1"/>
                          </a:solidFill>
                          <a:effectLst/>
                          <a:latin typeface="+mn-ea"/>
                          <a:ea typeface="+mn-ea"/>
                          <a:cs typeface="Wingdings" panose="05000000000000000000" pitchFamily="2" charset="2"/>
                        </a:rPr>
                        <a:t>二</a:t>
                      </a:r>
                      <a:r>
                        <a:rPr lang="zh-TW" altLang="en-US" sz="1100" kern="100" dirty="0">
                          <a:solidFill>
                            <a:schemeClr val="tx1"/>
                          </a:solidFill>
                          <a:effectLst/>
                          <a:latin typeface="+mn-ea"/>
                          <a:ea typeface="+mn-ea"/>
                          <a:cs typeface="Wingdings" panose="05000000000000000000" pitchFamily="2" charset="2"/>
                        </a:rPr>
                        <a:t>、</a:t>
                      </a:r>
                      <a:r>
                        <a:rPr lang="zh-TW" sz="1100" kern="100" dirty="0">
                          <a:solidFill>
                            <a:schemeClr val="tx1"/>
                          </a:solidFill>
                          <a:effectLst/>
                          <a:latin typeface="+mn-ea"/>
                          <a:ea typeface="+mn-ea"/>
                          <a:cs typeface="Wingdings" panose="05000000000000000000" pitchFamily="2" charset="2"/>
                        </a:rPr>
                        <a:t>消耗性器材及原材料費</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641250"/>
                  </a:ext>
                </a:extLst>
              </a:tr>
              <a:tr h="485427">
                <a:tc>
                  <a:txBody>
                    <a:bodyPr/>
                    <a:lstStyle/>
                    <a:p>
                      <a:pPr algn="just">
                        <a:lnSpc>
                          <a:spcPts val="1200"/>
                        </a:lnSpc>
                        <a:spcBef>
                          <a:spcPts val="150"/>
                        </a:spcBef>
                        <a:spcAft>
                          <a:spcPts val="150"/>
                        </a:spcAft>
                      </a:pPr>
                      <a:r>
                        <a:rPr lang="zh-TW" sz="1100" kern="100" dirty="0">
                          <a:solidFill>
                            <a:schemeClr val="tx1"/>
                          </a:solidFill>
                          <a:effectLst/>
                          <a:latin typeface="+mn-ea"/>
                          <a:ea typeface="+mn-ea"/>
                          <a:cs typeface="Wingdings" panose="05000000000000000000" pitchFamily="2" charset="2"/>
                        </a:rPr>
                        <a:t>三</a:t>
                      </a:r>
                      <a:r>
                        <a:rPr lang="zh-TW" altLang="en-US" sz="1100" kern="100" dirty="0">
                          <a:solidFill>
                            <a:schemeClr val="tx1"/>
                          </a:solidFill>
                          <a:effectLst/>
                          <a:latin typeface="+mn-ea"/>
                          <a:ea typeface="+mn-ea"/>
                          <a:cs typeface="Wingdings" panose="05000000000000000000" pitchFamily="2" charset="2"/>
                        </a:rPr>
                        <a:t>、</a:t>
                      </a:r>
                      <a:r>
                        <a:rPr lang="zh-TW" sz="1100" kern="100" dirty="0">
                          <a:solidFill>
                            <a:schemeClr val="tx1"/>
                          </a:solidFill>
                          <a:effectLst/>
                          <a:latin typeface="+mn-ea"/>
                          <a:ea typeface="+mn-ea"/>
                          <a:cs typeface="Wingdings" panose="05000000000000000000" pitchFamily="2" charset="2"/>
                        </a:rPr>
                        <a:t>創新或研究發展設備</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890003"/>
                  </a:ext>
                </a:extLst>
              </a:tr>
              <a:tr h="242712">
                <a:tc>
                  <a:txBody>
                    <a:bodyPr/>
                    <a:lstStyle/>
                    <a:p>
                      <a:pPr algn="just">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    1.</a:t>
                      </a:r>
                      <a:r>
                        <a:rPr lang="zh-TW" sz="1100" kern="100" dirty="0">
                          <a:solidFill>
                            <a:schemeClr val="tx1"/>
                          </a:solidFill>
                          <a:effectLst/>
                          <a:latin typeface="+mn-ea"/>
                          <a:ea typeface="+mn-ea"/>
                          <a:cs typeface="Wingdings" panose="05000000000000000000" pitchFamily="2" charset="2"/>
                        </a:rPr>
                        <a:t>設備使用費</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0 </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53835"/>
                  </a:ext>
                </a:extLst>
              </a:tr>
              <a:tr h="242712">
                <a:tc>
                  <a:txBody>
                    <a:bodyPr/>
                    <a:lstStyle/>
                    <a:p>
                      <a:pPr algn="just">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    2.</a:t>
                      </a:r>
                      <a:r>
                        <a:rPr lang="zh-TW" sz="1100" kern="100" dirty="0">
                          <a:solidFill>
                            <a:schemeClr val="tx1"/>
                          </a:solidFill>
                          <a:effectLst/>
                          <a:latin typeface="+mn-ea"/>
                          <a:ea typeface="+mn-ea"/>
                          <a:cs typeface="Wingdings" panose="05000000000000000000" pitchFamily="2" charset="2"/>
                        </a:rPr>
                        <a:t>雲端設備租賃費</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552157"/>
                  </a:ext>
                </a:extLst>
              </a:tr>
              <a:tr h="242712">
                <a:tc>
                  <a:txBody>
                    <a:bodyPr/>
                    <a:lstStyle/>
                    <a:p>
                      <a:pPr algn="just">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    3.</a:t>
                      </a:r>
                      <a:r>
                        <a:rPr lang="zh-TW" sz="1100" kern="100" dirty="0">
                          <a:solidFill>
                            <a:schemeClr val="tx1"/>
                          </a:solidFill>
                          <a:effectLst/>
                          <a:latin typeface="+mn-ea"/>
                          <a:ea typeface="+mn-ea"/>
                          <a:cs typeface="Wingdings" panose="05000000000000000000" pitchFamily="2" charset="2"/>
                        </a:rPr>
                        <a:t>設備維護費</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85672"/>
                  </a:ext>
                </a:extLst>
              </a:tr>
              <a:tr h="242712">
                <a:tc>
                  <a:txBody>
                    <a:bodyPr/>
                    <a:lstStyle/>
                    <a:p>
                      <a:pPr algn="just">
                        <a:lnSpc>
                          <a:spcPts val="1200"/>
                        </a:lnSpc>
                        <a:spcBef>
                          <a:spcPts val="150"/>
                        </a:spcBef>
                        <a:spcAft>
                          <a:spcPts val="150"/>
                        </a:spcAft>
                      </a:pPr>
                      <a:r>
                        <a:rPr lang="zh-TW" sz="1100" kern="100" dirty="0">
                          <a:solidFill>
                            <a:schemeClr val="tx1"/>
                          </a:solidFill>
                          <a:effectLst/>
                          <a:latin typeface="+mn-ea"/>
                          <a:ea typeface="+mn-ea"/>
                          <a:cs typeface="Wingdings" panose="05000000000000000000" pitchFamily="2" charset="2"/>
                        </a:rPr>
                        <a:t>四</a:t>
                      </a:r>
                      <a:r>
                        <a:rPr lang="zh-TW" altLang="en-US" sz="1100" kern="100" dirty="0">
                          <a:solidFill>
                            <a:schemeClr val="tx1"/>
                          </a:solidFill>
                          <a:effectLst/>
                          <a:latin typeface="+mn-ea"/>
                          <a:ea typeface="+mn-ea"/>
                          <a:cs typeface="Wingdings" panose="05000000000000000000" pitchFamily="2" charset="2"/>
                        </a:rPr>
                        <a:t>、</a:t>
                      </a:r>
                      <a:r>
                        <a:rPr lang="zh-TW" sz="1100" kern="100" dirty="0">
                          <a:solidFill>
                            <a:schemeClr val="tx1"/>
                          </a:solidFill>
                          <a:effectLst/>
                          <a:latin typeface="+mn-ea"/>
                          <a:ea typeface="+mn-ea"/>
                          <a:cs typeface="Wingdings" panose="05000000000000000000" pitchFamily="2" charset="2"/>
                        </a:rPr>
                        <a:t>無形資產之引進</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3319575"/>
                  </a:ext>
                </a:extLst>
              </a:tr>
              <a:tr h="242712">
                <a:tc>
                  <a:txBody>
                    <a:bodyPr/>
                    <a:lstStyle/>
                    <a:p>
                      <a:pPr algn="just">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    1.</a:t>
                      </a:r>
                      <a:r>
                        <a:rPr lang="zh-TW" sz="1100" kern="100" dirty="0">
                          <a:solidFill>
                            <a:schemeClr val="tx1"/>
                          </a:solidFill>
                          <a:effectLst/>
                          <a:latin typeface="+mn-ea"/>
                          <a:ea typeface="+mn-ea"/>
                          <a:cs typeface="Wingdings" panose="05000000000000000000" pitchFamily="2" charset="2"/>
                        </a:rPr>
                        <a:t>技術購買費</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968549"/>
                  </a:ext>
                </a:extLst>
              </a:tr>
              <a:tr h="242712">
                <a:tc>
                  <a:txBody>
                    <a:bodyPr/>
                    <a:lstStyle/>
                    <a:p>
                      <a:pPr algn="just">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    2.</a:t>
                      </a:r>
                      <a:r>
                        <a:rPr lang="zh-TW" sz="1100" kern="100" dirty="0">
                          <a:solidFill>
                            <a:schemeClr val="tx1"/>
                          </a:solidFill>
                          <a:effectLst/>
                          <a:latin typeface="+mn-ea"/>
                          <a:ea typeface="+mn-ea"/>
                          <a:cs typeface="Wingdings" panose="05000000000000000000" pitchFamily="2" charset="2"/>
                        </a:rPr>
                        <a:t>專利申請費</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9796381"/>
                  </a:ext>
                </a:extLst>
              </a:tr>
              <a:tr h="485427">
                <a:tc>
                  <a:txBody>
                    <a:bodyPr/>
                    <a:lstStyle/>
                    <a:p>
                      <a:pPr marL="275590" indent="-275590" algn="just">
                        <a:lnSpc>
                          <a:spcPts val="1200"/>
                        </a:lnSpc>
                        <a:spcBef>
                          <a:spcPts val="150"/>
                        </a:spcBef>
                        <a:spcAft>
                          <a:spcPts val="150"/>
                        </a:spcAft>
                      </a:pPr>
                      <a:r>
                        <a:rPr lang="zh-TW" sz="1100" kern="100" dirty="0">
                          <a:solidFill>
                            <a:schemeClr val="tx1"/>
                          </a:solidFill>
                          <a:effectLst/>
                          <a:latin typeface="+mn-ea"/>
                          <a:ea typeface="+mn-ea"/>
                          <a:cs typeface="Wingdings" panose="05000000000000000000" pitchFamily="2" charset="2"/>
                        </a:rPr>
                        <a:t>五</a:t>
                      </a:r>
                      <a:r>
                        <a:rPr lang="zh-TW" altLang="en-US" sz="1100" kern="100" dirty="0">
                          <a:solidFill>
                            <a:schemeClr val="tx1"/>
                          </a:solidFill>
                          <a:effectLst/>
                          <a:latin typeface="+mn-ea"/>
                          <a:ea typeface="+mn-ea"/>
                          <a:cs typeface="Wingdings" panose="05000000000000000000" pitchFamily="2" charset="2"/>
                        </a:rPr>
                        <a:t>、</a:t>
                      </a:r>
                      <a:r>
                        <a:rPr lang="zh-TW" sz="1100" kern="100" dirty="0">
                          <a:solidFill>
                            <a:schemeClr val="tx1"/>
                          </a:solidFill>
                          <a:effectLst/>
                          <a:latin typeface="+mn-ea"/>
                          <a:ea typeface="+mn-ea"/>
                          <a:cs typeface="Wingdings" panose="05000000000000000000" pitchFamily="2" charset="2"/>
                        </a:rPr>
                        <a:t>委託研究或驗證費</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0 </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4095248"/>
                  </a:ext>
                </a:extLst>
              </a:tr>
              <a:tr h="242712">
                <a:tc>
                  <a:txBody>
                    <a:bodyPr/>
                    <a:lstStyle/>
                    <a:p>
                      <a:pPr algn="just">
                        <a:lnSpc>
                          <a:spcPts val="1200"/>
                        </a:lnSpc>
                        <a:spcBef>
                          <a:spcPts val="150"/>
                        </a:spcBef>
                        <a:spcAft>
                          <a:spcPts val="150"/>
                        </a:spcAft>
                      </a:pPr>
                      <a:r>
                        <a:rPr lang="zh-TW" sz="1100" kern="100" dirty="0">
                          <a:solidFill>
                            <a:schemeClr val="tx1"/>
                          </a:solidFill>
                          <a:effectLst/>
                          <a:latin typeface="+mn-ea"/>
                          <a:ea typeface="+mn-ea"/>
                          <a:cs typeface="Wingdings" panose="05000000000000000000" pitchFamily="2" charset="2"/>
                        </a:rPr>
                        <a:t>六</a:t>
                      </a:r>
                      <a:r>
                        <a:rPr lang="zh-TW" altLang="en-US" sz="1100" kern="100" dirty="0">
                          <a:solidFill>
                            <a:schemeClr val="tx1"/>
                          </a:solidFill>
                          <a:effectLst/>
                          <a:latin typeface="+mn-ea"/>
                          <a:ea typeface="+mn-ea"/>
                          <a:cs typeface="Wingdings" panose="05000000000000000000" pitchFamily="2" charset="2"/>
                        </a:rPr>
                        <a:t>、</a:t>
                      </a:r>
                      <a:r>
                        <a:rPr lang="zh-TW" sz="1100" kern="100" dirty="0">
                          <a:solidFill>
                            <a:schemeClr val="tx1"/>
                          </a:solidFill>
                          <a:effectLst/>
                          <a:latin typeface="+mn-ea"/>
                          <a:ea typeface="+mn-ea"/>
                          <a:cs typeface="Wingdings" panose="05000000000000000000" pitchFamily="2" charset="2"/>
                        </a:rPr>
                        <a:t>國內差旅費</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1906908"/>
                  </a:ext>
                </a:extLst>
              </a:tr>
              <a:tr h="242712">
                <a:tc>
                  <a:txBody>
                    <a:bodyPr/>
                    <a:lstStyle/>
                    <a:p>
                      <a:pPr algn="just">
                        <a:lnSpc>
                          <a:spcPts val="1200"/>
                        </a:lnSpc>
                        <a:spcBef>
                          <a:spcPts val="150"/>
                        </a:spcBef>
                        <a:spcAft>
                          <a:spcPts val="150"/>
                        </a:spcAft>
                      </a:pPr>
                      <a:r>
                        <a:rPr lang="zh-TW" sz="1100" kern="100" dirty="0">
                          <a:solidFill>
                            <a:schemeClr val="tx1"/>
                          </a:solidFill>
                          <a:effectLst/>
                          <a:latin typeface="+mn-ea"/>
                          <a:ea typeface="+mn-ea"/>
                          <a:cs typeface="Wingdings" panose="05000000000000000000" pitchFamily="2" charset="2"/>
                        </a:rPr>
                        <a:t>合計</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9F8"/>
                    </a:solidFill>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0 </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 </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ts val="1200"/>
                        </a:lnSpc>
                        <a:spcBef>
                          <a:spcPts val="150"/>
                        </a:spcBef>
                        <a:spcAft>
                          <a:spcPts val="150"/>
                        </a:spcAft>
                      </a:pPr>
                      <a:r>
                        <a:rPr lang="en-US" sz="1100" kern="100">
                          <a:solidFill>
                            <a:schemeClr val="tx1"/>
                          </a:solidFill>
                          <a:effectLst/>
                          <a:latin typeface="+mn-ea"/>
                          <a:ea typeface="+mn-ea"/>
                          <a:cs typeface="Wingdings" panose="05000000000000000000" pitchFamily="2" charset="2"/>
                        </a:rPr>
                        <a:t>0</a:t>
                      </a:r>
                      <a:endParaRPr lang="zh-TW" sz="1400" kern="10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lnSpc>
                          <a:spcPts val="1200"/>
                        </a:lnSpc>
                        <a:spcBef>
                          <a:spcPts val="150"/>
                        </a:spcBef>
                        <a:spcAft>
                          <a:spcPts val="150"/>
                        </a:spcAft>
                      </a:pPr>
                      <a:r>
                        <a:rPr lang="en-US" sz="1100" kern="100" dirty="0">
                          <a:solidFill>
                            <a:schemeClr val="tx1"/>
                          </a:solidFill>
                          <a:effectLst/>
                          <a:latin typeface="+mn-ea"/>
                          <a:ea typeface="+mn-ea"/>
                          <a:cs typeface="Wingdings" panose="05000000000000000000" pitchFamily="2" charset="2"/>
                        </a:rPr>
                        <a:t> </a:t>
                      </a:r>
                      <a:endParaRPr lang="zh-TW" sz="1400" kern="100" dirty="0">
                        <a:solidFill>
                          <a:schemeClr val="tx1"/>
                        </a:solidFill>
                        <a:effectLst/>
                        <a:latin typeface="+mn-ea"/>
                        <a:ea typeface="+mn-ea"/>
                      </a:endParaRPr>
                    </a:p>
                  </a:txBody>
                  <a:tcPr marL="20174" marR="2017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78527"/>
                  </a:ext>
                </a:extLst>
              </a:tr>
            </a:tbl>
          </a:graphicData>
        </a:graphic>
      </p:graphicFrame>
      <p:sp>
        <p:nvSpPr>
          <p:cNvPr id="9" name="矩形 6">
            <a:extLst>
              <a:ext uri="{FF2B5EF4-FFF2-40B4-BE49-F238E27FC236}">
                <a16:creationId xmlns:a16="http://schemas.microsoft.com/office/drawing/2014/main" id="{0A395319-ACA6-49C8-83A3-09F2FB33A4BB}"/>
              </a:ext>
            </a:extLst>
          </p:cNvPr>
          <p:cNvSpPr>
            <a:spLocks noChangeArrowheads="1"/>
          </p:cNvSpPr>
          <p:nvPr/>
        </p:nvSpPr>
        <p:spPr bwMode="auto">
          <a:xfrm>
            <a:off x="806450" y="818141"/>
            <a:ext cx="29206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9pPr>
          </a:lstStyle>
          <a:p>
            <a:pPr eaLnBrk="1" hangingPunct="1">
              <a:spcBef>
                <a:spcPct val="0"/>
              </a:spcBef>
              <a:buFontTx/>
              <a:buNone/>
            </a:pPr>
            <a:r>
              <a:rPr lang="zh-TW" altLang="en-US" sz="1200" dirty="0">
                <a:latin typeface="微軟正黑體" panose="020B0604030504040204" pitchFamily="34" charset="-120"/>
                <a:ea typeface="微軟正黑體" panose="020B0604030504040204" pitchFamily="34" charset="-120"/>
              </a:rPr>
              <a:t>中華民國   年   月   日至   年   月   日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latin typeface="+mn-ea"/>
                <a:ea typeface="+mn-ea"/>
              </a:rPr>
              <a:pPr>
                <a:defRPr/>
              </a:pPr>
              <a:t>25</a:t>
            </a:fld>
            <a:endParaRPr lang="zh-TW" altLang="en-US">
              <a:latin typeface="+mn-ea"/>
              <a:ea typeface="+mn-ea"/>
            </a:endParaRPr>
          </a:p>
        </p:txBody>
      </p:sp>
      <p:sp>
        <p:nvSpPr>
          <p:cNvPr id="6" name="文字方塊 5"/>
          <p:cNvSpPr txBox="1"/>
          <p:nvPr/>
        </p:nvSpPr>
        <p:spPr>
          <a:xfrm>
            <a:off x="1929904" y="979603"/>
            <a:ext cx="7702750" cy="4150047"/>
          </a:xfrm>
          <a:prstGeom prst="rect">
            <a:avLst/>
          </a:prstGeom>
          <a:noFill/>
        </p:spPr>
        <p:txBody>
          <a:bodyPr wrap="none" rtlCol="0">
            <a:spAutoFit/>
          </a:bodyPr>
          <a:lstStyle/>
          <a:p>
            <a:pPr algn="just">
              <a:lnSpc>
                <a:spcPts val="2900"/>
              </a:lnSpc>
              <a:spcAft>
                <a:spcPts val="0"/>
              </a:spcAft>
            </a:pPr>
            <a:r>
              <a:rPr lang="zh-TW" altLang="en-US" sz="2000" dirty="0">
                <a:latin typeface="Times New Roman" panose="02020603050405020304" pitchFamily="18" charset="0"/>
                <a:ea typeface="+mn-ea"/>
                <a:cs typeface="Times New Roman" panose="02020603050405020304" pitchFamily="18" charset="0"/>
              </a:rPr>
              <a:t>一</a:t>
            </a:r>
            <a:r>
              <a:rPr lang="zh-TW" altLang="zh-TW" sz="2000" dirty="0">
                <a:latin typeface="Times New Roman" panose="02020603050405020304" pitchFamily="18" charset="0"/>
                <a:ea typeface="+mn-ea"/>
                <a:cs typeface="Times New Roman" panose="02020603050405020304" pitchFamily="18" charset="0"/>
              </a:rPr>
              <a:t>、</a:t>
            </a:r>
            <a:r>
              <a:rPr lang="en-US" altLang="zh-TW" sz="2000" dirty="0">
                <a:latin typeface="Times New Roman" panose="02020603050405020304" pitchFamily="18" charset="0"/>
                <a:ea typeface="+mn-ea"/>
                <a:cs typeface="Times New Roman" panose="02020603050405020304" pitchFamily="18" charset="0"/>
              </a:rPr>
              <a:t>SI○○</a:t>
            </a:r>
            <a:r>
              <a:rPr lang="zh-TW" altLang="zh-TW" sz="2000" dirty="0">
                <a:latin typeface="Times New Roman" panose="02020603050405020304" pitchFamily="18" charset="0"/>
                <a:ea typeface="+mn-ea"/>
                <a:cs typeface="Times New Roman" panose="02020603050405020304" pitchFamily="18" charset="0"/>
              </a:rPr>
              <a:t>公司基本資料</a:t>
            </a:r>
            <a:endParaRPr lang="en-US" altLang="zh-TW" sz="2000" dirty="0">
              <a:latin typeface="Times New Roman" panose="02020603050405020304" pitchFamily="18" charset="0"/>
              <a:ea typeface="+mn-ea"/>
              <a:cs typeface="Times New Roman" panose="02020603050405020304" pitchFamily="18" charset="0"/>
            </a:endParaRPr>
          </a:p>
          <a:p>
            <a:pPr algn="just">
              <a:lnSpc>
                <a:spcPts val="2900"/>
              </a:lnSpc>
              <a:spcAft>
                <a:spcPts val="0"/>
              </a:spcAft>
            </a:pPr>
            <a:r>
              <a:rPr lang="zh-TW" altLang="en-US" sz="2000" dirty="0">
                <a:latin typeface="Times New Roman" panose="02020603050405020304" pitchFamily="18" charset="0"/>
                <a:ea typeface="+mn-ea"/>
                <a:cs typeface="Times New Roman" panose="02020603050405020304" pitchFamily="18" charset="0"/>
              </a:rPr>
              <a:t>      </a:t>
            </a:r>
            <a:r>
              <a:rPr lang="en-US" altLang="zh-TW" sz="2000" dirty="0">
                <a:latin typeface="Times New Roman" panose="02020603050405020304" pitchFamily="18" charset="0"/>
                <a:ea typeface="+mn-ea"/>
                <a:cs typeface="Times New Roman" panose="02020603050405020304" pitchFamily="18" charset="0"/>
              </a:rPr>
              <a:t> </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一</a:t>
            </a:r>
            <a:r>
              <a:rPr lang="en-US" altLang="zh-TW" sz="2000" kern="100" dirty="0">
                <a:latin typeface="Times New Roman" panose="02020603050405020304" pitchFamily="18" charset="0"/>
                <a:ea typeface="+mn-ea"/>
                <a:cs typeface="Times New Roman" panose="02020603050405020304" pitchFamily="18" charset="0"/>
              </a:rPr>
              <a:t>) </a:t>
            </a:r>
            <a:r>
              <a:rPr lang="zh-TW" altLang="en-US" sz="2000" kern="100" dirty="0">
                <a:latin typeface="Times New Roman" panose="02020603050405020304" pitchFamily="18" charset="0"/>
                <a:ea typeface="+mn-ea"/>
                <a:cs typeface="Times New Roman" panose="02020603050405020304" pitchFamily="18" charset="0"/>
              </a:rPr>
              <a:t>創立日期：</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二</a:t>
            </a:r>
            <a:r>
              <a:rPr lang="en-US" altLang="zh-TW" sz="2000" kern="100" dirty="0">
                <a:latin typeface="Times New Roman" panose="02020603050405020304" pitchFamily="18" charset="0"/>
                <a:ea typeface="+mn-ea"/>
                <a:cs typeface="Times New Roman" panose="02020603050405020304" pitchFamily="18" charset="0"/>
              </a:rPr>
              <a:t>) ________</a:t>
            </a:r>
            <a:r>
              <a:rPr lang="zh-TW" altLang="en-US" sz="2000" kern="100" dirty="0">
                <a:latin typeface="Times New Roman" panose="02020603050405020304" pitchFamily="18" charset="0"/>
                <a:ea typeface="+mn-ea"/>
                <a:cs typeface="Times New Roman" panose="02020603050405020304" pitchFamily="18" charset="0"/>
              </a:rPr>
              <a:t>年實收資本額：新台幣       千元 </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三</a:t>
            </a:r>
            <a:r>
              <a:rPr lang="en-US" altLang="zh-TW" sz="2000" kern="100" dirty="0">
                <a:latin typeface="Times New Roman" panose="02020603050405020304" pitchFamily="18" charset="0"/>
                <a:ea typeface="+mn-ea"/>
                <a:cs typeface="Times New Roman" panose="02020603050405020304" pitchFamily="18" charset="0"/>
              </a:rPr>
              <a:t>) </a:t>
            </a:r>
            <a:r>
              <a:rPr lang="zh-TW" altLang="en-US" sz="2000" kern="100" dirty="0">
                <a:latin typeface="Times New Roman" panose="02020603050405020304" pitchFamily="18" charset="0"/>
                <a:ea typeface="+mn-ea"/>
                <a:cs typeface="Times New Roman" panose="02020603050405020304" pitchFamily="18" charset="0"/>
              </a:rPr>
              <a:t>員工人數：</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四</a:t>
            </a:r>
            <a:r>
              <a:rPr lang="en-US" altLang="zh-TW" sz="2000" kern="100" dirty="0">
                <a:latin typeface="Times New Roman" panose="02020603050405020304" pitchFamily="18" charset="0"/>
                <a:ea typeface="+mn-ea"/>
                <a:cs typeface="Times New Roman" panose="02020603050405020304" pitchFamily="18" charset="0"/>
              </a:rPr>
              <a:t>) </a:t>
            </a:r>
            <a:r>
              <a:rPr lang="zh-TW" altLang="en-US" sz="2000" kern="100" dirty="0">
                <a:latin typeface="Times New Roman" panose="02020603050405020304" pitchFamily="18" charset="0"/>
                <a:ea typeface="+mn-ea"/>
                <a:cs typeface="Times New Roman" panose="02020603050405020304" pitchFamily="18" charset="0"/>
              </a:rPr>
              <a:t>上市上櫃狀況：□上市　□上櫃　□公開發行　□非公開發行</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五</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產業別：</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六</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公司產業地位與營業項目：</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七</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主要客戶：</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八</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關鍵技術能力：</a:t>
            </a:r>
            <a:endParaRPr lang="en-US" altLang="zh-TW" sz="2000" kern="100" dirty="0">
              <a:latin typeface="Times New Roman" panose="02020603050405020304" pitchFamily="18" charset="0"/>
              <a:ea typeface="+mn-ea"/>
              <a:cs typeface="Times New Roman" panose="02020603050405020304" pitchFamily="18" charset="0"/>
            </a:endParaRP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九</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 公司負責人</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 </a:t>
            </a:r>
            <a:r>
              <a:rPr lang="en-US" altLang="zh-TW" sz="2000" kern="100" dirty="0">
                <a:latin typeface="Times New Roman" panose="02020603050405020304" pitchFamily="18" charset="0"/>
                <a:ea typeface="+mn-ea"/>
                <a:cs typeface="Times New Roman" panose="02020603050405020304" pitchFamily="18" charset="0"/>
              </a:rPr>
              <a:t>OOO/</a:t>
            </a:r>
            <a:r>
              <a:rPr lang="zh-TW" altLang="en-US" sz="2000" kern="100" dirty="0">
                <a:latin typeface="Times New Roman" panose="02020603050405020304" pitchFamily="18" charset="0"/>
                <a:ea typeface="+mn-ea"/>
                <a:cs typeface="Times New Roman" panose="02020603050405020304" pitchFamily="18" charset="0"/>
              </a:rPr>
              <a:t>職稱</a:t>
            </a:r>
            <a:endParaRPr lang="en-US" altLang="zh-TW" sz="2000" kern="100" dirty="0">
              <a:latin typeface="Times New Roman" panose="02020603050405020304" pitchFamily="18" charset="0"/>
              <a:ea typeface="+mn-ea"/>
              <a:cs typeface="Times New Roman" panose="02020603050405020304" pitchFamily="18" charset="0"/>
            </a:endParaRP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十</a:t>
            </a:r>
            <a:r>
              <a:rPr lang="en-US" altLang="zh-TW" sz="2000" kern="100" dirty="0">
                <a:latin typeface="Times New Roman" panose="02020603050405020304" pitchFamily="18" charset="0"/>
                <a:ea typeface="+mn-ea"/>
                <a:cs typeface="Times New Roman" panose="02020603050405020304" pitchFamily="18" charset="0"/>
              </a:rPr>
              <a:t>) </a:t>
            </a:r>
            <a:r>
              <a:rPr lang="zh-TW" altLang="en-US" sz="2000" kern="100" dirty="0">
                <a:latin typeface="Times New Roman" panose="02020603050405020304" pitchFamily="18" charset="0"/>
                <a:ea typeface="+mn-ea"/>
                <a:cs typeface="Times New Roman" panose="02020603050405020304" pitchFamily="18" charset="0"/>
              </a:rPr>
              <a:t>近三年營業額：</a:t>
            </a:r>
          </a:p>
        </p:txBody>
      </p:sp>
      <p:sp>
        <p:nvSpPr>
          <p:cNvPr id="7" name="標題 1"/>
          <p:cNvSpPr>
            <a:spLocks noGrp="1"/>
          </p:cNvSpPr>
          <p:nvPr>
            <p:ph type="title"/>
          </p:nvPr>
        </p:nvSpPr>
        <p:spPr>
          <a:xfrm>
            <a:off x="1981200" y="142875"/>
            <a:ext cx="8229600" cy="725488"/>
          </a:xfrm>
        </p:spPr>
        <p:txBody>
          <a:bodyPr/>
          <a:lstStyle/>
          <a:p>
            <a:r>
              <a:rPr lang="zh-TW" altLang="en-US" dirty="0">
                <a:latin typeface="+mn-ea"/>
                <a:ea typeface="+mn-ea"/>
              </a:rPr>
              <a:t>委外業者簡介</a:t>
            </a:r>
            <a:r>
              <a:rPr lang="en-US" altLang="zh-TW" dirty="0">
                <a:ea typeface="+mn-ea"/>
              </a:rPr>
              <a:t>(</a:t>
            </a:r>
            <a:r>
              <a:rPr lang="zh-TW" altLang="en-US" dirty="0">
                <a:ea typeface="+mn-ea"/>
              </a:rPr>
              <a:t>若無則免填</a:t>
            </a:r>
            <a:r>
              <a:rPr lang="en-US" altLang="zh-TW" dirty="0">
                <a:ea typeface="+mn-ea"/>
              </a:rPr>
              <a:t>)</a:t>
            </a:r>
            <a:endParaRPr lang="zh-TW" altLang="en-US" dirty="0">
              <a:ea typeface="+mn-ea"/>
            </a:endParaRPr>
          </a:p>
        </p:txBody>
      </p:sp>
      <p:graphicFrame>
        <p:nvGraphicFramePr>
          <p:cNvPr id="9" name="表格 8">
            <a:extLst>
              <a:ext uri="{FF2B5EF4-FFF2-40B4-BE49-F238E27FC236}">
                <a16:creationId xmlns:a16="http://schemas.microsoft.com/office/drawing/2014/main" id="{C8E7D8AB-F1B5-4037-A66E-04FCA4F0AAFE}"/>
              </a:ext>
            </a:extLst>
          </p:cNvPr>
          <p:cNvGraphicFramePr>
            <a:graphicFrameLocks noGrp="1"/>
          </p:cNvGraphicFramePr>
          <p:nvPr>
            <p:extLst>
              <p:ext uri="{D42A27DB-BD31-4B8C-83A1-F6EECF244321}">
                <p14:modId xmlns:p14="http://schemas.microsoft.com/office/powerpoint/2010/main" val="1042365591"/>
              </p:ext>
            </p:extLst>
          </p:nvPr>
        </p:nvGraphicFramePr>
        <p:xfrm>
          <a:off x="1773523" y="5240215"/>
          <a:ext cx="8644954" cy="1172307"/>
        </p:xfrm>
        <a:graphic>
          <a:graphicData uri="http://schemas.openxmlformats.org/drawingml/2006/table">
            <a:tbl>
              <a:tblPr/>
              <a:tblGrid>
                <a:gridCol w="1802197">
                  <a:extLst>
                    <a:ext uri="{9D8B030D-6E8A-4147-A177-3AD203B41FA5}">
                      <a16:colId xmlns:a16="http://schemas.microsoft.com/office/drawing/2014/main" val="1620645433"/>
                    </a:ext>
                  </a:extLst>
                </a:gridCol>
                <a:gridCol w="2280919">
                  <a:extLst>
                    <a:ext uri="{9D8B030D-6E8A-4147-A177-3AD203B41FA5}">
                      <a16:colId xmlns:a16="http://schemas.microsoft.com/office/drawing/2014/main" val="2936113825"/>
                    </a:ext>
                  </a:extLst>
                </a:gridCol>
                <a:gridCol w="2280919">
                  <a:extLst>
                    <a:ext uri="{9D8B030D-6E8A-4147-A177-3AD203B41FA5}">
                      <a16:colId xmlns:a16="http://schemas.microsoft.com/office/drawing/2014/main" val="1894745040"/>
                    </a:ext>
                  </a:extLst>
                </a:gridCol>
                <a:gridCol w="2280919">
                  <a:extLst>
                    <a:ext uri="{9D8B030D-6E8A-4147-A177-3AD203B41FA5}">
                      <a16:colId xmlns:a16="http://schemas.microsoft.com/office/drawing/2014/main" val="1868562070"/>
                    </a:ext>
                  </a:extLst>
                </a:gridCol>
              </a:tblGrid>
              <a:tr h="423847">
                <a:tc>
                  <a:txBody>
                    <a:bodyPr/>
                    <a:lstStyle/>
                    <a:p>
                      <a:pPr algn="ctr">
                        <a:lnSpc>
                          <a:spcPts val="1800"/>
                        </a:lnSpc>
                        <a:spcAft>
                          <a:spcPts val="0"/>
                        </a:spcAft>
                      </a:pPr>
                      <a:r>
                        <a:rPr lang="zh-TW" sz="1600" b="1" dirty="0">
                          <a:ln>
                            <a:noFill/>
                          </a:ln>
                          <a:solidFill>
                            <a:sysClr val="windowText" lastClr="000000"/>
                          </a:solidFill>
                          <a:effectLst/>
                          <a:latin typeface="+mn-ea"/>
                          <a:ea typeface="+mn-ea"/>
                        </a:rPr>
                        <a:t>產品項目</a:t>
                      </a:r>
                      <a:endParaRPr lang="zh-TW" sz="1200" dirty="0">
                        <a:ln>
                          <a:noFill/>
                        </a:ln>
                        <a:solidFill>
                          <a:sysClr val="windowText" lastClr="000000"/>
                        </a:solidFill>
                        <a:effectLst/>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111</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110</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109</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extLst>
                  <a:ext uri="{0D108BD9-81ED-4DB2-BD59-A6C34878D82A}">
                    <a16:rowId xmlns:a16="http://schemas.microsoft.com/office/drawing/2014/main" val="2977339709"/>
                  </a:ext>
                </a:extLst>
              </a:tr>
              <a:tr h="324613">
                <a:tc>
                  <a:txBody>
                    <a:bodyPr/>
                    <a:lstStyle/>
                    <a:p>
                      <a:endParaRPr lang="zh-TW" sz="1000">
                        <a:effectLst/>
                        <a:latin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dirty="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02029149"/>
                  </a:ext>
                </a:extLst>
              </a:tr>
              <a:tr h="423847">
                <a:tc>
                  <a:txBody>
                    <a:bodyPr/>
                    <a:lstStyle/>
                    <a:p>
                      <a:pPr algn="ctr">
                        <a:lnSpc>
                          <a:spcPts val="1800"/>
                        </a:lnSpc>
                        <a:spcAft>
                          <a:spcPts val="0"/>
                        </a:spcAft>
                      </a:pPr>
                      <a:r>
                        <a:rPr lang="zh-TW" sz="1600" b="0" dirty="0">
                          <a:solidFill>
                            <a:schemeClr val="tx1"/>
                          </a:solidFill>
                          <a:effectLst/>
                          <a:latin typeface="Times New Roman" panose="02020603050405020304" pitchFamily="18" charset="0"/>
                          <a:ea typeface="微軟正黑體" panose="020B0604030504040204" pitchFamily="34" charset="-120"/>
                        </a:rPr>
                        <a:t>營業額合計</a:t>
                      </a:r>
                      <a:endParaRPr lang="zh-TW" sz="1200" b="0" dirty="0">
                        <a:solidFill>
                          <a:schemeClr val="tx1"/>
                        </a:solidFill>
                        <a:effectLst/>
                        <a:latin typeface="Times New Roman" panose="02020603050405020304" pitchFamily="18" charset="0"/>
                        <a:ea typeface="細明體" panose="02020509000000000000" pitchFamily="49" charset="-12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00171545"/>
                  </a:ext>
                </a:extLst>
              </a:tr>
            </a:tbl>
          </a:graphicData>
        </a:graphic>
      </p:graphicFrame>
    </p:spTree>
    <p:extLst>
      <p:ext uri="{BB962C8B-B14F-4D97-AF65-F5344CB8AC3E}">
        <p14:creationId xmlns:p14="http://schemas.microsoft.com/office/powerpoint/2010/main" val="3066304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latin typeface="+mn-ea"/>
                <a:ea typeface="+mn-ea"/>
              </a:rPr>
              <a:pPr>
                <a:defRPr/>
              </a:pPr>
              <a:t>26</a:t>
            </a:fld>
            <a:endParaRPr lang="zh-TW" altLang="en-US">
              <a:latin typeface="+mn-ea"/>
              <a:ea typeface="+mn-ea"/>
            </a:endParaRPr>
          </a:p>
        </p:txBody>
      </p:sp>
      <p:sp>
        <p:nvSpPr>
          <p:cNvPr id="7" name="標題 1"/>
          <p:cNvSpPr>
            <a:spLocks noGrp="1"/>
          </p:cNvSpPr>
          <p:nvPr>
            <p:ph type="title"/>
          </p:nvPr>
        </p:nvSpPr>
        <p:spPr>
          <a:xfrm>
            <a:off x="1981200" y="142875"/>
            <a:ext cx="8229600" cy="725488"/>
          </a:xfrm>
        </p:spPr>
        <p:txBody>
          <a:bodyPr/>
          <a:lstStyle/>
          <a:p>
            <a:r>
              <a:rPr lang="zh-TW" altLang="en-US" dirty="0">
                <a:ea typeface="+mn-ea"/>
              </a:rPr>
              <a:t>委外業者簡介</a:t>
            </a:r>
            <a:r>
              <a:rPr lang="en-US" altLang="zh-TW" dirty="0">
                <a:ea typeface="+mn-ea"/>
              </a:rPr>
              <a:t>(</a:t>
            </a:r>
            <a:r>
              <a:rPr lang="zh-TW" altLang="en-US" dirty="0">
                <a:ea typeface="+mn-ea"/>
              </a:rPr>
              <a:t>若無則免填</a:t>
            </a:r>
            <a:r>
              <a:rPr lang="en-US" altLang="zh-TW" dirty="0">
                <a:ea typeface="+mn-ea"/>
              </a:rPr>
              <a:t>)</a:t>
            </a:r>
            <a:endParaRPr lang="zh-TW" altLang="en-US" sz="2400" dirty="0">
              <a:ea typeface="+mn-ea"/>
            </a:endParaRPr>
          </a:p>
        </p:txBody>
      </p:sp>
      <p:sp>
        <p:nvSpPr>
          <p:cNvPr id="8" name="文字方塊 7"/>
          <p:cNvSpPr txBox="1"/>
          <p:nvPr/>
        </p:nvSpPr>
        <p:spPr>
          <a:xfrm>
            <a:off x="1929904" y="979603"/>
            <a:ext cx="7702750" cy="4150047"/>
          </a:xfrm>
          <a:prstGeom prst="rect">
            <a:avLst/>
          </a:prstGeom>
          <a:noFill/>
        </p:spPr>
        <p:txBody>
          <a:bodyPr wrap="none" rtlCol="0">
            <a:spAutoFit/>
          </a:bodyPr>
          <a:lstStyle/>
          <a:p>
            <a:pPr algn="just">
              <a:lnSpc>
                <a:spcPts val="2900"/>
              </a:lnSpc>
              <a:spcAft>
                <a:spcPts val="0"/>
              </a:spcAft>
            </a:pPr>
            <a:r>
              <a:rPr lang="zh-TW" altLang="en-US" sz="2000" dirty="0">
                <a:latin typeface="Times New Roman" panose="02020603050405020304" pitchFamily="18" charset="0"/>
                <a:ea typeface="+mn-ea"/>
                <a:cs typeface="Times New Roman" panose="02020603050405020304" pitchFamily="18" charset="0"/>
              </a:rPr>
              <a:t>二</a:t>
            </a:r>
            <a:r>
              <a:rPr lang="zh-TW" altLang="zh-TW" sz="2000" dirty="0">
                <a:latin typeface="Times New Roman" panose="02020603050405020304" pitchFamily="18" charset="0"/>
                <a:ea typeface="+mn-ea"/>
                <a:cs typeface="Times New Roman" panose="02020603050405020304" pitchFamily="18" charset="0"/>
              </a:rPr>
              <a:t>、</a:t>
            </a:r>
            <a:r>
              <a:rPr lang="zh-TW" altLang="en-US" sz="2000" dirty="0">
                <a:latin typeface="Times New Roman" panose="02020603050405020304" pitchFamily="18" charset="0"/>
                <a:ea typeface="+mn-ea"/>
                <a:cs typeface="Times New Roman" panose="02020603050405020304" pitchFamily="18" charset="0"/>
              </a:rPr>
              <a:t>資安</a:t>
            </a:r>
            <a:r>
              <a:rPr lang="en-US" altLang="zh-TW" sz="2000" dirty="0">
                <a:latin typeface="Times New Roman" panose="02020603050405020304" pitchFamily="18" charset="0"/>
                <a:ea typeface="+mn-ea"/>
                <a:cs typeface="Times New Roman" panose="02020603050405020304" pitchFamily="18" charset="0"/>
              </a:rPr>
              <a:t>○○</a:t>
            </a:r>
            <a:r>
              <a:rPr lang="zh-TW" altLang="zh-TW" sz="2000" dirty="0">
                <a:latin typeface="Times New Roman" panose="02020603050405020304" pitchFamily="18" charset="0"/>
                <a:ea typeface="+mn-ea"/>
                <a:cs typeface="Times New Roman" panose="02020603050405020304" pitchFamily="18" charset="0"/>
              </a:rPr>
              <a:t>公司基本資料</a:t>
            </a:r>
            <a:endParaRPr lang="en-US" altLang="zh-TW" sz="2000" dirty="0">
              <a:latin typeface="Times New Roman" panose="02020603050405020304" pitchFamily="18" charset="0"/>
              <a:ea typeface="+mn-ea"/>
              <a:cs typeface="Times New Roman" panose="02020603050405020304" pitchFamily="18" charset="0"/>
            </a:endParaRPr>
          </a:p>
          <a:p>
            <a:pPr algn="just">
              <a:lnSpc>
                <a:spcPts val="2900"/>
              </a:lnSpc>
              <a:spcAft>
                <a:spcPts val="0"/>
              </a:spcAft>
            </a:pPr>
            <a:r>
              <a:rPr lang="zh-TW" altLang="en-US" sz="2000" dirty="0">
                <a:latin typeface="Times New Roman" panose="02020603050405020304" pitchFamily="18" charset="0"/>
                <a:ea typeface="+mn-ea"/>
                <a:cs typeface="Times New Roman" panose="02020603050405020304" pitchFamily="18" charset="0"/>
              </a:rPr>
              <a:t>      </a:t>
            </a:r>
            <a:r>
              <a:rPr lang="en-US" altLang="zh-TW" sz="2000" dirty="0">
                <a:latin typeface="Times New Roman" panose="02020603050405020304" pitchFamily="18" charset="0"/>
                <a:ea typeface="+mn-ea"/>
                <a:cs typeface="Times New Roman" panose="02020603050405020304" pitchFamily="18" charset="0"/>
              </a:rPr>
              <a:t> </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一</a:t>
            </a:r>
            <a:r>
              <a:rPr lang="en-US" altLang="zh-TW" sz="2000" kern="100" dirty="0">
                <a:latin typeface="Times New Roman" panose="02020603050405020304" pitchFamily="18" charset="0"/>
                <a:ea typeface="+mn-ea"/>
                <a:cs typeface="Times New Roman" panose="02020603050405020304" pitchFamily="18" charset="0"/>
              </a:rPr>
              <a:t>) </a:t>
            </a:r>
            <a:r>
              <a:rPr lang="zh-TW" altLang="en-US" sz="2000" kern="100" dirty="0">
                <a:latin typeface="Times New Roman" panose="02020603050405020304" pitchFamily="18" charset="0"/>
                <a:ea typeface="+mn-ea"/>
                <a:cs typeface="Times New Roman" panose="02020603050405020304" pitchFamily="18" charset="0"/>
              </a:rPr>
              <a:t>創立日期：</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二</a:t>
            </a:r>
            <a:r>
              <a:rPr lang="en-US" altLang="zh-TW" sz="2000" kern="100" dirty="0">
                <a:latin typeface="Times New Roman" panose="02020603050405020304" pitchFamily="18" charset="0"/>
                <a:ea typeface="+mn-ea"/>
                <a:cs typeface="Times New Roman" panose="02020603050405020304" pitchFamily="18" charset="0"/>
              </a:rPr>
              <a:t>) ________</a:t>
            </a:r>
            <a:r>
              <a:rPr lang="zh-TW" altLang="en-US" sz="2000" kern="100" dirty="0">
                <a:latin typeface="Times New Roman" panose="02020603050405020304" pitchFamily="18" charset="0"/>
                <a:ea typeface="+mn-ea"/>
                <a:cs typeface="Times New Roman" panose="02020603050405020304" pitchFamily="18" charset="0"/>
              </a:rPr>
              <a:t>年實收資本額：新台幣       千元 </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三</a:t>
            </a:r>
            <a:r>
              <a:rPr lang="en-US" altLang="zh-TW" sz="2000" kern="100" dirty="0">
                <a:latin typeface="Times New Roman" panose="02020603050405020304" pitchFamily="18" charset="0"/>
                <a:ea typeface="+mn-ea"/>
                <a:cs typeface="Times New Roman" panose="02020603050405020304" pitchFamily="18" charset="0"/>
              </a:rPr>
              <a:t>) </a:t>
            </a:r>
            <a:r>
              <a:rPr lang="zh-TW" altLang="en-US" sz="2000" kern="100" dirty="0">
                <a:latin typeface="Times New Roman" panose="02020603050405020304" pitchFamily="18" charset="0"/>
                <a:ea typeface="+mn-ea"/>
                <a:cs typeface="Times New Roman" panose="02020603050405020304" pitchFamily="18" charset="0"/>
              </a:rPr>
              <a:t>員工人數：</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四</a:t>
            </a:r>
            <a:r>
              <a:rPr lang="en-US" altLang="zh-TW" sz="2000" kern="100" dirty="0">
                <a:latin typeface="Times New Roman" panose="02020603050405020304" pitchFamily="18" charset="0"/>
                <a:ea typeface="+mn-ea"/>
                <a:cs typeface="Times New Roman" panose="02020603050405020304" pitchFamily="18" charset="0"/>
              </a:rPr>
              <a:t>) </a:t>
            </a:r>
            <a:r>
              <a:rPr lang="zh-TW" altLang="en-US" sz="2000" kern="100" dirty="0">
                <a:latin typeface="Times New Roman" panose="02020603050405020304" pitchFamily="18" charset="0"/>
                <a:ea typeface="+mn-ea"/>
                <a:cs typeface="Times New Roman" panose="02020603050405020304" pitchFamily="18" charset="0"/>
              </a:rPr>
              <a:t>上市上櫃狀況：□上市　□上櫃　□公開發行　□非公開發行</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五</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產業別：</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六</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公司產業地位與營業項目：</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七</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主要客戶：</a:t>
            </a: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八</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關鍵技術能力：</a:t>
            </a:r>
            <a:endParaRPr lang="en-US" altLang="zh-TW" sz="2000" kern="100" dirty="0">
              <a:latin typeface="Times New Roman" panose="02020603050405020304" pitchFamily="18" charset="0"/>
              <a:ea typeface="+mn-ea"/>
              <a:cs typeface="Times New Roman" panose="02020603050405020304" pitchFamily="18" charset="0"/>
            </a:endParaRP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九</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 公司負責人</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 </a:t>
            </a:r>
            <a:r>
              <a:rPr lang="en-US" altLang="zh-TW" sz="2000" kern="100" dirty="0">
                <a:latin typeface="Times New Roman" panose="02020603050405020304" pitchFamily="18" charset="0"/>
                <a:ea typeface="+mn-ea"/>
                <a:cs typeface="Times New Roman" panose="02020603050405020304" pitchFamily="18" charset="0"/>
              </a:rPr>
              <a:t>OOO/</a:t>
            </a:r>
            <a:r>
              <a:rPr lang="zh-TW" altLang="en-US" sz="2000" kern="100" dirty="0">
                <a:latin typeface="Times New Roman" panose="02020603050405020304" pitchFamily="18" charset="0"/>
                <a:ea typeface="+mn-ea"/>
                <a:cs typeface="Times New Roman" panose="02020603050405020304" pitchFamily="18" charset="0"/>
              </a:rPr>
              <a:t>職稱</a:t>
            </a:r>
            <a:endParaRPr lang="en-US" altLang="zh-TW" sz="2000" kern="100" dirty="0">
              <a:latin typeface="Times New Roman" panose="02020603050405020304" pitchFamily="18" charset="0"/>
              <a:ea typeface="+mn-ea"/>
              <a:cs typeface="Times New Roman" panose="02020603050405020304" pitchFamily="18" charset="0"/>
            </a:endParaRPr>
          </a:p>
          <a:p>
            <a:pPr lvl="1">
              <a:lnSpc>
                <a:spcPts val="29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十</a:t>
            </a:r>
            <a:r>
              <a:rPr lang="en-US" altLang="zh-TW" sz="2000" kern="100" dirty="0">
                <a:latin typeface="Times New Roman" panose="02020603050405020304" pitchFamily="18" charset="0"/>
                <a:ea typeface="+mn-ea"/>
                <a:cs typeface="Times New Roman" panose="02020603050405020304" pitchFamily="18" charset="0"/>
              </a:rPr>
              <a:t>) </a:t>
            </a:r>
            <a:r>
              <a:rPr lang="zh-TW" altLang="en-US" sz="2000" kern="100" dirty="0">
                <a:latin typeface="Times New Roman" panose="02020603050405020304" pitchFamily="18" charset="0"/>
                <a:ea typeface="+mn-ea"/>
                <a:cs typeface="Times New Roman" panose="02020603050405020304" pitchFamily="18" charset="0"/>
              </a:rPr>
              <a:t>近三年營業額：</a:t>
            </a:r>
          </a:p>
        </p:txBody>
      </p:sp>
      <p:graphicFrame>
        <p:nvGraphicFramePr>
          <p:cNvPr id="6" name="表格 5"/>
          <p:cNvGraphicFramePr>
            <a:graphicFrameLocks noGrp="1"/>
          </p:cNvGraphicFramePr>
          <p:nvPr>
            <p:extLst>
              <p:ext uri="{D42A27DB-BD31-4B8C-83A1-F6EECF244321}">
                <p14:modId xmlns:p14="http://schemas.microsoft.com/office/powerpoint/2010/main" val="3089614506"/>
              </p:ext>
            </p:extLst>
          </p:nvPr>
        </p:nvGraphicFramePr>
        <p:xfrm>
          <a:off x="1773523" y="5240215"/>
          <a:ext cx="8644954" cy="1172307"/>
        </p:xfrm>
        <a:graphic>
          <a:graphicData uri="http://schemas.openxmlformats.org/drawingml/2006/table">
            <a:tbl>
              <a:tblPr/>
              <a:tblGrid>
                <a:gridCol w="1802197">
                  <a:extLst>
                    <a:ext uri="{9D8B030D-6E8A-4147-A177-3AD203B41FA5}">
                      <a16:colId xmlns:a16="http://schemas.microsoft.com/office/drawing/2014/main" val="1620645433"/>
                    </a:ext>
                  </a:extLst>
                </a:gridCol>
                <a:gridCol w="2280919">
                  <a:extLst>
                    <a:ext uri="{9D8B030D-6E8A-4147-A177-3AD203B41FA5}">
                      <a16:colId xmlns:a16="http://schemas.microsoft.com/office/drawing/2014/main" val="2936113825"/>
                    </a:ext>
                  </a:extLst>
                </a:gridCol>
                <a:gridCol w="2280919">
                  <a:extLst>
                    <a:ext uri="{9D8B030D-6E8A-4147-A177-3AD203B41FA5}">
                      <a16:colId xmlns:a16="http://schemas.microsoft.com/office/drawing/2014/main" val="1894745040"/>
                    </a:ext>
                  </a:extLst>
                </a:gridCol>
                <a:gridCol w="2280919">
                  <a:extLst>
                    <a:ext uri="{9D8B030D-6E8A-4147-A177-3AD203B41FA5}">
                      <a16:colId xmlns:a16="http://schemas.microsoft.com/office/drawing/2014/main" val="1868562070"/>
                    </a:ext>
                  </a:extLst>
                </a:gridCol>
              </a:tblGrid>
              <a:tr h="423847">
                <a:tc>
                  <a:txBody>
                    <a:bodyPr/>
                    <a:lstStyle/>
                    <a:p>
                      <a:pPr algn="ctr">
                        <a:lnSpc>
                          <a:spcPts val="1800"/>
                        </a:lnSpc>
                        <a:spcAft>
                          <a:spcPts val="0"/>
                        </a:spcAft>
                      </a:pPr>
                      <a:r>
                        <a:rPr lang="zh-TW" sz="1600" b="1" dirty="0">
                          <a:ln>
                            <a:noFill/>
                          </a:ln>
                          <a:solidFill>
                            <a:sysClr val="windowText" lastClr="000000"/>
                          </a:solidFill>
                          <a:effectLst/>
                          <a:latin typeface="+mn-ea"/>
                          <a:ea typeface="+mn-ea"/>
                        </a:rPr>
                        <a:t>產品項目</a:t>
                      </a:r>
                      <a:endParaRPr lang="zh-TW" sz="1200" dirty="0">
                        <a:ln>
                          <a:noFill/>
                        </a:ln>
                        <a:solidFill>
                          <a:sysClr val="windowText" lastClr="000000"/>
                        </a:solidFill>
                        <a:effectLst/>
                        <a:latin typeface="+mn-ea"/>
                        <a:ea typeface="+mn-ea"/>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111</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110</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109</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extLst>
                  <a:ext uri="{0D108BD9-81ED-4DB2-BD59-A6C34878D82A}">
                    <a16:rowId xmlns:a16="http://schemas.microsoft.com/office/drawing/2014/main" val="2977339709"/>
                  </a:ext>
                </a:extLst>
              </a:tr>
              <a:tr h="324613">
                <a:tc>
                  <a:txBody>
                    <a:bodyPr/>
                    <a:lstStyle/>
                    <a:p>
                      <a:endParaRPr lang="zh-TW" sz="1000">
                        <a:effectLst/>
                        <a:latin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000" dirty="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dirty="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02029149"/>
                  </a:ext>
                </a:extLst>
              </a:tr>
              <a:tr h="423847">
                <a:tc>
                  <a:txBody>
                    <a:bodyPr/>
                    <a:lstStyle/>
                    <a:p>
                      <a:pPr algn="ctr">
                        <a:lnSpc>
                          <a:spcPts val="1800"/>
                        </a:lnSpc>
                        <a:spcAft>
                          <a:spcPts val="0"/>
                        </a:spcAft>
                      </a:pPr>
                      <a:r>
                        <a:rPr lang="zh-TW" sz="1600" b="0" dirty="0">
                          <a:solidFill>
                            <a:schemeClr val="tx1"/>
                          </a:solidFill>
                          <a:effectLst/>
                          <a:latin typeface="Times New Roman" panose="02020603050405020304" pitchFamily="18" charset="0"/>
                          <a:ea typeface="微軟正黑體" panose="020B0604030504040204" pitchFamily="34" charset="-120"/>
                        </a:rPr>
                        <a:t>營業額合計</a:t>
                      </a:r>
                      <a:endParaRPr lang="zh-TW" sz="1200" b="0" dirty="0">
                        <a:solidFill>
                          <a:schemeClr val="tx1"/>
                        </a:solidFill>
                        <a:effectLst/>
                        <a:latin typeface="Times New Roman" panose="02020603050405020304" pitchFamily="18" charset="0"/>
                        <a:ea typeface="細明體" panose="02020509000000000000" pitchFamily="49" charset="-12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00171545"/>
                  </a:ext>
                </a:extLst>
              </a:tr>
            </a:tbl>
          </a:graphicData>
        </a:graphic>
      </p:graphicFrame>
    </p:spTree>
    <p:extLst>
      <p:ext uri="{BB962C8B-B14F-4D97-AF65-F5344CB8AC3E}">
        <p14:creationId xmlns:p14="http://schemas.microsoft.com/office/powerpoint/2010/main" val="2998538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pPr eaLnBrk="1" hangingPunct="1"/>
            <a:r>
              <a:rPr lang="zh-TW" altLang="en-US"/>
              <a:t>遭遇之困難</a:t>
            </a:r>
          </a:p>
        </p:txBody>
      </p:sp>
      <p:sp>
        <p:nvSpPr>
          <p:cNvPr id="24579" name="內容版面配置區 2"/>
          <p:cNvSpPr>
            <a:spLocks noGrp="1"/>
          </p:cNvSpPr>
          <p:nvPr>
            <p:ph idx="1"/>
          </p:nvPr>
        </p:nvSpPr>
        <p:spPr>
          <a:xfrm>
            <a:off x="1981200" y="928689"/>
            <a:ext cx="8229600" cy="5500687"/>
          </a:xfrm>
        </p:spPr>
        <p:txBody>
          <a:bodyPr/>
          <a:lstStyle/>
          <a:p>
            <a:pPr eaLnBrk="1" hangingPunct="1">
              <a:defRPr/>
            </a:pPr>
            <a:r>
              <a:rPr lang="zh-TW" altLang="en-US">
                <a:solidFill>
                  <a:schemeClr val="bg1">
                    <a:lumMod val="50000"/>
                  </a:schemeClr>
                </a:solidFill>
              </a:rPr>
              <a:t>若無則免填</a:t>
            </a: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27</a:t>
            </a:fld>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投影片編號版面配置區 3"/>
          <p:cNvSpPr>
            <a:spLocks noGrp="1"/>
          </p:cNvSpPr>
          <p:nvPr>
            <p:ph type="sldNum" sz="quarter" idx="4294967295"/>
          </p:nvPr>
        </p:nvSpPr>
        <p:spPr>
          <a:xfrm>
            <a:off x="10267760" y="6460109"/>
            <a:ext cx="1905000" cy="457200"/>
          </a:xfrm>
        </p:spPr>
        <p:txBody>
          <a:bodyPr/>
          <a:lstStyle/>
          <a:p>
            <a:pPr defTabSz="844083">
              <a:defRPr/>
            </a:pPr>
            <a:fld id="{04FCF277-0D7C-4757-860A-5747CB6A1B2E}" type="slidenum">
              <a:rPr lang="zh-TW" altLang="en-US" sz="1108">
                <a:solidFill>
                  <a:prstClr val="black">
                    <a:tint val="75000"/>
                  </a:prstClr>
                </a:solidFill>
                <a:latin typeface="+mn-ea"/>
                <a:ea typeface="+mn-ea"/>
              </a:rPr>
              <a:pPr defTabSz="844083">
                <a:defRPr/>
              </a:pPr>
              <a:t>28</a:t>
            </a:fld>
            <a:endParaRPr lang="zh-TW" altLang="en-US" sz="1108">
              <a:solidFill>
                <a:prstClr val="black">
                  <a:tint val="75000"/>
                </a:prstClr>
              </a:solidFill>
              <a:latin typeface="+mn-ea"/>
              <a:ea typeface="+mn-ea"/>
            </a:endParaRPr>
          </a:p>
        </p:txBody>
      </p:sp>
      <p:sp>
        <p:nvSpPr>
          <p:cNvPr id="49" name="圓角矩形 30">
            <a:extLst>
              <a:ext uri="{FF2B5EF4-FFF2-40B4-BE49-F238E27FC236}">
                <a16:creationId xmlns:a16="http://schemas.microsoft.com/office/drawing/2014/main" id="{4D5F01F3-CFC3-4B7A-8C73-87D4FCB6ADAA}"/>
              </a:ext>
            </a:extLst>
          </p:cNvPr>
          <p:cNvSpPr/>
          <p:nvPr/>
        </p:nvSpPr>
        <p:spPr>
          <a:xfrm>
            <a:off x="838201" y="3134634"/>
            <a:ext cx="10172700" cy="326113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endParaRPr kumimoji="1" lang="zh-TW" altLang="en-US" sz="1512">
              <a:solidFill>
                <a:prstClr val="white"/>
              </a:solidFill>
              <a:latin typeface="+mn-ea"/>
            </a:endParaRPr>
          </a:p>
        </p:txBody>
      </p:sp>
      <p:sp>
        <p:nvSpPr>
          <p:cNvPr id="50" name="矩形 49">
            <a:extLst>
              <a:ext uri="{FF2B5EF4-FFF2-40B4-BE49-F238E27FC236}">
                <a16:creationId xmlns:a16="http://schemas.microsoft.com/office/drawing/2014/main" id="{75ADF334-2462-41FD-AF77-FD8F7C55513F}"/>
              </a:ext>
            </a:extLst>
          </p:cNvPr>
          <p:cNvSpPr/>
          <p:nvPr/>
        </p:nvSpPr>
        <p:spPr>
          <a:xfrm>
            <a:off x="7419974" y="3717823"/>
            <a:ext cx="3397195" cy="24575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endParaRPr kumimoji="1" lang="zh-TW" altLang="en-US" sz="1512">
              <a:solidFill>
                <a:prstClr val="white"/>
              </a:solidFill>
              <a:latin typeface="+mn-ea"/>
            </a:endParaRPr>
          </a:p>
        </p:txBody>
      </p:sp>
      <p:sp>
        <p:nvSpPr>
          <p:cNvPr id="51" name="流程圖: 替代處理程序 75">
            <a:extLst>
              <a:ext uri="{FF2B5EF4-FFF2-40B4-BE49-F238E27FC236}">
                <a16:creationId xmlns:a16="http://schemas.microsoft.com/office/drawing/2014/main" id="{140F7587-BE4D-4850-BC53-10EC170A48C3}"/>
              </a:ext>
            </a:extLst>
          </p:cNvPr>
          <p:cNvSpPr/>
          <p:nvPr/>
        </p:nvSpPr>
        <p:spPr>
          <a:xfrm>
            <a:off x="7385494" y="3243607"/>
            <a:ext cx="2220828" cy="401982"/>
          </a:xfrm>
          <a:prstGeom prst="flowChartAlternateProcess">
            <a:avLst/>
          </a:prstGeom>
          <a:solidFill>
            <a:srgbClr val="022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r>
              <a:rPr kumimoji="1" lang="en-US" altLang="zh-TW" sz="1680" b="1" dirty="0">
                <a:solidFill>
                  <a:prstClr val="white"/>
                </a:solidFill>
                <a:latin typeface="+mn-ea"/>
              </a:rPr>
              <a:t>POC</a:t>
            </a:r>
            <a:r>
              <a:rPr kumimoji="1" lang="zh-TW" altLang="en-US" sz="1680" b="1" dirty="0">
                <a:solidFill>
                  <a:prstClr val="white"/>
                </a:solidFill>
                <a:latin typeface="+mn-ea"/>
              </a:rPr>
              <a:t>做法與對應效益</a:t>
            </a:r>
          </a:p>
        </p:txBody>
      </p:sp>
      <p:sp>
        <p:nvSpPr>
          <p:cNvPr id="52" name="流程圖: 替代處理程序 74">
            <a:extLst>
              <a:ext uri="{FF2B5EF4-FFF2-40B4-BE49-F238E27FC236}">
                <a16:creationId xmlns:a16="http://schemas.microsoft.com/office/drawing/2014/main" id="{66A24D2A-FE92-4657-8063-3C4F85782FAD}"/>
              </a:ext>
            </a:extLst>
          </p:cNvPr>
          <p:cNvSpPr/>
          <p:nvPr/>
        </p:nvSpPr>
        <p:spPr>
          <a:xfrm>
            <a:off x="1181196" y="3243608"/>
            <a:ext cx="2199620" cy="401982"/>
          </a:xfrm>
          <a:prstGeom prst="flowChartAlternateProcess">
            <a:avLst/>
          </a:prstGeom>
          <a:solidFill>
            <a:srgbClr val="022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r>
              <a:rPr kumimoji="1" lang="zh-TW" altLang="en-US" sz="1680" b="1">
                <a:solidFill>
                  <a:prstClr val="white"/>
                </a:solidFill>
                <a:latin typeface="+mn-ea"/>
              </a:rPr>
              <a:t>轉型目標與創新商模</a:t>
            </a:r>
          </a:p>
        </p:txBody>
      </p:sp>
      <p:sp>
        <p:nvSpPr>
          <p:cNvPr id="53" name="矩形 52">
            <a:extLst>
              <a:ext uri="{FF2B5EF4-FFF2-40B4-BE49-F238E27FC236}">
                <a16:creationId xmlns:a16="http://schemas.microsoft.com/office/drawing/2014/main" id="{2B8961AB-0C9A-4876-8B78-F06C0C472D66}"/>
              </a:ext>
            </a:extLst>
          </p:cNvPr>
          <p:cNvSpPr/>
          <p:nvPr/>
        </p:nvSpPr>
        <p:spPr>
          <a:xfrm>
            <a:off x="1143000" y="3717823"/>
            <a:ext cx="6134100" cy="2482952"/>
          </a:xfrm>
          <a:prstGeom prst="rect">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a:latin typeface="+mn-ea"/>
              </a:rPr>
              <a:t>.</a:t>
            </a:r>
            <a:endParaRPr lang="zh-TW" altLang="en-US">
              <a:latin typeface="+mn-ea"/>
            </a:endParaRPr>
          </a:p>
        </p:txBody>
      </p:sp>
      <p:graphicFrame>
        <p:nvGraphicFramePr>
          <p:cNvPr id="54" name="表格 53">
            <a:extLst>
              <a:ext uri="{FF2B5EF4-FFF2-40B4-BE49-F238E27FC236}">
                <a16:creationId xmlns:a16="http://schemas.microsoft.com/office/drawing/2014/main" id="{A74EC406-D2CF-4949-BB83-31D9D656504B}"/>
              </a:ext>
            </a:extLst>
          </p:cNvPr>
          <p:cNvGraphicFramePr>
            <a:graphicFrameLocks noGrp="1"/>
          </p:cNvGraphicFramePr>
          <p:nvPr>
            <p:extLst>
              <p:ext uri="{D42A27DB-BD31-4B8C-83A1-F6EECF244321}">
                <p14:modId xmlns:p14="http://schemas.microsoft.com/office/powerpoint/2010/main" val="2725238465"/>
              </p:ext>
            </p:extLst>
          </p:nvPr>
        </p:nvGraphicFramePr>
        <p:xfrm>
          <a:off x="10043629" y="156948"/>
          <a:ext cx="1905000" cy="522092"/>
        </p:xfrm>
        <a:graphic>
          <a:graphicData uri="http://schemas.openxmlformats.org/drawingml/2006/table">
            <a:tbl>
              <a:tblPr firstRow="1" firstCol="1" bandRow="1">
                <a:tableStyleId>{5940675A-B579-460E-94D1-54222C63F5DA}</a:tableStyleId>
              </a:tblPr>
              <a:tblGrid>
                <a:gridCol w="982076">
                  <a:extLst>
                    <a:ext uri="{9D8B030D-6E8A-4147-A177-3AD203B41FA5}">
                      <a16:colId xmlns:a16="http://schemas.microsoft.com/office/drawing/2014/main" val="20002"/>
                    </a:ext>
                  </a:extLst>
                </a:gridCol>
                <a:gridCol w="922924">
                  <a:extLst>
                    <a:ext uri="{9D8B030D-6E8A-4147-A177-3AD203B41FA5}">
                      <a16:colId xmlns:a16="http://schemas.microsoft.com/office/drawing/2014/main" val="20003"/>
                    </a:ext>
                  </a:extLst>
                </a:gridCol>
              </a:tblGrid>
              <a:tr h="277541">
                <a:tc>
                  <a:txBody>
                    <a:bodyPr/>
                    <a:lstStyle/>
                    <a:p>
                      <a:pPr algn="ctr">
                        <a:spcAft>
                          <a:spcPts val="0"/>
                        </a:spcAft>
                      </a:pPr>
                      <a:r>
                        <a:rPr lang="zh-TW" altLang="en-US" sz="1000" b="1" kern="0" dirty="0">
                          <a:effectLst/>
                          <a:latin typeface="+mn-ea"/>
                          <a:ea typeface="+mn-ea"/>
                          <a:cs typeface="Times New Roman" panose="02020603050405020304" pitchFamily="18" charset="0"/>
                        </a:rPr>
                        <a:t>計畫</a:t>
                      </a:r>
                      <a:r>
                        <a:rPr lang="zh-TW" sz="1000" b="1" kern="0" dirty="0">
                          <a:effectLst/>
                          <a:latin typeface="+mn-ea"/>
                          <a:ea typeface="+mn-ea"/>
                          <a:cs typeface="Times New Roman" panose="02020603050405020304" pitchFamily="18" charset="0"/>
                        </a:rPr>
                        <a:t>總經費</a:t>
                      </a:r>
                      <a:endParaRPr lang="zh-TW" sz="1000" b="1" kern="100" dirty="0">
                        <a:effectLst/>
                        <a:latin typeface="+mn-ea"/>
                        <a:ea typeface="+mn-ea"/>
                        <a:cs typeface="Times New Roman" panose="02020603050405020304" pitchFamily="18" charset="0"/>
                      </a:endParaRPr>
                    </a:p>
                  </a:txBody>
                  <a:tcPr marL="17780" marR="17780" marT="0" marB="0" anchor="ctr"/>
                </a:tc>
                <a:tc>
                  <a:txBody>
                    <a:bodyPr/>
                    <a:lstStyle/>
                    <a:p>
                      <a:pPr algn="ctr"/>
                      <a:r>
                        <a:rPr lang="zh-TW" sz="1000" b="1" kern="100" dirty="0">
                          <a:effectLst/>
                          <a:latin typeface="+mn-ea"/>
                          <a:ea typeface="+mn-ea"/>
                          <a:cs typeface="Times New Roman" panose="02020603050405020304" pitchFamily="18" charset="0"/>
                        </a:rPr>
                        <a:t>補助經費</a:t>
                      </a:r>
                    </a:p>
                  </a:txBody>
                  <a:tcPr marL="17780" marR="17780" marT="0" marB="0" anchor="ctr"/>
                </a:tc>
                <a:extLst>
                  <a:ext uri="{0D108BD9-81ED-4DB2-BD59-A6C34878D82A}">
                    <a16:rowId xmlns:a16="http://schemas.microsoft.com/office/drawing/2014/main" val="10000"/>
                  </a:ext>
                </a:extLst>
              </a:tr>
              <a:tr h="244551">
                <a:tc>
                  <a:txBody>
                    <a:bodyPr/>
                    <a:lstStyle/>
                    <a:p>
                      <a:pPr algn="r"/>
                      <a:r>
                        <a:rPr lang="en-US" altLang="zh-TW" sz="1000" b="1" kern="100" dirty="0">
                          <a:effectLst/>
                          <a:latin typeface="+mn-ea"/>
                          <a:ea typeface="+mn-ea"/>
                          <a:cs typeface="Times New Roman" panose="02020603050405020304" pitchFamily="18" charset="0"/>
                        </a:rPr>
                        <a:t>XXXXX</a:t>
                      </a:r>
                      <a:r>
                        <a:rPr lang="zh-TW" altLang="en-US" sz="1000" b="1" kern="100" dirty="0">
                          <a:effectLst/>
                          <a:latin typeface="+mn-ea"/>
                          <a:ea typeface="+mn-ea"/>
                          <a:cs typeface="Times New Roman" panose="02020603050405020304" pitchFamily="18" charset="0"/>
                        </a:rPr>
                        <a:t>千元</a:t>
                      </a:r>
                      <a:endParaRPr lang="zh-TW" sz="1000" b="1" kern="100" dirty="0">
                        <a:effectLst/>
                        <a:latin typeface="+mn-ea"/>
                        <a:ea typeface="+mn-ea"/>
                        <a:cs typeface="Times New Roman" panose="02020603050405020304" pitchFamily="18" charset="0"/>
                      </a:endParaRPr>
                    </a:p>
                  </a:txBody>
                  <a:tcPr marL="17780" marR="17780" marT="0" marB="0" anchor="ctr"/>
                </a:tc>
                <a:tc>
                  <a:txBody>
                    <a:bodyPr/>
                    <a:lstStyle/>
                    <a:p>
                      <a:pPr algn="r"/>
                      <a:r>
                        <a:rPr lang="en-US" altLang="zh-TW" sz="1000" b="1" kern="100" dirty="0">
                          <a:effectLst/>
                          <a:latin typeface="+mn-ea"/>
                          <a:ea typeface="+mn-ea"/>
                          <a:cs typeface="Times New Roman" panose="02020603050405020304" pitchFamily="18" charset="0"/>
                        </a:rPr>
                        <a:t>OOOOO</a:t>
                      </a:r>
                      <a:r>
                        <a:rPr lang="zh-TW" altLang="en-US" sz="1000" b="1" kern="100" dirty="0">
                          <a:effectLst/>
                          <a:latin typeface="+mn-ea"/>
                          <a:ea typeface="+mn-ea"/>
                          <a:cs typeface="Times New Roman" panose="02020603050405020304" pitchFamily="18" charset="0"/>
                        </a:rPr>
                        <a:t>千元</a:t>
                      </a:r>
                      <a:endParaRPr lang="zh-TW" sz="1000" b="1" kern="100" dirty="0">
                        <a:effectLst/>
                        <a:latin typeface="+mn-ea"/>
                        <a:ea typeface="+mn-ea"/>
                        <a:cs typeface="Times New Roman" panose="02020603050405020304" pitchFamily="18" charset="0"/>
                      </a:endParaRPr>
                    </a:p>
                  </a:txBody>
                  <a:tcPr marL="17780" marR="17780" marT="0" marB="0" anchor="ctr"/>
                </a:tc>
                <a:extLst>
                  <a:ext uri="{0D108BD9-81ED-4DB2-BD59-A6C34878D82A}">
                    <a16:rowId xmlns:a16="http://schemas.microsoft.com/office/drawing/2014/main" val="10001"/>
                  </a:ext>
                </a:extLst>
              </a:tr>
            </a:tbl>
          </a:graphicData>
        </a:graphic>
      </p:graphicFrame>
      <p:sp>
        <p:nvSpPr>
          <p:cNvPr id="55" name="標題 1">
            <a:extLst>
              <a:ext uri="{FF2B5EF4-FFF2-40B4-BE49-F238E27FC236}">
                <a16:creationId xmlns:a16="http://schemas.microsoft.com/office/drawing/2014/main" id="{451035F9-B13B-420D-A13E-D6D66CFA26AA}"/>
              </a:ext>
            </a:extLst>
          </p:cNvPr>
          <p:cNvSpPr txBox="1">
            <a:spLocks/>
          </p:cNvSpPr>
          <p:nvPr/>
        </p:nvSpPr>
        <p:spPr bwMode="auto">
          <a:xfrm>
            <a:off x="3251200" y="205583"/>
            <a:ext cx="5689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6pPr>
            <a:lvl7pPr marL="9144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7pPr>
            <a:lvl8pPr marL="13716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8pPr>
            <a:lvl9pPr marL="1828800" algn="ctr" rtl="0" fontAlgn="base">
              <a:spcBef>
                <a:spcPct val="0"/>
              </a:spcBef>
              <a:spcAft>
                <a:spcPct val="0"/>
              </a:spcAft>
              <a:defRPr sz="3600" b="1">
                <a:solidFill>
                  <a:srgbClr val="000066"/>
                </a:solidFill>
                <a:latin typeface="Times New Roman" pitchFamily="18" charset="0"/>
                <a:ea typeface="標楷體" pitchFamily="65" charset="-120"/>
                <a:cs typeface="Times New Roman" pitchFamily="18" charset="0"/>
              </a:defRPr>
            </a:lvl9pPr>
          </a:lstStyle>
          <a:p>
            <a:pPr defTabSz="912813"/>
            <a:r>
              <a:rPr kumimoji="0" lang="zh-TW" altLang="en-US" dirty="0">
                <a:latin typeface="+mn-ea"/>
                <a:ea typeface="+mn-ea"/>
              </a:rPr>
              <a:t>個案一頁簡報</a:t>
            </a:r>
          </a:p>
        </p:txBody>
      </p:sp>
      <p:sp>
        <p:nvSpPr>
          <p:cNvPr id="56" name="矩形 55">
            <a:extLst>
              <a:ext uri="{FF2B5EF4-FFF2-40B4-BE49-F238E27FC236}">
                <a16:creationId xmlns:a16="http://schemas.microsoft.com/office/drawing/2014/main" id="{74ABA7F2-B5EF-4098-89F6-98D8F679A613}"/>
              </a:ext>
            </a:extLst>
          </p:cNvPr>
          <p:cNvSpPr/>
          <p:nvPr/>
        </p:nvSpPr>
        <p:spPr>
          <a:xfrm>
            <a:off x="3239771" y="5926804"/>
            <a:ext cx="6405495" cy="248530"/>
          </a:xfrm>
          <a:prstGeom prst="rect">
            <a:avLst/>
          </a:prstGeom>
        </p:spPr>
        <p:txBody>
          <a:bodyPr wrap="square">
            <a:spAutoFit/>
          </a:bodyPr>
          <a:lstStyle/>
          <a:p>
            <a:pPr defTabSz="844083" eaLnBrk="0" fontAlgn="base" hangingPunct="0">
              <a:spcBef>
                <a:spcPct val="0"/>
              </a:spcBef>
              <a:spcAft>
                <a:spcPct val="0"/>
              </a:spcAft>
            </a:pPr>
            <a:endParaRPr kumimoji="1" lang="zh-TW" altLang="en-US" sz="1015">
              <a:solidFill>
                <a:prstClr val="black"/>
              </a:solidFill>
              <a:latin typeface="+mn-ea"/>
              <a:ea typeface="+mn-ea"/>
            </a:endParaRPr>
          </a:p>
        </p:txBody>
      </p:sp>
      <p:sp>
        <p:nvSpPr>
          <p:cNvPr id="57" name="矩形 56">
            <a:extLst>
              <a:ext uri="{FF2B5EF4-FFF2-40B4-BE49-F238E27FC236}">
                <a16:creationId xmlns:a16="http://schemas.microsoft.com/office/drawing/2014/main" id="{ADBD7C2D-7281-4B7A-A5D2-FA2B65A57A47}"/>
              </a:ext>
            </a:extLst>
          </p:cNvPr>
          <p:cNvSpPr/>
          <p:nvPr/>
        </p:nvSpPr>
        <p:spPr>
          <a:xfrm>
            <a:off x="7477124" y="3772757"/>
            <a:ext cx="3286125" cy="1769715"/>
          </a:xfrm>
          <a:prstGeom prst="rect">
            <a:avLst/>
          </a:prstGeom>
        </p:spPr>
        <p:txBody>
          <a:bodyPr wrap="square">
            <a:spAutoFit/>
          </a:bodyPr>
          <a:lstStyle/>
          <a:p>
            <a:pPr marL="176213" lvl="0" indent="-176213" algn="just" defTabSz="844083" eaLnBrk="1" fontAlgn="auto" hangingPunct="1">
              <a:lnSpc>
                <a:spcPts val="1600"/>
              </a:lnSpc>
              <a:spcBef>
                <a:spcPts val="0"/>
              </a:spcBef>
              <a:spcAft>
                <a:spcPts val="0"/>
              </a:spcAft>
              <a:buFont typeface="Wingdings" panose="05000000000000000000" pitchFamily="2" charset="2"/>
              <a:buChar char="n"/>
            </a:pPr>
            <a:r>
              <a:rPr kumimoji="0" lang="zh-TW" altLang="en-US" sz="1400" b="1" dirty="0">
                <a:solidFill>
                  <a:prstClr val="black"/>
                </a:solidFill>
                <a:latin typeface="+mn-ea"/>
                <a:ea typeface="+mn-ea"/>
                <a:cs typeface="Times New Roman" panose="02020603050405020304" pitchFamily="18" charset="0"/>
              </a:rPr>
              <a:t>驗證時程</a:t>
            </a:r>
            <a:r>
              <a:rPr kumimoji="0" lang="zh-TW" altLang="en-US" sz="1400" dirty="0">
                <a:solidFill>
                  <a:prstClr val="black"/>
                </a:solidFill>
                <a:latin typeface="+mn-ea"/>
                <a:ea typeface="+mn-ea"/>
                <a:cs typeface="Times New Roman" panose="02020603050405020304" pitchFamily="18" charset="0"/>
              </a:rPr>
              <a:t>：</a:t>
            </a:r>
            <a:r>
              <a:rPr kumimoji="0" lang="en-US" altLang="zh-TW" sz="1400" dirty="0">
                <a:solidFill>
                  <a:prstClr val="black"/>
                </a:solidFill>
                <a:latin typeface="+mn-ea"/>
                <a:ea typeface="+mn-ea"/>
                <a:cs typeface="Times New Roman" panose="02020603050405020304" pitchFamily="18" charset="0"/>
              </a:rPr>
              <a:t>113</a:t>
            </a:r>
            <a:r>
              <a:rPr kumimoji="0" lang="zh-TW" altLang="en-US" sz="1400" dirty="0">
                <a:solidFill>
                  <a:prstClr val="black"/>
                </a:solidFill>
                <a:latin typeface="+mn-ea"/>
                <a:ea typeface="+mn-ea"/>
                <a:cs typeface="Times New Roman" panose="02020603050405020304" pitchFamily="18" charset="0"/>
              </a:rPr>
              <a:t>年</a:t>
            </a:r>
            <a:r>
              <a:rPr kumimoji="0" lang="en-US" altLang="zh-TW" sz="1400" dirty="0">
                <a:solidFill>
                  <a:prstClr val="black"/>
                </a:solidFill>
                <a:latin typeface="+mn-ea"/>
                <a:ea typeface="+mn-ea"/>
                <a:cs typeface="Times New Roman" panose="02020603050405020304" pitchFamily="18" charset="0"/>
              </a:rPr>
              <a:t>O</a:t>
            </a:r>
            <a:r>
              <a:rPr kumimoji="0" lang="zh-TW" altLang="en-US" sz="1400" dirty="0">
                <a:solidFill>
                  <a:prstClr val="black"/>
                </a:solidFill>
                <a:latin typeface="+mn-ea"/>
                <a:ea typeface="+mn-ea"/>
                <a:cs typeface="Times New Roman" panose="02020603050405020304" pitchFamily="18" charset="0"/>
              </a:rPr>
              <a:t>月</a:t>
            </a:r>
            <a:r>
              <a:rPr kumimoji="0" lang="en-US" altLang="zh-TW" sz="1400" dirty="0">
                <a:solidFill>
                  <a:prstClr val="black"/>
                </a:solidFill>
                <a:latin typeface="+mn-ea"/>
                <a:ea typeface="+mn-ea"/>
                <a:cs typeface="Times New Roman" panose="02020603050405020304" pitchFamily="18" charset="0"/>
              </a:rPr>
              <a:t>O</a:t>
            </a:r>
            <a:r>
              <a:rPr kumimoji="0" lang="zh-TW" altLang="en-US" sz="1400" dirty="0">
                <a:solidFill>
                  <a:prstClr val="black"/>
                </a:solidFill>
                <a:latin typeface="+mn-ea"/>
                <a:ea typeface="+mn-ea"/>
                <a:cs typeface="Times New Roman" panose="02020603050405020304" pitchFamily="18" charset="0"/>
              </a:rPr>
              <a:t>日</a:t>
            </a:r>
            <a:r>
              <a:rPr kumimoji="0" lang="en-US" altLang="zh-TW" sz="1400" dirty="0">
                <a:solidFill>
                  <a:prstClr val="black"/>
                </a:solidFill>
                <a:latin typeface="+mn-ea"/>
                <a:ea typeface="+mn-ea"/>
                <a:cs typeface="Times New Roman" panose="02020603050405020304" pitchFamily="18" charset="0"/>
              </a:rPr>
              <a:t>~113</a:t>
            </a:r>
            <a:r>
              <a:rPr kumimoji="0" lang="zh-TW" altLang="en-US" sz="1400" dirty="0">
                <a:solidFill>
                  <a:prstClr val="black"/>
                </a:solidFill>
                <a:latin typeface="+mn-ea"/>
                <a:ea typeface="+mn-ea"/>
                <a:cs typeface="Times New Roman" panose="02020603050405020304" pitchFamily="18" charset="0"/>
              </a:rPr>
              <a:t>年</a:t>
            </a:r>
            <a:r>
              <a:rPr kumimoji="0" lang="en-US" altLang="zh-TW" sz="1400" dirty="0">
                <a:solidFill>
                  <a:prstClr val="black"/>
                </a:solidFill>
                <a:latin typeface="+mn-ea"/>
                <a:ea typeface="+mn-ea"/>
                <a:cs typeface="Times New Roman" panose="02020603050405020304" pitchFamily="18" charset="0"/>
              </a:rPr>
              <a:t>O</a:t>
            </a:r>
            <a:r>
              <a:rPr kumimoji="0" lang="zh-TW" altLang="en-US" sz="1400" dirty="0">
                <a:solidFill>
                  <a:prstClr val="black"/>
                </a:solidFill>
                <a:latin typeface="+mn-ea"/>
                <a:ea typeface="+mn-ea"/>
                <a:cs typeface="Times New Roman" panose="02020603050405020304" pitchFamily="18" charset="0"/>
              </a:rPr>
              <a:t>月</a:t>
            </a:r>
            <a:r>
              <a:rPr kumimoji="0" lang="en-US" altLang="zh-TW" sz="1400" dirty="0">
                <a:solidFill>
                  <a:prstClr val="black"/>
                </a:solidFill>
                <a:latin typeface="+mn-ea"/>
                <a:ea typeface="+mn-ea"/>
                <a:cs typeface="Times New Roman" panose="02020603050405020304" pitchFamily="18" charset="0"/>
              </a:rPr>
              <a:t>O</a:t>
            </a:r>
            <a:r>
              <a:rPr kumimoji="0" lang="zh-TW" altLang="en-US" sz="1400" dirty="0">
                <a:solidFill>
                  <a:prstClr val="black"/>
                </a:solidFill>
                <a:latin typeface="+mn-ea"/>
                <a:ea typeface="+mn-ea"/>
                <a:cs typeface="Times New Roman" panose="02020603050405020304" pitchFamily="18" charset="0"/>
              </a:rPr>
              <a:t>日</a:t>
            </a:r>
            <a:endParaRPr kumimoji="0" lang="en-US" altLang="zh-TW" sz="1400" dirty="0">
              <a:solidFill>
                <a:prstClr val="black"/>
              </a:solidFill>
              <a:latin typeface="+mn-ea"/>
              <a:ea typeface="+mn-ea"/>
              <a:cs typeface="Times New Roman" panose="02020603050405020304" pitchFamily="18" charset="0"/>
            </a:endParaRPr>
          </a:p>
          <a:p>
            <a:pPr marL="176213" lvl="0" indent="-176213" algn="just" defTabSz="844083" eaLnBrk="1" fontAlgn="auto" hangingPunct="1">
              <a:lnSpc>
                <a:spcPts val="1600"/>
              </a:lnSpc>
              <a:spcBef>
                <a:spcPts val="0"/>
              </a:spcBef>
              <a:spcAft>
                <a:spcPts val="0"/>
              </a:spcAft>
              <a:buFont typeface="Wingdings" panose="05000000000000000000" pitchFamily="2" charset="2"/>
              <a:buChar char="n"/>
            </a:pPr>
            <a:r>
              <a:rPr kumimoji="0" lang="zh-TW" altLang="en-US" sz="1400" b="1" dirty="0">
                <a:solidFill>
                  <a:prstClr val="black"/>
                </a:solidFill>
                <a:latin typeface="+mn-ea"/>
                <a:ea typeface="+mn-ea"/>
                <a:cs typeface="Times New Roman" panose="02020603050405020304" pitchFamily="18" charset="0"/>
              </a:rPr>
              <a:t>驗證範疇與場域</a:t>
            </a:r>
            <a:r>
              <a:rPr kumimoji="0" lang="zh-TW" altLang="en-US" sz="1400" dirty="0">
                <a:solidFill>
                  <a:prstClr val="black"/>
                </a:solidFill>
                <a:latin typeface="+mn-ea"/>
                <a:ea typeface="+mn-ea"/>
                <a:cs typeface="Times New Roman" panose="02020603050405020304" pitchFamily="18" charset="0"/>
              </a:rPr>
              <a:t>：</a:t>
            </a:r>
            <a:r>
              <a:rPr kumimoji="0" lang="en-US" altLang="zh-TW" sz="1400" dirty="0">
                <a:solidFill>
                  <a:prstClr val="black"/>
                </a:solidFill>
                <a:latin typeface="+mn-ea"/>
                <a:ea typeface="+mn-ea"/>
                <a:cs typeface="Times New Roman" panose="02020603050405020304" pitchFamily="18" charset="0"/>
              </a:rPr>
              <a:t>O</a:t>
            </a:r>
            <a:r>
              <a:rPr kumimoji="0" lang="zh-TW" altLang="en-US" sz="1400" dirty="0">
                <a:solidFill>
                  <a:prstClr val="black"/>
                </a:solidFill>
                <a:latin typeface="+mn-ea"/>
                <a:ea typeface="+mn-ea"/>
                <a:cs typeface="Times New Roman" panose="02020603050405020304" pitchFamily="18" charset="0"/>
              </a:rPr>
              <a:t>廠址、</a:t>
            </a:r>
            <a:r>
              <a:rPr kumimoji="0" lang="en-US" altLang="zh-TW" sz="1400" dirty="0">
                <a:solidFill>
                  <a:prstClr val="black"/>
                </a:solidFill>
                <a:latin typeface="+mn-ea"/>
                <a:ea typeface="+mn-ea"/>
                <a:cs typeface="Times New Roman" panose="02020603050405020304" pitchFamily="18" charset="0"/>
              </a:rPr>
              <a:t>O</a:t>
            </a:r>
            <a:r>
              <a:rPr kumimoji="0" lang="zh-TW" altLang="en-US" sz="1400" dirty="0">
                <a:solidFill>
                  <a:prstClr val="black"/>
                </a:solidFill>
                <a:latin typeface="+mn-ea"/>
                <a:ea typeface="+mn-ea"/>
                <a:cs typeface="Times New Roman" panose="02020603050405020304" pitchFamily="18" charset="0"/>
              </a:rPr>
              <a:t>產線</a:t>
            </a:r>
            <a:endParaRPr kumimoji="0" lang="en-US" altLang="zh-TW" sz="1400" dirty="0">
              <a:solidFill>
                <a:prstClr val="black"/>
              </a:solidFill>
              <a:latin typeface="+mn-ea"/>
              <a:ea typeface="+mn-ea"/>
              <a:cs typeface="Times New Roman" panose="02020603050405020304" pitchFamily="18" charset="0"/>
            </a:endParaRPr>
          </a:p>
          <a:p>
            <a:pPr marL="176213" lvl="0" indent="-176213" algn="just" defTabSz="844083" eaLnBrk="1" fontAlgn="auto" hangingPunct="1">
              <a:lnSpc>
                <a:spcPts val="1600"/>
              </a:lnSpc>
              <a:spcBef>
                <a:spcPts val="0"/>
              </a:spcBef>
              <a:spcAft>
                <a:spcPts val="0"/>
              </a:spcAft>
              <a:buFont typeface="Wingdings" panose="05000000000000000000" pitchFamily="2" charset="2"/>
              <a:buChar char="n"/>
            </a:pPr>
            <a:r>
              <a:rPr lang="zh-TW" altLang="en-US" sz="1400" b="1" dirty="0">
                <a:solidFill>
                  <a:prstClr val="black"/>
                </a:solidFill>
                <a:latin typeface="+mn-ea"/>
                <a:ea typeface="+mn-ea"/>
                <a:cs typeface="Times New Roman" panose="02020603050405020304" pitchFamily="18" charset="0"/>
              </a:rPr>
              <a:t>導入項目：</a:t>
            </a:r>
            <a:r>
              <a:rPr kumimoji="0" lang="en-US" altLang="zh-TW" sz="1400" dirty="0">
                <a:solidFill>
                  <a:prstClr val="black"/>
                </a:solidFill>
                <a:latin typeface="+mn-ea"/>
                <a:ea typeface="+mn-ea"/>
                <a:cs typeface="Times New Roman" panose="02020603050405020304" pitchFamily="18" charset="0"/>
              </a:rPr>
              <a:t>XX</a:t>
            </a:r>
            <a:r>
              <a:rPr kumimoji="0" lang="zh-TW" altLang="en-US" sz="1400" dirty="0">
                <a:solidFill>
                  <a:prstClr val="black"/>
                </a:solidFill>
                <a:latin typeface="+mn-ea"/>
                <a:ea typeface="+mn-ea"/>
                <a:cs typeface="Times New Roman" panose="02020603050405020304" pitchFamily="18" charset="0"/>
              </a:rPr>
              <a:t>系統、</a:t>
            </a:r>
            <a:r>
              <a:rPr kumimoji="0" lang="en-US" altLang="zh-TW" sz="1400" dirty="0">
                <a:solidFill>
                  <a:prstClr val="black"/>
                </a:solidFill>
                <a:latin typeface="+mn-ea"/>
                <a:ea typeface="+mn-ea"/>
                <a:cs typeface="Times New Roman" panose="02020603050405020304" pitchFamily="18" charset="0"/>
              </a:rPr>
              <a:t>XX</a:t>
            </a:r>
            <a:r>
              <a:rPr kumimoji="0" lang="zh-TW" altLang="en-US" sz="1400" dirty="0">
                <a:solidFill>
                  <a:prstClr val="black"/>
                </a:solidFill>
                <a:latin typeface="+mn-ea"/>
                <a:ea typeface="+mn-ea"/>
                <a:cs typeface="Times New Roman" panose="02020603050405020304" pitchFamily="18" charset="0"/>
              </a:rPr>
              <a:t>系統、</a:t>
            </a:r>
            <a:r>
              <a:rPr kumimoji="0" lang="en-US" altLang="zh-TW" sz="1400" dirty="0">
                <a:solidFill>
                  <a:prstClr val="black"/>
                </a:solidFill>
                <a:latin typeface="+mn-ea"/>
                <a:ea typeface="+mn-ea"/>
                <a:cs typeface="Times New Roman" panose="02020603050405020304" pitchFamily="18" charset="0"/>
              </a:rPr>
              <a:t>XX</a:t>
            </a:r>
            <a:r>
              <a:rPr kumimoji="0" lang="zh-TW" altLang="en-US" sz="1400" dirty="0">
                <a:solidFill>
                  <a:prstClr val="black"/>
                </a:solidFill>
                <a:latin typeface="+mn-ea"/>
                <a:ea typeface="+mn-ea"/>
                <a:cs typeface="Times New Roman" panose="02020603050405020304" pitchFamily="18" charset="0"/>
              </a:rPr>
              <a:t>人工智慧應用。</a:t>
            </a:r>
            <a:endParaRPr kumimoji="0" lang="en-US" altLang="zh-TW" sz="1400" dirty="0">
              <a:solidFill>
                <a:prstClr val="black"/>
              </a:solidFill>
              <a:latin typeface="+mn-ea"/>
              <a:ea typeface="+mn-ea"/>
              <a:cs typeface="Times New Roman" panose="02020603050405020304" pitchFamily="18" charset="0"/>
            </a:endParaRPr>
          </a:p>
          <a:p>
            <a:pPr marL="176213" lvl="0" indent="-176213" algn="just" defTabSz="844083" eaLnBrk="1" fontAlgn="auto">
              <a:lnSpc>
                <a:spcPts val="1600"/>
              </a:lnSpc>
              <a:spcBef>
                <a:spcPts val="200"/>
              </a:spcBef>
              <a:spcAft>
                <a:spcPts val="0"/>
              </a:spcAft>
              <a:buFont typeface="Wingdings" panose="05000000000000000000" pitchFamily="2" charset="2"/>
              <a:buChar char="n"/>
            </a:pPr>
            <a:r>
              <a:rPr lang="zh-TW" altLang="en-US" sz="1400" b="1" dirty="0">
                <a:solidFill>
                  <a:prstClr val="black"/>
                </a:solidFill>
                <a:latin typeface="+mn-ea"/>
                <a:ea typeface="+mn-ea"/>
                <a:cs typeface="Times New Roman" panose="02020603050405020304" pitchFamily="18" charset="0"/>
              </a:rPr>
              <a:t>預期效益</a:t>
            </a:r>
            <a:r>
              <a:rPr lang="zh-TW" altLang="en-US" sz="1400" dirty="0">
                <a:solidFill>
                  <a:prstClr val="black"/>
                </a:solidFill>
                <a:latin typeface="+mn-ea"/>
                <a:ea typeface="+mn-ea"/>
                <a:cs typeface="Times New Roman" panose="02020603050405020304" pitchFamily="18" charset="0"/>
              </a:rPr>
              <a:t>：</a:t>
            </a:r>
            <a:r>
              <a:rPr kumimoji="0" lang="zh-TW" altLang="en-US" sz="1400" dirty="0">
                <a:solidFill>
                  <a:prstClr val="black"/>
                </a:solidFill>
                <a:latin typeface="+mn-ea"/>
                <a:ea typeface="+mn-ea"/>
                <a:cs typeface="Times New Roman" panose="02020603050405020304" pitchFamily="18" charset="0"/>
              </a:rPr>
              <a:t>列舉至少</a:t>
            </a:r>
            <a:r>
              <a:rPr kumimoji="0" lang="en-US" altLang="zh-TW" sz="1400" dirty="0">
                <a:solidFill>
                  <a:prstClr val="black"/>
                </a:solidFill>
                <a:latin typeface="+mn-ea"/>
                <a:ea typeface="+mn-ea"/>
                <a:cs typeface="Times New Roman" panose="02020603050405020304" pitchFamily="18" charset="0"/>
              </a:rPr>
              <a:t>2</a:t>
            </a:r>
            <a:r>
              <a:rPr kumimoji="0" lang="zh-TW" altLang="en-US" sz="1400" dirty="0">
                <a:solidFill>
                  <a:prstClr val="black"/>
                </a:solidFill>
                <a:latin typeface="+mn-ea"/>
                <a:ea typeface="+mn-ea"/>
                <a:cs typeface="Times New Roman" panose="02020603050405020304" pitchFamily="18" charset="0"/>
              </a:rPr>
              <a:t>項驗證預期效益。</a:t>
            </a:r>
            <a:endParaRPr kumimoji="0" lang="en-US" altLang="zh-TW" sz="1400" dirty="0">
              <a:solidFill>
                <a:prstClr val="black"/>
              </a:solidFill>
              <a:latin typeface="+mn-ea"/>
              <a:ea typeface="+mn-ea"/>
              <a:cs typeface="Times New Roman" panose="02020603050405020304" pitchFamily="18" charset="0"/>
            </a:endParaRPr>
          </a:p>
          <a:p>
            <a:pPr lvl="0" eaLnBrk="1" fontAlgn="auto" hangingPunct="1">
              <a:spcBef>
                <a:spcPts val="0"/>
              </a:spcBef>
              <a:spcAft>
                <a:spcPts val="0"/>
              </a:spcAft>
            </a:pPr>
            <a:endParaRPr kumimoji="0" lang="en-US" altLang="zh-TW" sz="1400" dirty="0">
              <a:solidFill>
                <a:prstClr val="black"/>
              </a:solidFill>
              <a:latin typeface="+mn-ea"/>
              <a:ea typeface="+mn-ea"/>
            </a:endParaRPr>
          </a:p>
        </p:txBody>
      </p:sp>
      <p:sp>
        <p:nvSpPr>
          <p:cNvPr id="58" name="圓角矩形 38">
            <a:extLst>
              <a:ext uri="{FF2B5EF4-FFF2-40B4-BE49-F238E27FC236}">
                <a16:creationId xmlns:a16="http://schemas.microsoft.com/office/drawing/2014/main" id="{87AE527C-48B4-4FB9-923F-4097F56294A5}"/>
              </a:ext>
            </a:extLst>
          </p:cNvPr>
          <p:cNvSpPr/>
          <p:nvPr/>
        </p:nvSpPr>
        <p:spPr>
          <a:xfrm>
            <a:off x="838201" y="1210266"/>
            <a:ext cx="10172700" cy="18567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endParaRPr kumimoji="1" lang="zh-TW" altLang="en-US" sz="1512">
              <a:solidFill>
                <a:prstClr val="white"/>
              </a:solidFill>
              <a:latin typeface="+mn-ea"/>
            </a:endParaRPr>
          </a:p>
        </p:txBody>
      </p:sp>
      <p:sp>
        <p:nvSpPr>
          <p:cNvPr id="59" name="流程圖: 替代處理程序 78">
            <a:extLst>
              <a:ext uri="{FF2B5EF4-FFF2-40B4-BE49-F238E27FC236}">
                <a16:creationId xmlns:a16="http://schemas.microsoft.com/office/drawing/2014/main" id="{58DE4C1D-BDC5-4D97-8BAE-B273BDEE7AE5}"/>
              </a:ext>
            </a:extLst>
          </p:cNvPr>
          <p:cNvSpPr/>
          <p:nvPr/>
        </p:nvSpPr>
        <p:spPr>
          <a:xfrm>
            <a:off x="1011222" y="1445703"/>
            <a:ext cx="1541478" cy="638289"/>
          </a:xfrm>
          <a:prstGeom prst="flowChartAlternate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r>
              <a:rPr lang="zh-TW" altLang="en-US" sz="1680" b="1" kern="0">
                <a:solidFill>
                  <a:prstClr val="white"/>
                </a:solidFill>
                <a:latin typeface="+mn-ea"/>
              </a:rPr>
              <a:t>廠商</a:t>
            </a:r>
            <a:endParaRPr lang="en-US" altLang="zh-TW" sz="1680" b="1" kern="0">
              <a:solidFill>
                <a:prstClr val="white"/>
              </a:solidFill>
              <a:latin typeface="+mn-ea"/>
            </a:endParaRPr>
          </a:p>
          <a:p>
            <a:pPr algn="ctr" defTabSz="768284" eaLnBrk="0" fontAlgn="base" hangingPunct="0">
              <a:spcBef>
                <a:spcPct val="0"/>
              </a:spcBef>
              <a:spcAft>
                <a:spcPct val="0"/>
              </a:spcAft>
            </a:pPr>
            <a:r>
              <a:rPr lang="zh-TW" altLang="en-US" sz="1680" b="1" kern="0">
                <a:solidFill>
                  <a:prstClr val="white"/>
                </a:solidFill>
                <a:latin typeface="+mn-ea"/>
              </a:rPr>
              <a:t>名稱</a:t>
            </a:r>
            <a:endParaRPr kumimoji="1" lang="zh-TW" altLang="en-US" sz="1680" b="1" kern="0">
              <a:solidFill>
                <a:prstClr val="white"/>
              </a:solidFill>
              <a:latin typeface="+mn-ea"/>
            </a:endParaRPr>
          </a:p>
        </p:txBody>
      </p:sp>
      <p:sp>
        <p:nvSpPr>
          <p:cNvPr id="60" name="矩形 59">
            <a:extLst>
              <a:ext uri="{FF2B5EF4-FFF2-40B4-BE49-F238E27FC236}">
                <a16:creationId xmlns:a16="http://schemas.microsoft.com/office/drawing/2014/main" id="{4A183DAE-EF87-49C1-AABB-C9E877E5E9D9}"/>
              </a:ext>
            </a:extLst>
          </p:cNvPr>
          <p:cNvSpPr/>
          <p:nvPr/>
        </p:nvSpPr>
        <p:spPr>
          <a:xfrm>
            <a:off x="1019271" y="849521"/>
            <a:ext cx="6164108" cy="376385"/>
          </a:xfrm>
          <a:prstGeom prst="rect">
            <a:avLst/>
          </a:prstGeom>
          <a:noFill/>
        </p:spPr>
        <p:txBody>
          <a:bodyPr wrap="square">
            <a:spAutoFit/>
          </a:bodyPr>
          <a:lstStyle/>
          <a:p>
            <a:pPr defTabSz="768284" eaLnBrk="0" fontAlgn="base" hangingPunct="0">
              <a:spcBef>
                <a:spcPct val="0"/>
              </a:spcBef>
              <a:spcAft>
                <a:spcPct val="0"/>
              </a:spcAft>
            </a:pPr>
            <a:r>
              <a:rPr lang="en-US" altLang="zh-TW" sz="1846" b="1" dirty="0">
                <a:latin typeface="+mn-ea"/>
                <a:ea typeface="+mn-ea"/>
                <a:cs typeface="Times New Roman" panose="02020603050405020304" pitchFamily="18" charset="0"/>
              </a:rPr>
              <a:t>OO</a:t>
            </a:r>
            <a:r>
              <a:rPr kumimoji="1" lang="zh-TW" altLang="en-US" sz="1846" b="1" dirty="0">
                <a:latin typeface="+mn-ea"/>
                <a:ea typeface="+mn-ea"/>
              </a:rPr>
              <a:t>計畫名稱</a:t>
            </a:r>
          </a:p>
        </p:txBody>
      </p:sp>
      <p:sp>
        <p:nvSpPr>
          <p:cNvPr id="61" name="矩形 60">
            <a:extLst>
              <a:ext uri="{FF2B5EF4-FFF2-40B4-BE49-F238E27FC236}">
                <a16:creationId xmlns:a16="http://schemas.microsoft.com/office/drawing/2014/main" id="{977318BA-A487-402E-8389-940E5B3AFDA9}"/>
              </a:ext>
            </a:extLst>
          </p:cNvPr>
          <p:cNvSpPr/>
          <p:nvPr/>
        </p:nvSpPr>
        <p:spPr>
          <a:xfrm>
            <a:off x="3984161" y="1247263"/>
            <a:ext cx="7033638" cy="1165897"/>
          </a:xfrm>
          <a:prstGeom prst="rect">
            <a:avLst/>
          </a:prstGeom>
        </p:spPr>
        <p:txBody>
          <a:bodyPr wrap="square">
            <a:spAutoFit/>
          </a:bodyPr>
          <a:lstStyle/>
          <a:p>
            <a:pPr marL="263776" lvl="0" indent="-263776" algn="just" defTabSz="844083">
              <a:lnSpc>
                <a:spcPts val="1662"/>
              </a:lnSpc>
              <a:spcBef>
                <a:spcPts val="0"/>
              </a:spcBef>
              <a:buFont typeface="Wingdings" panose="05000000000000000000" pitchFamily="2" charset="2"/>
              <a:buChar char="n"/>
            </a:pPr>
            <a:r>
              <a:rPr lang="zh-TW" altLang="en-US" sz="1400" b="1" dirty="0">
                <a:solidFill>
                  <a:prstClr val="black"/>
                </a:solidFill>
                <a:latin typeface="+mn-ea"/>
                <a:ea typeface="+mn-ea"/>
                <a:cs typeface="Times New Roman" panose="02020603050405020304" pitchFamily="18" charset="0"/>
              </a:rPr>
              <a:t>產業地位</a:t>
            </a:r>
            <a:r>
              <a:rPr lang="zh-TW" altLang="en-US" sz="1400" dirty="0">
                <a:solidFill>
                  <a:prstClr val="black"/>
                </a:solidFill>
                <a:latin typeface="+mn-ea"/>
                <a:ea typeface="+mn-ea"/>
                <a:cs typeface="Times New Roman" panose="02020603050405020304" pitchFamily="18" charset="0"/>
              </a:rPr>
              <a:t>：。</a:t>
            </a:r>
            <a:endParaRPr lang="en-US" altLang="zh-TW" sz="1400" dirty="0">
              <a:solidFill>
                <a:prstClr val="black"/>
              </a:solidFill>
              <a:latin typeface="+mn-ea"/>
              <a:ea typeface="+mn-ea"/>
              <a:cs typeface="Times New Roman" panose="02020603050405020304" pitchFamily="18" charset="0"/>
            </a:endParaRPr>
          </a:p>
          <a:p>
            <a:pPr marL="263776" lvl="0" indent="-263776" algn="just" defTabSz="844083">
              <a:lnSpc>
                <a:spcPts val="1662"/>
              </a:lnSpc>
              <a:spcBef>
                <a:spcPts val="0"/>
              </a:spcBef>
              <a:buFont typeface="Wingdings" panose="05000000000000000000" pitchFamily="2" charset="2"/>
              <a:buChar char="n"/>
            </a:pPr>
            <a:r>
              <a:rPr lang="zh-TW" altLang="en-US" sz="1400" b="1" dirty="0">
                <a:solidFill>
                  <a:prstClr val="black"/>
                </a:solidFill>
                <a:latin typeface="+mn-ea"/>
                <a:ea typeface="+mn-ea"/>
                <a:cs typeface="Times New Roman" panose="02020603050405020304" pitchFamily="18" charset="0"/>
              </a:rPr>
              <a:t>主要產品</a:t>
            </a:r>
            <a:r>
              <a:rPr lang="zh-TW" altLang="en-US" sz="1400" dirty="0">
                <a:solidFill>
                  <a:prstClr val="black"/>
                </a:solidFill>
                <a:latin typeface="+mn-ea"/>
                <a:ea typeface="+mn-ea"/>
                <a:cs typeface="Times New Roman" panose="02020603050405020304" pitchFamily="18" charset="0"/>
              </a:rPr>
              <a:t>：</a:t>
            </a:r>
            <a:endParaRPr lang="en-US" altLang="zh-TW" sz="1400" dirty="0">
              <a:solidFill>
                <a:prstClr val="black"/>
              </a:solidFill>
              <a:latin typeface="+mn-ea"/>
              <a:ea typeface="+mn-ea"/>
              <a:cs typeface="Times New Roman" panose="02020603050405020304" pitchFamily="18" charset="0"/>
            </a:endParaRPr>
          </a:p>
          <a:p>
            <a:pPr marL="263776" lvl="0" indent="-263776" algn="just" defTabSz="844083" eaLnBrk="1" fontAlgn="auto" hangingPunct="1">
              <a:lnSpc>
                <a:spcPts val="1662"/>
              </a:lnSpc>
              <a:spcBef>
                <a:spcPts val="0"/>
              </a:spcBef>
              <a:spcAft>
                <a:spcPts val="0"/>
              </a:spcAft>
              <a:buFont typeface="Wingdings" panose="05000000000000000000" pitchFamily="2" charset="2"/>
              <a:buChar char="n"/>
            </a:pPr>
            <a:r>
              <a:rPr lang="zh-TW" altLang="en-US" sz="1400" b="1" dirty="0">
                <a:solidFill>
                  <a:prstClr val="black"/>
                </a:solidFill>
                <a:latin typeface="+mn-ea"/>
                <a:ea typeface="+mn-ea"/>
                <a:cs typeface="Times New Roman" panose="02020603050405020304" pitchFamily="18" charset="0"/>
              </a:rPr>
              <a:t>接班現況</a:t>
            </a:r>
            <a:r>
              <a:rPr lang="zh-TW" altLang="en-US" sz="1400" dirty="0">
                <a:solidFill>
                  <a:prstClr val="black"/>
                </a:solidFill>
                <a:latin typeface="+mn-ea"/>
                <a:ea typeface="+mn-ea"/>
                <a:cs typeface="Times New Roman" panose="02020603050405020304" pitchFamily="18" charset="0"/>
              </a:rPr>
              <a:t>：姓名職稱</a:t>
            </a:r>
            <a:r>
              <a:rPr kumimoji="0" lang="en-US" altLang="zh-TW" sz="1400" dirty="0">
                <a:solidFill>
                  <a:prstClr val="black"/>
                </a:solidFill>
                <a:latin typeface="+mn-ea"/>
                <a:ea typeface="+mn-ea"/>
                <a:cs typeface="Times New Roman" panose="02020603050405020304" pitchFamily="18" charset="0"/>
              </a:rPr>
              <a:t>/</a:t>
            </a:r>
            <a:r>
              <a:rPr kumimoji="0" lang="zh-TW" altLang="en-US" sz="1400" dirty="0">
                <a:solidFill>
                  <a:prstClr val="black"/>
                </a:solidFill>
                <a:latin typeface="+mn-ea"/>
                <a:ea typeface="+mn-ea"/>
                <a:cs typeface="Times New Roman" panose="02020603050405020304" pitchFamily="18" charset="0"/>
              </a:rPr>
              <a:t>接班條件</a:t>
            </a:r>
            <a:r>
              <a:rPr kumimoji="0" lang="en-US" altLang="zh-TW" sz="1400" dirty="0">
                <a:solidFill>
                  <a:prstClr val="black"/>
                </a:solidFill>
                <a:latin typeface="+mn-ea"/>
                <a:ea typeface="+mn-ea"/>
                <a:cs typeface="Times New Roman" panose="02020603050405020304" pitchFamily="18" charset="0"/>
              </a:rPr>
              <a:t>/</a:t>
            </a:r>
            <a:r>
              <a:rPr kumimoji="0" lang="zh-TW" altLang="en-US" sz="1400" dirty="0">
                <a:solidFill>
                  <a:srgbClr val="FF0000"/>
                </a:solidFill>
                <a:latin typeface="+mn-ea"/>
                <a:ea typeface="+mn-ea"/>
                <a:cs typeface="Times New Roman" panose="02020603050405020304" pitchFamily="18" charset="0"/>
              </a:rPr>
              <a:t>計畫公告日往回起算接班</a:t>
            </a:r>
            <a:r>
              <a:rPr kumimoji="0" lang="en-US" altLang="zh-TW" sz="1400" dirty="0">
                <a:solidFill>
                  <a:srgbClr val="FF0000"/>
                </a:solidFill>
                <a:latin typeface="+mn-ea"/>
                <a:ea typeface="+mn-ea"/>
                <a:cs typeface="Times New Roman" panose="02020603050405020304" pitchFamily="18" charset="0"/>
              </a:rPr>
              <a:t>3</a:t>
            </a:r>
            <a:r>
              <a:rPr kumimoji="0" lang="zh-TW" altLang="en-US" sz="1400" dirty="0">
                <a:solidFill>
                  <a:srgbClr val="FF0000"/>
                </a:solidFill>
                <a:latin typeface="+mn-ea"/>
                <a:ea typeface="+mn-ea"/>
                <a:cs typeface="Times New Roman" panose="02020603050405020304" pitchFamily="18" charset="0"/>
              </a:rPr>
              <a:t>年內或預計接班</a:t>
            </a:r>
            <a:r>
              <a:rPr kumimoji="0" lang="en-US" altLang="zh-TW" sz="1400" dirty="0">
                <a:solidFill>
                  <a:srgbClr val="FF0000"/>
                </a:solidFill>
                <a:latin typeface="+mn-ea"/>
                <a:ea typeface="+mn-ea"/>
                <a:cs typeface="Times New Roman" panose="02020603050405020304" pitchFamily="18" charset="0"/>
              </a:rPr>
              <a:t>)</a:t>
            </a:r>
          </a:p>
          <a:p>
            <a:pPr marL="263776" lvl="0" indent="-263776" algn="just" defTabSz="844083" eaLnBrk="1" fontAlgn="auto" hangingPunct="1">
              <a:lnSpc>
                <a:spcPts val="1662"/>
              </a:lnSpc>
              <a:spcBef>
                <a:spcPts val="0"/>
              </a:spcBef>
              <a:spcAft>
                <a:spcPts val="0"/>
              </a:spcAft>
              <a:buFont typeface="Wingdings" panose="05000000000000000000" pitchFamily="2" charset="2"/>
              <a:buChar char="n"/>
            </a:pPr>
            <a:r>
              <a:rPr lang="zh-TW" altLang="en-US" sz="1400" b="1" dirty="0">
                <a:solidFill>
                  <a:prstClr val="black"/>
                </a:solidFill>
                <a:latin typeface="+mn-ea"/>
                <a:ea typeface="+mn-ea"/>
                <a:cs typeface="Times New Roman" panose="02020603050405020304" pitchFamily="18" charset="0"/>
              </a:rPr>
              <a:t>轉型動機</a:t>
            </a:r>
            <a:r>
              <a:rPr lang="zh-TW" altLang="en-US" sz="1400" dirty="0">
                <a:solidFill>
                  <a:prstClr val="black"/>
                </a:solidFill>
                <a:latin typeface="+mn-ea"/>
                <a:ea typeface="+mn-ea"/>
                <a:cs typeface="Times New Roman" panose="02020603050405020304" pitchFamily="18" charset="0"/>
              </a:rPr>
              <a:t>：。</a:t>
            </a:r>
            <a:endParaRPr lang="en-US" altLang="zh-TW" sz="1400" dirty="0">
              <a:solidFill>
                <a:prstClr val="black"/>
              </a:solidFill>
              <a:latin typeface="+mn-ea"/>
              <a:ea typeface="+mn-ea"/>
              <a:cs typeface="Times New Roman" panose="02020603050405020304" pitchFamily="18" charset="0"/>
            </a:endParaRPr>
          </a:p>
          <a:p>
            <a:pPr marL="263776" lvl="0" indent="-263776" algn="just" defTabSz="844083">
              <a:lnSpc>
                <a:spcPts val="1662"/>
              </a:lnSpc>
              <a:spcBef>
                <a:spcPts val="0"/>
              </a:spcBef>
              <a:buFont typeface="Wingdings" panose="05000000000000000000" pitchFamily="2" charset="2"/>
              <a:buChar char="n"/>
            </a:pPr>
            <a:r>
              <a:rPr lang="zh-TW" altLang="en-US" sz="1400" b="1" dirty="0">
                <a:solidFill>
                  <a:prstClr val="black"/>
                </a:solidFill>
                <a:latin typeface="+mn-ea"/>
                <a:ea typeface="+mn-ea"/>
                <a:cs typeface="Times New Roman" panose="02020603050405020304" pitchFamily="18" charset="0"/>
              </a:rPr>
              <a:t>預期效益</a:t>
            </a:r>
            <a:r>
              <a:rPr lang="zh-TW" altLang="en-US" sz="1400" dirty="0">
                <a:solidFill>
                  <a:prstClr val="black"/>
                </a:solidFill>
                <a:latin typeface="+mn-ea"/>
                <a:ea typeface="+mn-ea"/>
                <a:cs typeface="Times New Roman" panose="02020603050405020304" pitchFamily="18" charset="0"/>
              </a:rPr>
              <a:t>：列舉至少兩項。</a:t>
            </a:r>
          </a:p>
        </p:txBody>
      </p:sp>
      <p:sp>
        <p:nvSpPr>
          <p:cNvPr id="62" name="矩形 61">
            <a:extLst>
              <a:ext uri="{FF2B5EF4-FFF2-40B4-BE49-F238E27FC236}">
                <a16:creationId xmlns:a16="http://schemas.microsoft.com/office/drawing/2014/main" id="{59511837-DA11-4218-84A6-12865467D535}"/>
              </a:ext>
            </a:extLst>
          </p:cNvPr>
          <p:cNvSpPr/>
          <p:nvPr/>
        </p:nvSpPr>
        <p:spPr>
          <a:xfrm>
            <a:off x="8097779" y="889008"/>
            <a:ext cx="1105385" cy="348109"/>
          </a:xfrm>
          <a:prstGeom prst="rect">
            <a:avLst/>
          </a:prstGeom>
          <a:ln>
            <a:solidFill>
              <a:schemeClr val="bg1">
                <a:lumMod val="65000"/>
              </a:schemeClr>
            </a:solidFill>
          </a:ln>
        </p:spPr>
        <p:txBody>
          <a:bodyPr wrap="square">
            <a:spAutoFit/>
          </a:bodyPr>
          <a:lstStyle/>
          <a:p>
            <a:pPr algn="ctr" defTabSz="844083"/>
            <a:r>
              <a:rPr lang="en-US" altLang="zh-TW" sz="1662" b="1" dirty="0">
                <a:solidFill>
                  <a:srgbClr val="4F6228"/>
                </a:solidFill>
                <a:latin typeface="+mn-ea"/>
                <a:ea typeface="+mn-ea"/>
                <a:cs typeface="Times New Roman" panose="02020603050405020304" pitchFamily="18" charset="0"/>
              </a:rPr>
              <a:t>OOOO</a:t>
            </a:r>
            <a:r>
              <a:rPr kumimoji="1" lang="zh-TW" altLang="en-US" sz="1662" b="1" dirty="0">
                <a:solidFill>
                  <a:srgbClr val="4F6228"/>
                </a:solidFill>
                <a:latin typeface="+mn-ea"/>
                <a:ea typeface="+mn-ea"/>
              </a:rPr>
              <a:t>業</a:t>
            </a:r>
          </a:p>
        </p:txBody>
      </p:sp>
      <p:sp>
        <p:nvSpPr>
          <p:cNvPr id="63" name="流程圖: 替代處理程序 78">
            <a:extLst>
              <a:ext uri="{FF2B5EF4-FFF2-40B4-BE49-F238E27FC236}">
                <a16:creationId xmlns:a16="http://schemas.microsoft.com/office/drawing/2014/main" id="{C53A688D-F579-4D6E-909B-E120FB383F5C}"/>
              </a:ext>
            </a:extLst>
          </p:cNvPr>
          <p:cNvSpPr/>
          <p:nvPr/>
        </p:nvSpPr>
        <p:spPr>
          <a:xfrm>
            <a:off x="1011222" y="2205591"/>
            <a:ext cx="1541478" cy="638289"/>
          </a:xfrm>
          <a:prstGeom prst="flowChartAlternateProcess">
            <a:avLst/>
          </a:prstGeom>
          <a:solidFill>
            <a:srgbClr val="023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r>
              <a:rPr lang="zh-TW" altLang="en-US" sz="1680" b="1" kern="0" dirty="0">
                <a:solidFill>
                  <a:schemeClr val="bg1"/>
                </a:solidFill>
                <a:latin typeface="+mn-ea"/>
              </a:rPr>
              <a:t>廠商</a:t>
            </a:r>
            <a:r>
              <a:rPr lang="en-US" altLang="zh-TW" sz="1680" b="1" kern="0" dirty="0">
                <a:solidFill>
                  <a:schemeClr val="bg1"/>
                </a:solidFill>
                <a:latin typeface="+mn-ea"/>
                <a:cs typeface="Times New Roman" panose="02020603050405020304" pitchFamily="18" charset="0"/>
              </a:rPr>
              <a:t>LOGO</a:t>
            </a:r>
            <a:endParaRPr kumimoji="1" lang="zh-TW" altLang="en-US" sz="1680" b="1" kern="0" dirty="0">
              <a:solidFill>
                <a:schemeClr val="bg1"/>
              </a:solidFill>
              <a:latin typeface="+mn-ea"/>
              <a:cs typeface="Times New Roman" panose="02020603050405020304" pitchFamily="18" charset="0"/>
            </a:endParaRPr>
          </a:p>
        </p:txBody>
      </p:sp>
      <p:grpSp>
        <p:nvGrpSpPr>
          <p:cNvPr id="64" name="群組 63">
            <a:extLst>
              <a:ext uri="{FF2B5EF4-FFF2-40B4-BE49-F238E27FC236}">
                <a16:creationId xmlns:a16="http://schemas.microsoft.com/office/drawing/2014/main" id="{4965A990-38D2-4FFB-B244-FFBA002CB6CC}"/>
              </a:ext>
            </a:extLst>
          </p:cNvPr>
          <p:cNvGrpSpPr/>
          <p:nvPr/>
        </p:nvGrpSpPr>
        <p:grpSpPr>
          <a:xfrm>
            <a:off x="9406853" y="848944"/>
            <a:ext cx="2519939" cy="419701"/>
            <a:chOff x="7464152" y="297594"/>
            <a:chExt cx="2880320" cy="436165"/>
          </a:xfrm>
          <a:solidFill>
            <a:schemeClr val="bg1">
              <a:lumMod val="85000"/>
            </a:schemeClr>
          </a:solidFill>
        </p:grpSpPr>
        <p:sp>
          <p:nvSpPr>
            <p:cNvPr id="65" name="矩形圖說文字 45">
              <a:extLst>
                <a:ext uri="{FF2B5EF4-FFF2-40B4-BE49-F238E27FC236}">
                  <a16:creationId xmlns:a16="http://schemas.microsoft.com/office/drawing/2014/main" id="{52EA8A7F-3A20-4A61-BB4D-C2054032E6E6}"/>
                </a:ext>
              </a:extLst>
            </p:cNvPr>
            <p:cNvSpPr/>
            <p:nvPr/>
          </p:nvSpPr>
          <p:spPr>
            <a:xfrm>
              <a:off x="7464152" y="297594"/>
              <a:ext cx="2880320" cy="436165"/>
            </a:xfrm>
            <a:prstGeom prst="wedgeRectCallout">
              <a:avLst>
                <a:gd name="adj1" fmla="val -56068"/>
                <a:gd name="adj2" fmla="val -2004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latin typeface="+mn-ea"/>
              </a:endParaRPr>
            </a:p>
          </p:txBody>
        </p:sp>
        <p:sp>
          <p:nvSpPr>
            <p:cNvPr id="66" name="文字方塊 65">
              <a:extLst>
                <a:ext uri="{FF2B5EF4-FFF2-40B4-BE49-F238E27FC236}">
                  <a16:creationId xmlns:a16="http://schemas.microsoft.com/office/drawing/2014/main" id="{DA278918-AD60-4467-A814-57F8726ACB3F}"/>
                </a:ext>
              </a:extLst>
            </p:cNvPr>
            <p:cNvSpPr txBox="1"/>
            <p:nvPr/>
          </p:nvSpPr>
          <p:spPr>
            <a:xfrm>
              <a:off x="7588971" y="340260"/>
              <a:ext cx="2736304" cy="319850"/>
            </a:xfrm>
            <a:prstGeom prst="rect">
              <a:avLst/>
            </a:prstGeom>
            <a:noFill/>
          </p:spPr>
          <p:txBody>
            <a:bodyPr wrap="square" rtlCol="0">
              <a:spAutoFit/>
            </a:bodyPr>
            <a:lstStyle/>
            <a:p>
              <a:r>
                <a:rPr lang="zh-TW" altLang="en-US" sz="1400" b="1" dirty="0">
                  <a:latin typeface="+mn-ea"/>
                  <a:ea typeface="+mn-ea"/>
                </a:rPr>
                <a:t>請依照貴公司實際狀況填寫</a:t>
              </a:r>
            </a:p>
          </p:txBody>
        </p:sp>
      </p:grpSp>
      <p:sp>
        <p:nvSpPr>
          <p:cNvPr id="67" name="流程圖: 替代處理程序 78">
            <a:extLst>
              <a:ext uri="{FF2B5EF4-FFF2-40B4-BE49-F238E27FC236}">
                <a16:creationId xmlns:a16="http://schemas.microsoft.com/office/drawing/2014/main" id="{CC51077A-BB58-4131-94C3-F6B628957E02}"/>
              </a:ext>
            </a:extLst>
          </p:cNvPr>
          <p:cNvSpPr/>
          <p:nvPr/>
        </p:nvSpPr>
        <p:spPr>
          <a:xfrm>
            <a:off x="2686049" y="1379028"/>
            <a:ext cx="1266825" cy="133013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284" eaLnBrk="0" fontAlgn="base" hangingPunct="0">
              <a:spcBef>
                <a:spcPct val="0"/>
              </a:spcBef>
              <a:spcAft>
                <a:spcPct val="0"/>
              </a:spcAft>
            </a:pPr>
            <a:r>
              <a:rPr lang="zh-TW" altLang="en-US" sz="1680" b="1" kern="0" dirty="0">
                <a:solidFill>
                  <a:prstClr val="white"/>
                </a:solidFill>
                <a:latin typeface="+mn-ea"/>
              </a:rPr>
              <a:t>計畫主持人</a:t>
            </a:r>
            <a:endParaRPr lang="en-US" altLang="zh-TW" sz="1680" b="1" kern="0" dirty="0">
              <a:solidFill>
                <a:prstClr val="white"/>
              </a:solidFill>
              <a:latin typeface="+mn-ea"/>
            </a:endParaRPr>
          </a:p>
          <a:p>
            <a:pPr algn="ctr" defTabSz="768284" eaLnBrk="0" fontAlgn="base" hangingPunct="0">
              <a:spcBef>
                <a:spcPct val="0"/>
              </a:spcBef>
              <a:spcAft>
                <a:spcPct val="0"/>
              </a:spcAft>
            </a:pPr>
            <a:r>
              <a:rPr lang="zh-TW" altLang="en-US" sz="1680" b="1" kern="0" dirty="0">
                <a:solidFill>
                  <a:prstClr val="white"/>
                </a:solidFill>
                <a:latin typeface="+mn-ea"/>
              </a:rPr>
              <a:t>照片</a:t>
            </a:r>
            <a:endParaRPr kumimoji="1" lang="zh-TW" altLang="en-US" sz="1680" b="1" kern="0" dirty="0">
              <a:solidFill>
                <a:prstClr val="white"/>
              </a:solidFill>
              <a:latin typeface="+mn-ea"/>
            </a:endParaRPr>
          </a:p>
        </p:txBody>
      </p:sp>
      <p:sp>
        <p:nvSpPr>
          <p:cNvPr id="68" name="矩形 67">
            <a:extLst>
              <a:ext uri="{FF2B5EF4-FFF2-40B4-BE49-F238E27FC236}">
                <a16:creationId xmlns:a16="http://schemas.microsoft.com/office/drawing/2014/main" id="{E59B69D1-DD0C-4248-88D3-14064E9A50F2}"/>
              </a:ext>
            </a:extLst>
          </p:cNvPr>
          <p:cNvSpPr/>
          <p:nvPr/>
        </p:nvSpPr>
        <p:spPr>
          <a:xfrm>
            <a:off x="2914075" y="2755033"/>
            <a:ext cx="800219" cy="276999"/>
          </a:xfrm>
          <a:prstGeom prst="rect">
            <a:avLst/>
          </a:prstGeom>
        </p:spPr>
        <p:txBody>
          <a:bodyPr wrap="none">
            <a:spAutoFit/>
          </a:bodyPr>
          <a:lstStyle/>
          <a:p>
            <a:pPr algn="ctr"/>
            <a:r>
              <a:rPr lang="zh-TW" altLang="en-US" sz="1200" b="1" dirty="0">
                <a:latin typeface="+mn-ea"/>
                <a:ea typeface="+mn-ea"/>
              </a:rPr>
              <a:t>姓名職稱</a:t>
            </a:r>
          </a:p>
        </p:txBody>
      </p:sp>
      <p:grpSp>
        <p:nvGrpSpPr>
          <p:cNvPr id="69" name="群組 68">
            <a:extLst>
              <a:ext uri="{FF2B5EF4-FFF2-40B4-BE49-F238E27FC236}">
                <a16:creationId xmlns:a16="http://schemas.microsoft.com/office/drawing/2014/main" id="{17E52EEF-C602-472D-866C-A77F3ECF8731}"/>
              </a:ext>
            </a:extLst>
          </p:cNvPr>
          <p:cNvGrpSpPr/>
          <p:nvPr/>
        </p:nvGrpSpPr>
        <p:grpSpPr>
          <a:xfrm>
            <a:off x="9406853" y="2543290"/>
            <a:ext cx="2519939" cy="395780"/>
            <a:chOff x="7464153" y="297595"/>
            <a:chExt cx="2880320" cy="411306"/>
          </a:xfrm>
          <a:solidFill>
            <a:schemeClr val="bg1">
              <a:lumMod val="85000"/>
            </a:schemeClr>
          </a:solidFill>
        </p:grpSpPr>
        <p:sp>
          <p:nvSpPr>
            <p:cNvPr id="70" name="矩形圖說文字 26">
              <a:extLst>
                <a:ext uri="{FF2B5EF4-FFF2-40B4-BE49-F238E27FC236}">
                  <a16:creationId xmlns:a16="http://schemas.microsoft.com/office/drawing/2014/main" id="{DA6A5B77-8CEB-4A68-8E33-F030455F914F}"/>
                </a:ext>
              </a:extLst>
            </p:cNvPr>
            <p:cNvSpPr/>
            <p:nvPr/>
          </p:nvSpPr>
          <p:spPr>
            <a:xfrm>
              <a:off x="7464153" y="297595"/>
              <a:ext cx="2880320" cy="411306"/>
            </a:xfrm>
            <a:prstGeom prst="wedgeRectCallout">
              <a:avLst>
                <a:gd name="adj1" fmla="val -53922"/>
                <a:gd name="adj2" fmla="val -21773"/>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latin typeface="+mn-ea"/>
              </a:endParaRPr>
            </a:p>
          </p:txBody>
        </p:sp>
        <p:sp>
          <p:nvSpPr>
            <p:cNvPr id="71" name="文字方塊 70">
              <a:extLst>
                <a:ext uri="{FF2B5EF4-FFF2-40B4-BE49-F238E27FC236}">
                  <a16:creationId xmlns:a16="http://schemas.microsoft.com/office/drawing/2014/main" id="{B82B3E99-A277-45C9-8240-4C3ECEE010CA}"/>
                </a:ext>
              </a:extLst>
            </p:cNvPr>
            <p:cNvSpPr txBox="1"/>
            <p:nvPr/>
          </p:nvSpPr>
          <p:spPr>
            <a:xfrm>
              <a:off x="7588971" y="340260"/>
              <a:ext cx="2736304" cy="319850"/>
            </a:xfrm>
            <a:prstGeom prst="rect">
              <a:avLst/>
            </a:prstGeom>
            <a:noFill/>
          </p:spPr>
          <p:txBody>
            <a:bodyPr wrap="square" rtlCol="0">
              <a:spAutoFit/>
            </a:bodyPr>
            <a:lstStyle/>
            <a:p>
              <a:r>
                <a:rPr lang="zh-TW" altLang="en-US" sz="1400" b="1" dirty="0">
                  <a:latin typeface="+mn-ea"/>
                  <a:ea typeface="+mn-ea"/>
                </a:rPr>
                <a:t>請依照貴公司實際狀況填寫</a:t>
              </a:r>
            </a:p>
          </p:txBody>
        </p:sp>
      </p:grpSp>
      <p:graphicFrame>
        <p:nvGraphicFramePr>
          <p:cNvPr id="72" name="表格 71">
            <a:extLst>
              <a:ext uri="{FF2B5EF4-FFF2-40B4-BE49-F238E27FC236}">
                <a16:creationId xmlns:a16="http://schemas.microsoft.com/office/drawing/2014/main" id="{4936280C-7510-45FE-BB40-A1AE83BA62DE}"/>
              </a:ext>
            </a:extLst>
          </p:cNvPr>
          <p:cNvGraphicFramePr>
            <a:graphicFrameLocks noGrp="1"/>
          </p:cNvGraphicFramePr>
          <p:nvPr>
            <p:extLst>
              <p:ext uri="{D42A27DB-BD31-4B8C-83A1-F6EECF244321}">
                <p14:modId xmlns:p14="http://schemas.microsoft.com/office/powerpoint/2010/main" val="1379113071"/>
              </p:ext>
            </p:extLst>
          </p:nvPr>
        </p:nvGraphicFramePr>
        <p:xfrm>
          <a:off x="1280011" y="3820365"/>
          <a:ext cx="5882789" cy="2303464"/>
        </p:xfrm>
        <a:graphic>
          <a:graphicData uri="http://schemas.openxmlformats.org/drawingml/2006/table">
            <a:tbl>
              <a:tblPr/>
              <a:tblGrid>
                <a:gridCol w="5882789">
                  <a:extLst>
                    <a:ext uri="{9D8B030D-6E8A-4147-A177-3AD203B41FA5}">
                      <a16:colId xmlns:a16="http://schemas.microsoft.com/office/drawing/2014/main" val="1111907135"/>
                    </a:ext>
                  </a:extLst>
                </a:gridCol>
              </a:tblGrid>
              <a:tr h="2303464">
                <a:tc>
                  <a:txBody>
                    <a:bodyPr/>
                    <a:lstStyle>
                      <a:lvl1pPr marL="0" algn="l" defTabSz="914400" rtl="0" eaLnBrk="1" latinLnBrk="0" hangingPunct="1">
                        <a:defRPr sz="1800" kern="1200">
                          <a:solidFill>
                            <a:schemeClr val="tx1"/>
                          </a:solidFill>
                          <a:latin typeface="Franklin Gothic Book" panose="020B0503020102020204"/>
                        </a:defRPr>
                      </a:lvl1pPr>
                      <a:lvl2pPr marL="457200" algn="l" defTabSz="914400" rtl="0" eaLnBrk="1" latinLnBrk="0" hangingPunct="1">
                        <a:defRPr sz="1800" kern="1200">
                          <a:solidFill>
                            <a:schemeClr val="tx1"/>
                          </a:solidFill>
                          <a:latin typeface="Franklin Gothic Book" panose="020B0503020102020204"/>
                        </a:defRPr>
                      </a:lvl2pPr>
                      <a:lvl3pPr marL="914400" algn="l" defTabSz="914400" rtl="0" eaLnBrk="1" latinLnBrk="0" hangingPunct="1">
                        <a:defRPr sz="1800" kern="1200">
                          <a:solidFill>
                            <a:schemeClr val="tx1"/>
                          </a:solidFill>
                          <a:latin typeface="Franklin Gothic Book" panose="020B0503020102020204"/>
                        </a:defRPr>
                      </a:lvl3pPr>
                      <a:lvl4pPr marL="1371600" algn="l" defTabSz="914400" rtl="0" eaLnBrk="1" latinLnBrk="0" hangingPunct="1">
                        <a:defRPr sz="1800" kern="1200">
                          <a:solidFill>
                            <a:schemeClr val="tx1"/>
                          </a:solidFill>
                          <a:latin typeface="Franklin Gothic Book" panose="020B0503020102020204"/>
                        </a:defRPr>
                      </a:lvl4pPr>
                      <a:lvl5pPr marL="1828800" algn="l" defTabSz="914400" rtl="0" eaLnBrk="1" latinLnBrk="0" hangingPunct="1">
                        <a:defRPr sz="1800" kern="1200">
                          <a:solidFill>
                            <a:schemeClr val="tx1"/>
                          </a:solidFill>
                          <a:latin typeface="Franklin Gothic Book" panose="020B0503020102020204"/>
                        </a:defRPr>
                      </a:lvl5pPr>
                      <a:lvl6pPr marL="2286000" algn="l" defTabSz="914400" rtl="0" eaLnBrk="1" latinLnBrk="0" hangingPunct="1">
                        <a:defRPr sz="1800" kern="1200">
                          <a:solidFill>
                            <a:schemeClr val="tx1"/>
                          </a:solidFill>
                          <a:latin typeface="Franklin Gothic Book" panose="020B0503020102020204"/>
                        </a:defRPr>
                      </a:lvl6pPr>
                      <a:lvl7pPr marL="2743200" algn="l" defTabSz="914400" rtl="0" eaLnBrk="1" latinLnBrk="0" hangingPunct="1">
                        <a:defRPr sz="1800" kern="1200">
                          <a:solidFill>
                            <a:schemeClr val="tx1"/>
                          </a:solidFill>
                          <a:latin typeface="Franklin Gothic Book" panose="020B0503020102020204"/>
                        </a:defRPr>
                      </a:lvl7pPr>
                      <a:lvl8pPr marL="3200400" algn="l" defTabSz="914400" rtl="0" eaLnBrk="1" latinLnBrk="0" hangingPunct="1">
                        <a:defRPr sz="1800" kern="1200">
                          <a:solidFill>
                            <a:schemeClr val="tx1"/>
                          </a:solidFill>
                          <a:latin typeface="Franklin Gothic Book" panose="020B0503020102020204"/>
                        </a:defRPr>
                      </a:lvl8pPr>
                      <a:lvl9pPr marL="3657600" algn="l" defTabSz="914400" rtl="0" eaLnBrk="1" latinLnBrk="0" hangingPunct="1">
                        <a:defRPr sz="1800" kern="1200">
                          <a:solidFill>
                            <a:schemeClr val="tx1"/>
                          </a:solidFill>
                          <a:latin typeface="Franklin Gothic Book" panose="020B0503020102020204"/>
                        </a:defRPr>
                      </a:lvl9pPr>
                    </a:lstStyle>
                    <a:p>
                      <a:pPr marL="171450" marR="0" lvl="0" indent="-171450" algn="just" defTabSz="914400" rtl="0" eaLnBrk="1" fontAlgn="ctr" latinLnBrk="0" hangingPunct="0">
                        <a:lnSpc>
                          <a:spcPct val="100000"/>
                        </a:lnSpc>
                        <a:spcBef>
                          <a:spcPts val="0"/>
                        </a:spcBef>
                        <a:spcAft>
                          <a:spcPts val="0"/>
                        </a:spcAft>
                        <a:buClrTx/>
                        <a:buSzTx/>
                        <a:buFont typeface="Wingdings" panose="05000000000000000000" pitchFamily="2" charset="2"/>
                        <a:buChar char="n"/>
                        <a:tabLst/>
                        <a:defRPr/>
                      </a:pPr>
                      <a:r>
                        <a:rPr lang="zh-TW" altLang="en-US" sz="1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轉型</a:t>
                      </a:r>
                      <a:r>
                        <a:rPr lang="zh-TW" altLang="en-US" sz="1400" b="1" i="0" u="none" strike="noStrike" dirty="0">
                          <a:solidFill>
                            <a:schemeClr val="tx1"/>
                          </a:solidFill>
                          <a:effectLst/>
                          <a:latin typeface="Times New Roman" panose="02020603050405020304" pitchFamily="18" charset="0"/>
                          <a:ea typeface="+mn-ea"/>
                          <a:cs typeface="Times New Roman" panose="02020603050405020304" pitchFamily="18" charset="0"/>
                        </a:rPr>
                        <a:t>目標：</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因</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XX</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動機，故導入</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OO</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，有</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用途。</a:t>
                      </a:r>
                      <a:endPar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just" defTabSz="914400" rtl="0" eaLnBrk="1" fontAlgn="ctr" latinLnBrk="0" hangingPunct="0">
                        <a:lnSpc>
                          <a:spcPct val="100000"/>
                        </a:lnSpc>
                        <a:spcBef>
                          <a:spcPts val="0"/>
                        </a:spcBef>
                        <a:spcAft>
                          <a:spcPts val="0"/>
                        </a:spcAft>
                        <a:buClrTx/>
                        <a:buSzTx/>
                        <a:buFont typeface="Wingdings" panose="05000000000000000000" pitchFamily="2" charset="2"/>
                        <a:buChar char="n"/>
                        <a:tabLst/>
                        <a:defRPr/>
                      </a:pPr>
                      <a:endPar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just" defTabSz="914400" rtl="0" eaLnBrk="1" fontAlgn="ctr" latinLnBrk="0" hangingPunct="0">
                        <a:lnSpc>
                          <a:spcPct val="100000"/>
                        </a:lnSpc>
                        <a:spcBef>
                          <a:spcPts val="0"/>
                        </a:spcBef>
                        <a:spcAft>
                          <a:spcPts val="0"/>
                        </a:spcAft>
                        <a:buClrTx/>
                        <a:buSzTx/>
                        <a:buFont typeface="Wingdings" panose="05000000000000000000" pitchFamily="2" charset="2"/>
                        <a:buChar char="n"/>
                        <a:tabLst/>
                        <a:defRPr/>
                      </a:pPr>
                      <a:r>
                        <a:rPr lang="zh-TW" altLang="en-US" sz="1400" b="1"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創新商模</a:t>
                      </a:r>
                      <a:r>
                        <a:rPr lang="zh-TW" altLang="en-US" sz="1400" b="0"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：鎖定</a:t>
                      </a:r>
                      <a:r>
                        <a:rPr kumimoji="1" lang="en-US" altLang="zh-TW" sz="1400" dirty="0">
                          <a:solidFill>
                            <a:srgbClr val="FF0000"/>
                          </a:solidFill>
                          <a:latin typeface="Times New Roman" panose="02020603050405020304" pitchFamily="18" charset="0"/>
                          <a:cs typeface="Times New Roman" panose="02020603050405020304" pitchFamily="18" charset="0"/>
                        </a:rPr>
                        <a:t>OO</a:t>
                      </a:r>
                      <a:r>
                        <a:rPr kumimoji="1" lang="zh-TW" altLang="en-US" sz="1400" dirty="0">
                          <a:solidFill>
                            <a:srgbClr val="FF0000"/>
                          </a:solidFill>
                          <a:latin typeface="Times New Roman" panose="02020603050405020304" pitchFamily="18" charset="0"/>
                          <a:cs typeface="Times New Roman" panose="02020603050405020304" pitchFamily="18" charset="0"/>
                        </a:rPr>
                        <a:t>關鍵客戶</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，透過</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XX</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系統、</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XX</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系統、</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XX</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人工智慧應用等</a:t>
                      </a:r>
                      <a:r>
                        <a:rPr lang="zh-TW" altLang="en-US" sz="1400" b="0" i="0" u="none" strike="noStrike" dirty="0">
                          <a:solidFill>
                            <a:srgbClr val="FF0000"/>
                          </a:solidFill>
                          <a:effectLst/>
                          <a:latin typeface="Times New Roman" panose="02020603050405020304" pitchFamily="18" charset="0"/>
                          <a:ea typeface="+mn-ea"/>
                          <a:cs typeface="Times New Roman" panose="02020603050405020304" pitchFamily="18" charset="0"/>
                        </a:rPr>
                        <a:t>關鍵活動</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，達成</a:t>
                      </a:r>
                      <a:r>
                        <a:rPr lang="en-US" altLang="zh-TW" sz="1400" b="0" i="0" u="none" strike="noStrike" dirty="0">
                          <a:solidFill>
                            <a:schemeClr val="tx1"/>
                          </a:solidFill>
                          <a:effectLst/>
                          <a:latin typeface="Times New Roman" panose="02020603050405020304" pitchFamily="18" charset="0"/>
                          <a:ea typeface="+mn-ea"/>
                          <a:cs typeface="Times New Roman" panose="02020603050405020304" pitchFamily="18" charset="0"/>
                        </a:rPr>
                        <a:t>OO</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的</a:t>
                      </a:r>
                      <a:r>
                        <a:rPr lang="zh-TW" altLang="en-US" sz="1400" b="0" i="0" u="none" strike="noStrike" dirty="0">
                          <a:solidFill>
                            <a:srgbClr val="FF0000"/>
                          </a:solidFill>
                          <a:effectLst/>
                          <a:latin typeface="Times New Roman" panose="02020603050405020304" pitchFamily="18" charset="0"/>
                          <a:ea typeface="+mn-ea"/>
                          <a:cs typeface="Times New Roman" panose="02020603050405020304" pitchFamily="18" charset="0"/>
                        </a:rPr>
                        <a:t>價值主張</a:t>
                      </a:r>
                      <a:r>
                        <a:rPr lang="zh-TW" altLang="en-US" sz="1400" b="0" i="0" u="none" strike="noStrike" dirty="0">
                          <a:solidFill>
                            <a:schemeClr val="tx1"/>
                          </a:solidFill>
                          <a:effectLst/>
                          <a:latin typeface="Times New Roman" panose="02020603050405020304" pitchFamily="18" charset="0"/>
                          <a:ea typeface="+mn-ea"/>
                          <a:cs typeface="Times New Roman" panose="02020603050405020304" pitchFamily="18" charset="0"/>
                        </a:rPr>
                        <a:t>，</a:t>
                      </a:r>
                      <a:r>
                        <a:rPr kumimoji="1" lang="zh-TW" altLang="en-US" sz="1400" dirty="0">
                          <a:solidFill>
                            <a:prstClr val="black"/>
                          </a:solidFill>
                          <a:latin typeface="Times New Roman" panose="02020603050405020304" pitchFamily="18" charset="0"/>
                          <a:cs typeface="Times New Roman" panose="02020603050405020304" pitchFamily="18" charset="0"/>
                        </a:rPr>
                        <a:t>拓展</a:t>
                      </a:r>
                      <a:r>
                        <a:rPr kumimoji="1" lang="en-US" altLang="zh-TW" sz="1400" dirty="0">
                          <a:solidFill>
                            <a:prstClr val="black"/>
                          </a:solidFill>
                          <a:latin typeface="Times New Roman" panose="02020603050405020304" pitchFamily="18" charset="0"/>
                          <a:cs typeface="Times New Roman" panose="02020603050405020304" pitchFamily="18" charset="0"/>
                        </a:rPr>
                        <a:t>OO</a:t>
                      </a:r>
                      <a:r>
                        <a:rPr kumimoji="1" lang="zh-TW" altLang="en-US" sz="1400" dirty="0">
                          <a:solidFill>
                            <a:srgbClr val="FF0000"/>
                          </a:solidFill>
                          <a:latin typeface="Times New Roman" panose="02020603050405020304" pitchFamily="18" charset="0"/>
                          <a:cs typeface="Times New Roman" panose="02020603050405020304" pitchFamily="18" charset="0"/>
                        </a:rPr>
                        <a:t>新市場</a:t>
                      </a:r>
                      <a:r>
                        <a:rPr kumimoji="1" lang="en-US" altLang="zh-TW" sz="1400" dirty="0">
                          <a:solidFill>
                            <a:srgbClr val="FF0000"/>
                          </a:solidFill>
                          <a:latin typeface="Times New Roman" panose="02020603050405020304" pitchFamily="18" charset="0"/>
                          <a:cs typeface="Times New Roman" panose="02020603050405020304" pitchFamily="18" charset="0"/>
                        </a:rPr>
                        <a:t>/</a:t>
                      </a:r>
                      <a:r>
                        <a:rPr kumimoji="1" lang="zh-TW" altLang="en-US" sz="1400" dirty="0">
                          <a:solidFill>
                            <a:srgbClr val="FF0000"/>
                          </a:solidFill>
                          <a:latin typeface="Times New Roman" panose="02020603050405020304" pitchFamily="18" charset="0"/>
                          <a:cs typeface="Times New Roman" panose="02020603050405020304" pitchFamily="18" charset="0"/>
                        </a:rPr>
                        <a:t>新通路</a:t>
                      </a:r>
                      <a:r>
                        <a:rPr kumimoji="1" lang="zh-TW" altLang="en-US" sz="1400" dirty="0">
                          <a:solidFill>
                            <a:schemeClr val="tx1"/>
                          </a:solidFill>
                          <a:latin typeface="Times New Roman" panose="02020603050405020304" pitchFamily="18" charset="0"/>
                          <a:cs typeface="Times New Roman" panose="02020603050405020304" pitchFamily="18" charset="0"/>
                        </a:rPr>
                        <a:t>的</a:t>
                      </a:r>
                      <a:r>
                        <a:rPr kumimoji="1" lang="zh-TW" altLang="en-US" sz="1400" dirty="0">
                          <a:solidFill>
                            <a:prstClr val="black"/>
                          </a:solidFill>
                          <a:latin typeface="Times New Roman" panose="02020603050405020304" pitchFamily="18" charset="0"/>
                          <a:cs typeface="Times New Roman" panose="02020603050405020304" pitchFamily="18" charset="0"/>
                        </a:rPr>
                        <a:t>新商業模式。</a:t>
                      </a:r>
                      <a:r>
                        <a:rPr kumimoji="1" lang="en-US" altLang="zh-TW" sz="1400" dirty="0">
                          <a:solidFill>
                            <a:prstClr val="black"/>
                          </a:solidFill>
                          <a:latin typeface="Times New Roman" panose="02020603050405020304" pitchFamily="18" charset="0"/>
                          <a:cs typeface="Times New Roman" panose="02020603050405020304" pitchFamily="18" charset="0"/>
                        </a:rPr>
                        <a:t>(</a:t>
                      </a:r>
                      <a:r>
                        <a:rPr kumimoji="1" lang="zh-TW" altLang="en-US" sz="1400" dirty="0">
                          <a:solidFill>
                            <a:prstClr val="black"/>
                          </a:solidFill>
                          <a:latin typeface="Times New Roman" panose="02020603050405020304" pitchFamily="18" charset="0"/>
                          <a:cs typeface="Times New Roman" panose="02020603050405020304" pitchFamily="18" charset="0"/>
                        </a:rPr>
                        <a:t>以文字說明，可搭配圖示呈現</a:t>
                      </a:r>
                      <a:r>
                        <a:rPr kumimoji="1" lang="en-US" altLang="zh-TW" sz="1400" dirty="0">
                          <a:solidFill>
                            <a:prstClr val="black"/>
                          </a:solidFill>
                          <a:latin typeface="Times New Roman" panose="02020603050405020304" pitchFamily="18" charset="0"/>
                          <a:cs typeface="Times New Roman" panose="02020603050405020304" pitchFamily="18" charset="0"/>
                        </a:rPr>
                        <a:t>)</a:t>
                      </a:r>
                      <a:endParaRPr lang="en-US" altLang="zh-TW" sz="1400" b="0" i="0" u="none" strike="noStrike"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87970999"/>
                  </a:ext>
                </a:extLst>
              </a:tr>
            </a:tbl>
          </a:graphicData>
        </a:graphic>
      </p:graphicFrame>
      <p:sp>
        <p:nvSpPr>
          <p:cNvPr id="73" name="文字方塊 72">
            <a:extLst>
              <a:ext uri="{FF2B5EF4-FFF2-40B4-BE49-F238E27FC236}">
                <a16:creationId xmlns:a16="http://schemas.microsoft.com/office/drawing/2014/main" id="{68B3C434-11A5-411B-8B66-93A76AE6EA1B}"/>
              </a:ext>
            </a:extLst>
          </p:cNvPr>
          <p:cNvSpPr txBox="1"/>
          <p:nvPr/>
        </p:nvSpPr>
        <p:spPr>
          <a:xfrm>
            <a:off x="3419474" y="3232176"/>
            <a:ext cx="2505075" cy="461665"/>
          </a:xfrm>
          <a:prstGeom prst="rect">
            <a:avLst/>
          </a:prstGeom>
          <a:noFill/>
        </p:spPr>
        <p:txBody>
          <a:bodyPr wrap="square" rtlCol="0">
            <a:spAutoFit/>
          </a:bodyPr>
          <a:lstStyle/>
          <a:p>
            <a:pPr eaLnBrk="1" fontAlgn="auto" hangingPunct="1">
              <a:spcBef>
                <a:spcPts val="0"/>
              </a:spcBef>
              <a:spcAft>
                <a:spcPts val="0"/>
              </a:spcAft>
            </a:pPr>
            <a:r>
              <a:rPr kumimoji="0" lang="zh-TW" altLang="en-US" sz="1200" b="1" dirty="0">
                <a:solidFill>
                  <a:prstClr val="black"/>
                </a:solidFill>
                <a:latin typeface="+mn-ea"/>
                <a:ea typeface="+mn-ea"/>
                <a:cs typeface="Times New Roman" panose="02020603050405020304" pitchFamily="18" charset="0"/>
              </a:rPr>
              <a:t>委外業者：</a:t>
            </a:r>
            <a:r>
              <a:rPr kumimoji="0" lang="en-US" altLang="zh-TW" sz="1200" b="1" dirty="0">
                <a:solidFill>
                  <a:prstClr val="black"/>
                </a:solidFill>
                <a:latin typeface="+mn-ea"/>
                <a:ea typeface="+mn-ea"/>
                <a:cs typeface="Times New Roman" panose="02020603050405020304" pitchFamily="18" charset="0"/>
              </a:rPr>
              <a:t>OO</a:t>
            </a:r>
            <a:r>
              <a:rPr kumimoji="0" lang="zh-TW" altLang="en-US" sz="1200" b="1" dirty="0">
                <a:solidFill>
                  <a:prstClr val="black"/>
                </a:solidFill>
                <a:latin typeface="+mn-ea"/>
                <a:ea typeface="+mn-ea"/>
                <a:cs typeface="Times New Roman" panose="02020603050405020304" pitchFamily="18" charset="0"/>
              </a:rPr>
              <a:t>公司</a:t>
            </a:r>
            <a:endParaRPr kumimoji="0" lang="en-US" altLang="zh-TW" sz="1200" b="1" dirty="0">
              <a:solidFill>
                <a:prstClr val="black"/>
              </a:solidFill>
              <a:latin typeface="+mn-ea"/>
              <a:ea typeface="+mn-ea"/>
              <a:cs typeface="Times New Roman" panose="02020603050405020304" pitchFamily="18" charset="0"/>
            </a:endParaRPr>
          </a:p>
          <a:p>
            <a:pPr eaLnBrk="1" fontAlgn="auto" hangingPunct="1">
              <a:spcBef>
                <a:spcPts val="0"/>
              </a:spcBef>
              <a:spcAft>
                <a:spcPts val="0"/>
              </a:spcAft>
            </a:pPr>
            <a:r>
              <a:rPr kumimoji="0" lang="zh-TW" altLang="en-US" sz="1200" b="1" dirty="0">
                <a:solidFill>
                  <a:prstClr val="black"/>
                </a:solidFill>
                <a:latin typeface="+mn-ea"/>
                <a:ea typeface="+mn-ea"/>
                <a:cs typeface="Times New Roman" panose="02020603050405020304" pitchFamily="18" charset="0"/>
              </a:rPr>
              <a:t>資安業者：</a:t>
            </a:r>
            <a:r>
              <a:rPr kumimoji="0" lang="en-US" altLang="zh-TW" sz="1200" b="1" dirty="0">
                <a:solidFill>
                  <a:prstClr val="black"/>
                </a:solidFill>
                <a:latin typeface="+mn-ea"/>
                <a:ea typeface="+mn-ea"/>
                <a:cs typeface="Times New Roman" panose="02020603050405020304" pitchFamily="18" charset="0"/>
              </a:rPr>
              <a:t>XX</a:t>
            </a:r>
            <a:r>
              <a:rPr kumimoji="0" lang="zh-TW" altLang="en-US" sz="1200" b="1" dirty="0">
                <a:solidFill>
                  <a:prstClr val="black"/>
                </a:solidFill>
                <a:latin typeface="+mn-ea"/>
                <a:ea typeface="+mn-ea"/>
                <a:cs typeface="Times New Roman" panose="02020603050405020304" pitchFamily="18" charset="0"/>
              </a:rPr>
              <a:t>公司</a:t>
            </a:r>
          </a:p>
        </p:txBody>
      </p:sp>
    </p:spTree>
    <p:extLst>
      <p:ext uri="{BB962C8B-B14F-4D97-AF65-F5344CB8AC3E}">
        <p14:creationId xmlns:p14="http://schemas.microsoft.com/office/powerpoint/2010/main" val="330083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fontAlgn="auto">
              <a:spcBef>
                <a:spcPts val="0"/>
              </a:spcBef>
              <a:spcAft>
                <a:spcPts val="0"/>
              </a:spcAft>
              <a:defRPr/>
            </a:pPr>
            <a:fld id="{E4F43408-B5FC-4643-8740-4B3D1EA5A6C0}" type="slidenum">
              <a:rPr lang="zh-TW" altLang="en-US">
                <a:solidFill>
                  <a:prstClr val="black">
                    <a:tint val="75000"/>
                  </a:prstClr>
                </a:solidFill>
                <a:latin typeface="Calibri"/>
                <a:ea typeface="新細明體" panose="02020500000000000000" pitchFamily="18" charset="-120"/>
                <a:cs typeface="+mn-cs"/>
              </a:rPr>
              <a:pPr fontAlgn="auto">
                <a:spcBef>
                  <a:spcPts val="0"/>
                </a:spcBef>
                <a:spcAft>
                  <a:spcPts val="0"/>
                </a:spcAft>
                <a:defRPr/>
              </a:pPr>
              <a:t>2</a:t>
            </a:fld>
            <a:endParaRPr lang="zh-TW" altLang="en-US">
              <a:solidFill>
                <a:prstClr val="black">
                  <a:tint val="75000"/>
                </a:prstClr>
              </a:solidFill>
              <a:latin typeface="Calibri"/>
              <a:ea typeface="新細明體" panose="02020500000000000000" pitchFamily="18" charset="-120"/>
              <a:cs typeface="+mn-cs"/>
            </a:endParaRPr>
          </a:p>
        </p:txBody>
      </p:sp>
      <p:sp>
        <p:nvSpPr>
          <p:cNvPr id="16" name="標題 1"/>
          <p:cNvSpPr>
            <a:spLocks noGrp="1"/>
          </p:cNvSpPr>
          <p:nvPr>
            <p:ph type="title"/>
          </p:nvPr>
        </p:nvSpPr>
        <p:spPr>
          <a:xfrm>
            <a:off x="2133600" y="71161"/>
            <a:ext cx="8229600" cy="922114"/>
          </a:xfrm>
        </p:spPr>
        <p:txBody>
          <a:bodyPr>
            <a:normAutofit/>
          </a:bodyPr>
          <a:lstStyle/>
          <a:p>
            <a:r>
              <a:rPr lang="zh-TW" altLang="en-US"/>
              <a:t>計畫簡介</a:t>
            </a:r>
          </a:p>
        </p:txBody>
      </p:sp>
      <p:graphicFrame>
        <p:nvGraphicFramePr>
          <p:cNvPr id="10" name="表格 9">
            <a:extLst>
              <a:ext uri="{FF2B5EF4-FFF2-40B4-BE49-F238E27FC236}">
                <a16:creationId xmlns:a16="http://schemas.microsoft.com/office/drawing/2014/main" id="{A6FBDEF9-06CE-405B-8567-14C1A71583A0}"/>
              </a:ext>
            </a:extLst>
          </p:cNvPr>
          <p:cNvGraphicFramePr>
            <a:graphicFrameLocks noGrp="1"/>
          </p:cNvGraphicFramePr>
          <p:nvPr>
            <p:extLst>
              <p:ext uri="{D42A27DB-BD31-4B8C-83A1-F6EECF244321}">
                <p14:modId xmlns:p14="http://schemas.microsoft.com/office/powerpoint/2010/main" val="1572024320"/>
              </p:ext>
            </p:extLst>
          </p:nvPr>
        </p:nvGraphicFramePr>
        <p:xfrm>
          <a:off x="1271465" y="1371600"/>
          <a:ext cx="10125356" cy="4701142"/>
        </p:xfrm>
        <a:graphic>
          <a:graphicData uri="http://schemas.openxmlformats.org/drawingml/2006/table">
            <a:tbl>
              <a:tblPr firstRow="1" bandRow="1">
                <a:tableStyleId>{2D5ABB26-0587-4C30-8999-92F81FD0307C}</a:tableStyleId>
              </a:tblPr>
              <a:tblGrid>
                <a:gridCol w="1728191">
                  <a:extLst>
                    <a:ext uri="{9D8B030D-6E8A-4147-A177-3AD203B41FA5}">
                      <a16:colId xmlns:a16="http://schemas.microsoft.com/office/drawing/2014/main" val="412527982"/>
                    </a:ext>
                  </a:extLst>
                </a:gridCol>
                <a:gridCol w="8397165">
                  <a:extLst>
                    <a:ext uri="{9D8B030D-6E8A-4147-A177-3AD203B41FA5}">
                      <a16:colId xmlns:a16="http://schemas.microsoft.com/office/drawing/2014/main" val="897888936"/>
                    </a:ext>
                  </a:extLst>
                </a:gridCol>
              </a:tblGrid>
              <a:tr h="555483">
                <a:tc>
                  <a:txBody>
                    <a:bodyPr/>
                    <a:lstStyle/>
                    <a:p>
                      <a:pPr algn="ctr">
                        <a:lnSpc>
                          <a:spcPts val="1800"/>
                        </a:lnSpc>
                        <a:spcAft>
                          <a:spcPts val="0"/>
                        </a:spcAft>
                      </a:pPr>
                      <a:r>
                        <a:rPr lang="zh-TW" sz="2000" b="0" spc="10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項</a:t>
                      </a:r>
                      <a:r>
                        <a:rPr lang="zh-TW" sz="2000" b="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algn="ctr">
                        <a:lnSpc>
                          <a:spcPts val="1800"/>
                        </a:lnSpc>
                        <a:spcAft>
                          <a:spcPts val="0"/>
                        </a:spcAft>
                      </a:pPr>
                      <a:r>
                        <a:rPr lang="zh-TW" sz="2000" b="0" spc="10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內容</a:t>
                      </a:r>
                      <a:endParaRPr lang="zh-TW" sz="2000" b="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4022382372"/>
                  </a:ext>
                </a:extLst>
              </a:tr>
              <a:tr h="644655">
                <a:tc>
                  <a:txBody>
                    <a:bodyPr/>
                    <a:lstStyle/>
                    <a:p>
                      <a:pPr marL="107950" algn="ctr">
                        <a:lnSpc>
                          <a:spcPct val="100000"/>
                        </a:lnSpc>
                        <a:spcBef>
                          <a:spcPts val="415"/>
                        </a:spcBef>
                      </a:pPr>
                      <a:r>
                        <a:rPr sz="2000" b="0" kern="1200" dirty="0" err="1">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公司名稱</a:t>
                      </a:r>
                      <a:endParaRPr sz="2000" b="0" kern="12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91440">
                        <a:lnSpc>
                          <a:spcPts val="1400"/>
                        </a:lnSpc>
                        <a:spcBef>
                          <a:spcPts val="0"/>
                        </a:spcBef>
                      </a:pPr>
                      <a:r>
                        <a:rPr lang="en-US" altLang="zh-TW"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xx</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股份有限公司</a:t>
                      </a:r>
                      <a:r>
                        <a:rPr lang="en-US" sz="20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sz="20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成立於民國</a:t>
                      </a:r>
                      <a:r>
                        <a:rPr lang="en-US" altLang="zh-TW" sz="2000" spc="-1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XXX</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sz="20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990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185059"/>
                  </a:ext>
                </a:extLst>
              </a:tr>
              <a:tr h="644655">
                <a:tc>
                  <a:txBody>
                    <a:bodyPr/>
                    <a:lstStyle/>
                    <a:p>
                      <a:pPr marL="107950" algn="ctr">
                        <a:lnSpc>
                          <a:spcPct val="100000"/>
                        </a:lnSpc>
                        <a:spcBef>
                          <a:spcPts val="370"/>
                        </a:spcBef>
                      </a:pPr>
                      <a:r>
                        <a:rPr sz="2000" b="0" kern="1200" dirty="0" err="1">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計畫名稱</a:t>
                      </a:r>
                      <a:endParaRPr sz="2000" b="0" kern="12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91440">
                        <a:lnSpc>
                          <a:spcPts val="1400"/>
                        </a:lnSpc>
                        <a:spcBef>
                          <a:spcPts val="0"/>
                        </a:spcBef>
                      </a:pPr>
                      <a:r>
                        <a:rPr lang="en-US" altLang="zh-TW" sz="2000" spc="-2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xxx</a:t>
                      </a:r>
                      <a:r>
                        <a:rPr sz="2000" spc="-5"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計畫</a:t>
                      </a:r>
                      <a:endParaRPr sz="20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781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06401"/>
                  </a:ext>
                </a:extLst>
              </a:tr>
              <a:tr h="644655">
                <a:tc>
                  <a:txBody>
                    <a:bodyPr/>
                    <a:lstStyle/>
                    <a:p>
                      <a:pPr marL="107950" algn="ctr">
                        <a:lnSpc>
                          <a:spcPct val="100000"/>
                        </a:lnSpc>
                        <a:spcBef>
                          <a:spcPts val="305"/>
                        </a:spcBef>
                      </a:pPr>
                      <a:r>
                        <a:rPr sz="2000" b="0" kern="1200" dirty="0" err="1">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計畫經費</a:t>
                      </a:r>
                      <a:endParaRPr sz="2000" b="0" kern="12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91440">
                        <a:lnSpc>
                          <a:spcPts val="1400"/>
                        </a:lnSpc>
                        <a:spcBef>
                          <a:spcPts val="0"/>
                        </a:spcBef>
                      </a:pP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總經費</a:t>
                      </a:r>
                      <a:r>
                        <a:rPr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sz="2000" spc="-5"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千元／補助款</a:t>
                      </a:r>
                      <a:r>
                        <a:rPr sz="2000" spc="3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sz="2000" spc="3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sz="2000" spc="-5"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千元</a:t>
                      </a:r>
                      <a:endParaRPr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850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6578997"/>
                  </a:ext>
                </a:extLst>
              </a:tr>
              <a:tr h="2211694">
                <a:tc>
                  <a:txBody>
                    <a:bodyPr/>
                    <a:lstStyle/>
                    <a:p>
                      <a:pPr marL="107950" algn="ctr">
                        <a:lnSpc>
                          <a:spcPct val="100000"/>
                        </a:lnSpc>
                        <a:spcBef>
                          <a:spcPts val="305"/>
                        </a:spcBef>
                      </a:pPr>
                      <a:r>
                        <a:rPr lang="zh-TW" altLang="en-US" sz="2000" b="0" kern="12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接班人</a:t>
                      </a:r>
                      <a:r>
                        <a:rPr lang="en-US" altLang="zh-TW" sz="2000" b="0" kern="12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0" kern="12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職稱</a:t>
                      </a:r>
                      <a:r>
                        <a:rPr lang="en-US" altLang="zh-TW" sz="2000" b="0" kern="12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p>
                    <a:p>
                      <a:pPr marL="107950" algn="ctr">
                        <a:lnSpc>
                          <a:spcPct val="100000"/>
                        </a:lnSpc>
                        <a:spcBef>
                          <a:spcPts val="305"/>
                        </a:spcBef>
                      </a:pPr>
                      <a:r>
                        <a:rPr lang="en-US" altLang="zh-TW" sz="2000" b="0" kern="12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0" kern="12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條件</a:t>
                      </a:r>
                      <a:endParaRPr sz="2000" b="0" kern="12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91440" marR="0" lvl="0" indent="0" algn="just" defTabSz="914377" rtl="0" eaLnBrk="1" fontAlgn="auto" latinLnBrk="0" hangingPunct="1">
                        <a:lnSpc>
                          <a:spcPts val="2700"/>
                        </a:lnSpc>
                        <a:spcBef>
                          <a:spcPts val="0"/>
                        </a:spcBef>
                        <a:spcAft>
                          <a:spcPts val="0"/>
                        </a:spcAft>
                        <a:buClrTx/>
                        <a:buSzTx/>
                        <a:buFontTx/>
                        <a:buNone/>
                        <a:tabLst/>
                        <a:defRP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說明符合的條件，包含職位</a:t>
                      </a:r>
                      <a:r>
                        <a:rPr lang="zh-TW" altLang="en-US" sz="2000" dirty="0">
                          <a:solidFill>
                            <a:schemeClr val="tx1"/>
                          </a:solidFill>
                          <a:latin typeface="Times New Roman" panose="02020603050405020304" pitchFamily="18" charset="0"/>
                          <a:ea typeface="+mn-ea"/>
                          <a:cs typeface="Times New Roman" panose="02020603050405020304" pitchFamily="18" charset="0"/>
                        </a:rPr>
                        <a:t>、計畫公告日往回起算接班</a:t>
                      </a:r>
                      <a:r>
                        <a:rPr lang="en-US" altLang="zh-TW" sz="2000" dirty="0">
                          <a:solidFill>
                            <a:schemeClr val="tx1"/>
                          </a:solidFill>
                          <a:latin typeface="Times New Roman" panose="02020603050405020304" pitchFamily="18" charset="0"/>
                          <a:ea typeface="+mn-ea"/>
                          <a:cs typeface="Times New Roman" panose="02020603050405020304" pitchFamily="18" charset="0"/>
                        </a:rPr>
                        <a:t>3</a:t>
                      </a:r>
                      <a:r>
                        <a:rPr lang="zh-TW" altLang="en-US" sz="2000" dirty="0">
                          <a:solidFill>
                            <a:schemeClr val="tx1"/>
                          </a:solidFill>
                          <a:latin typeface="Times New Roman" panose="02020603050405020304" pitchFamily="18" charset="0"/>
                          <a:ea typeface="+mn-ea"/>
                          <a:cs typeface="Times New Roman" panose="02020603050405020304" pitchFamily="18" charset="0"/>
                        </a:rPr>
                        <a:t>年內或預計接班</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、條件一</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91440" marR="0" lvl="0" indent="0" algn="just" defTabSz="914377" rtl="0" eaLnBrk="1" fontAlgn="auto" latinLnBrk="0" hangingPunct="1">
                        <a:lnSpc>
                          <a:spcPts val="2700"/>
                        </a:lnSpc>
                        <a:spcBef>
                          <a:spcPts val="600"/>
                        </a:spcBef>
                        <a:spcAft>
                          <a:spcPts val="0"/>
                        </a:spcAft>
                        <a:buClrTx/>
                        <a:buSzTx/>
                        <a:buFontTx/>
                        <a:buNone/>
                        <a:tabLst/>
                        <a:defRP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一小段話說明</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91440" marR="0" lvl="0" indent="0" algn="just" defTabSz="914377" rtl="0" eaLnBrk="1" fontAlgn="auto" latinLnBrk="0" hangingPunct="1">
                        <a:lnSpc>
                          <a:spcPct val="100000"/>
                        </a:lnSpc>
                        <a:spcBef>
                          <a:spcPts val="0"/>
                        </a:spcBef>
                        <a:spcAft>
                          <a:spcPts val="0"/>
                        </a:spcAft>
                        <a:buClrTx/>
                        <a:buSzTx/>
                        <a:buFontTx/>
                        <a:buNone/>
                        <a:tabLst/>
                        <a:defRPr/>
                      </a:pPr>
                      <a:endParaRPr lang="en-US" altLang="zh-TW" sz="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91440" marR="0" lvl="0" indent="0" algn="just" defTabSz="914377" rtl="0" eaLnBrk="1" fontAlgn="auto" latinLnBrk="0" hangingPunct="1">
                        <a:lnSpc>
                          <a:spcPts val="2700"/>
                        </a:lnSpc>
                        <a:spcBef>
                          <a:spcPts val="600"/>
                        </a:spcBef>
                        <a:spcAft>
                          <a:spcPts val="0"/>
                        </a:spcAft>
                        <a:buClrTx/>
                        <a:buSzTx/>
                        <a:buFontTx/>
                        <a:buNone/>
                        <a:tabLst/>
                        <a:defRPr/>
                      </a:pPr>
                      <a:r>
                        <a:rPr lang="en-US" altLang="zh-TW" sz="2000" dirty="0">
                          <a:solidFill>
                            <a:schemeClr val="bg1"/>
                          </a:solidFill>
                          <a:highlight>
                            <a:srgbClr val="C0504D"/>
                          </a:highlight>
                          <a:latin typeface="Times New Roman" panose="02020603050405020304" pitchFamily="18" charset="0"/>
                          <a:ea typeface="微軟正黑體" panose="020B0604030504040204" pitchFamily="34" charset="-120"/>
                          <a:cs typeface="Times New Roman" panose="02020603050405020304" pitchFamily="18" charset="0"/>
                        </a:rPr>
                        <a:t>OOO(</a:t>
                      </a:r>
                      <a:r>
                        <a:rPr lang="zh-TW" altLang="en-US" sz="2000" dirty="0">
                          <a:solidFill>
                            <a:schemeClr val="bg1"/>
                          </a:solidFill>
                          <a:highlight>
                            <a:srgbClr val="C0504D"/>
                          </a:highlight>
                          <a:latin typeface="Times New Roman" panose="02020603050405020304" pitchFamily="18" charset="0"/>
                          <a:ea typeface="微軟正黑體" panose="020B0604030504040204" pitchFamily="34" charset="-120"/>
                          <a:cs typeface="Times New Roman" panose="02020603050405020304" pitchFamily="18" charset="0"/>
                        </a:rPr>
                        <a:t>職位</a:t>
                      </a:r>
                      <a:r>
                        <a:rPr lang="en-US" altLang="zh-TW" sz="2000" dirty="0">
                          <a:solidFill>
                            <a:schemeClr val="bg1"/>
                          </a:solidFill>
                          <a:highlight>
                            <a:srgbClr val="C0504D"/>
                          </a:highligh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bg1"/>
                          </a:solidFill>
                          <a:highlight>
                            <a:srgbClr val="C0504D"/>
                          </a:highlight>
                          <a:latin typeface="Times New Roman" panose="02020603050405020304" pitchFamily="18" charset="0"/>
                          <a:ea typeface="+mn-ea"/>
                          <a:cs typeface="Times New Roman" panose="02020603050405020304" pitchFamily="18" charset="0"/>
                        </a:rPr>
                        <a:t>計畫公告日往回起算接班</a:t>
                      </a:r>
                      <a:r>
                        <a:rPr lang="en-US" altLang="zh-TW" sz="2000" dirty="0">
                          <a:solidFill>
                            <a:schemeClr val="bg1"/>
                          </a:solidFill>
                          <a:highlight>
                            <a:srgbClr val="C0504D"/>
                          </a:highlight>
                          <a:latin typeface="Times New Roman" panose="02020603050405020304" pitchFamily="18" charset="0"/>
                          <a:ea typeface="+mn-ea"/>
                          <a:cs typeface="Times New Roman" panose="02020603050405020304" pitchFamily="18" charset="0"/>
                        </a:rPr>
                        <a:t>3</a:t>
                      </a:r>
                      <a:r>
                        <a:rPr lang="zh-TW" altLang="en-US" sz="2000" dirty="0">
                          <a:solidFill>
                            <a:schemeClr val="bg1"/>
                          </a:solidFill>
                          <a:highlight>
                            <a:srgbClr val="C0504D"/>
                          </a:highlight>
                          <a:latin typeface="Times New Roman" panose="02020603050405020304" pitchFamily="18" charset="0"/>
                          <a:ea typeface="+mn-ea"/>
                          <a:cs typeface="Times New Roman" panose="02020603050405020304" pitchFamily="18" charset="0"/>
                        </a:rPr>
                        <a:t>年內或預計接班</a:t>
                      </a:r>
                      <a:r>
                        <a:rPr lang="en-US" altLang="zh-TW" sz="2000" dirty="0">
                          <a:solidFill>
                            <a:schemeClr val="bg1"/>
                          </a:solidFill>
                          <a:highlight>
                            <a:srgbClr val="C0504D"/>
                          </a:highlight>
                          <a:latin typeface="Times New Roman" panose="02020603050405020304" pitchFamily="18" charset="0"/>
                          <a:ea typeface="+mn-ea"/>
                          <a:cs typeface="Times New Roman" panose="02020603050405020304" pitchFamily="18" charset="0"/>
                        </a:rPr>
                        <a:t>/</a:t>
                      </a:r>
                      <a:r>
                        <a:rPr lang="zh-TW" altLang="en-US" sz="2000" dirty="0">
                          <a:solidFill>
                            <a:schemeClr val="bg1"/>
                          </a:solidFill>
                          <a:highlight>
                            <a:srgbClr val="C0504D"/>
                          </a:highlight>
                          <a:latin typeface="Times New Roman" panose="02020603050405020304" pitchFamily="18" charset="0"/>
                          <a:ea typeface="微軟正黑體" panose="020B0604030504040204" pitchFamily="34" charset="-120"/>
                          <a:cs typeface="Times New Roman" panose="02020603050405020304" pitchFamily="18" charset="0"/>
                        </a:rPr>
                        <a:t>條件一</a:t>
                      </a:r>
                      <a:r>
                        <a:rPr lang="en-US" altLang="zh-TW" sz="2000" dirty="0">
                          <a:solidFill>
                            <a:schemeClr val="bg1"/>
                          </a:solidFill>
                          <a:highlight>
                            <a:srgbClr val="C0504D"/>
                          </a:highlight>
                          <a:latin typeface="Times New Roman" panose="02020603050405020304" pitchFamily="18" charset="0"/>
                          <a:ea typeface="微軟正黑體" panose="020B0604030504040204" pitchFamily="34" charset="-120"/>
                          <a:cs typeface="Times New Roman" panose="02020603050405020304" pitchFamily="18" charset="0"/>
                        </a:rPr>
                        <a:t>_</a:t>
                      </a:r>
                      <a:r>
                        <a:rPr lang="zh-TW" altLang="en-US" sz="2000" dirty="0">
                          <a:solidFill>
                            <a:schemeClr val="bg1"/>
                          </a:solidFill>
                          <a:highlight>
                            <a:srgbClr val="C0504D"/>
                          </a:highlight>
                          <a:latin typeface="Times New Roman" panose="02020603050405020304" pitchFamily="18" charset="0"/>
                          <a:ea typeface="微軟正黑體" panose="020B0604030504040204" pitchFamily="34" charset="-120"/>
                          <a:cs typeface="Times New Roman" panose="02020603050405020304" pitchFamily="18" charset="0"/>
                        </a:rPr>
                        <a:t>為提案業者之負責人、董監事或持股超過</a:t>
                      </a:r>
                      <a:r>
                        <a:rPr lang="en-US" altLang="zh-TW" sz="2000" dirty="0">
                          <a:solidFill>
                            <a:schemeClr val="bg1"/>
                          </a:solidFill>
                          <a:highlight>
                            <a:srgbClr val="C0504D"/>
                          </a:highlight>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solidFill>
                            <a:schemeClr val="bg1"/>
                          </a:solidFill>
                          <a:highlight>
                            <a:srgbClr val="C0504D"/>
                          </a:highlight>
                          <a:latin typeface="Times New Roman" panose="02020603050405020304" pitchFamily="18" charset="0"/>
                          <a:ea typeface="微軟正黑體" panose="020B0604030504040204" pitchFamily="34" charset="-120"/>
                          <a:cs typeface="Times New Roman" panose="02020603050405020304" pitchFamily="18" charset="0"/>
                        </a:rPr>
                        <a:t>大股東的本人或三等親</a:t>
                      </a:r>
                    </a:p>
                  </a:txBody>
                  <a:tcPr marL="0" marR="0" marT="850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4534525"/>
                  </a:ext>
                </a:extLst>
              </a:tr>
            </a:tbl>
          </a:graphicData>
        </a:graphic>
      </p:graphicFrame>
      <p:grpSp>
        <p:nvGrpSpPr>
          <p:cNvPr id="13" name="群組 12">
            <a:extLst>
              <a:ext uri="{FF2B5EF4-FFF2-40B4-BE49-F238E27FC236}">
                <a16:creationId xmlns:a16="http://schemas.microsoft.com/office/drawing/2014/main" id="{A001F5DE-91A1-4351-9246-3DC5C6DBFFF5}"/>
              </a:ext>
            </a:extLst>
          </p:cNvPr>
          <p:cNvGrpSpPr/>
          <p:nvPr/>
        </p:nvGrpSpPr>
        <p:grpSpPr>
          <a:xfrm>
            <a:off x="9665622" y="318678"/>
            <a:ext cx="2771596" cy="644515"/>
            <a:chOff x="7464152" y="297594"/>
            <a:chExt cx="2880320" cy="669798"/>
          </a:xfrm>
          <a:solidFill>
            <a:schemeClr val="bg1">
              <a:lumMod val="85000"/>
            </a:schemeClr>
          </a:solidFill>
        </p:grpSpPr>
        <p:sp>
          <p:nvSpPr>
            <p:cNvPr id="14" name="矩形圖說文字 3">
              <a:extLst>
                <a:ext uri="{FF2B5EF4-FFF2-40B4-BE49-F238E27FC236}">
                  <a16:creationId xmlns:a16="http://schemas.microsoft.com/office/drawing/2014/main" id="{73389303-3D6C-42A4-9949-EEE949C45E3D}"/>
                </a:ext>
              </a:extLst>
            </p:cNvPr>
            <p:cNvSpPr/>
            <p:nvPr/>
          </p:nvSpPr>
          <p:spPr>
            <a:xfrm>
              <a:off x="7464152" y="297594"/>
              <a:ext cx="2880320" cy="669798"/>
            </a:xfrm>
            <a:prstGeom prst="wedgeRectCallout">
              <a:avLst>
                <a:gd name="adj1" fmla="val -20833"/>
                <a:gd name="adj2" fmla="val 779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15" name="文字方塊 14">
              <a:extLst>
                <a:ext uri="{FF2B5EF4-FFF2-40B4-BE49-F238E27FC236}">
                  <a16:creationId xmlns:a16="http://schemas.microsoft.com/office/drawing/2014/main" id="{7571E6FA-F400-4F43-BC5F-05B17FB75B92}"/>
                </a:ext>
              </a:extLst>
            </p:cNvPr>
            <p:cNvSpPr txBox="1"/>
            <p:nvPr/>
          </p:nvSpPr>
          <p:spPr>
            <a:xfrm>
              <a:off x="7608168" y="321062"/>
              <a:ext cx="2736304" cy="607715"/>
            </a:xfrm>
            <a:prstGeom prst="rect">
              <a:avLst/>
            </a:prstGeom>
            <a:grp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請依照個案狀況修正範例內容填寫</a:t>
              </a:r>
            </a:p>
          </p:txBody>
        </p:sp>
      </p:grpSp>
    </p:spTree>
    <p:extLst>
      <p:ext uri="{BB962C8B-B14F-4D97-AF65-F5344CB8AC3E}">
        <p14:creationId xmlns:p14="http://schemas.microsoft.com/office/powerpoint/2010/main" val="53350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2133600" y="47715"/>
            <a:ext cx="8229600" cy="922114"/>
          </a:xfrm>
        </p:spPr>
        <p:txBody>
          <a:bodyPr>
            <a:normAutofit/>
          </a:bodyPr>
          <a:lstStyle/>
          <a:p>
            <a:r>
              <a:rPr lang="zh-TW" altLang="en-US"/>
              <a:t>計畫簡介</a:t>
            </a:r>
          </a:p>
        </p:txBody>
      </p:sp>
      <p:sp>
        <p:nvSpPr>
          <p:cNvPr id="3" name="投影片編號版面配置區 2"/>
          <p:cNvSpPr>
            <a:spLocks noGrp="1"/>
          </p:cNvSpPr>
          <p:nvPr>
            <p:ph type="sldNum" sz="quarter" idx="12"/>
          </p:nvPr>
        </p:nvSpPr>
        <p:spPr/>
        <p:txBody>
          <a:bodyPr/>
          <a:lstStyle/>
          <a:p>
            <a:pPr fontAlgn="auto">
              <a:spcBef>
                <a:spcPts val="0"/>
              </a:spcBef>
              <a:spcAft>
                <a:spcPts val="0"/>
              </a:spcAft>
              <a:defRPr/>
            </a:pPr>
            <a:fld id="{E4F43408-B5FC-4643-8740-4B3D1EA5A6C0}" type="slidenum">
              <a:rPr lang="zh-TW" altLang="en-US">
                <a:solidFill>
                  <a:prstClr val="black">
                    <a:tint val="75000"/>
                  </a:prstClr>
                </a:solidFill>
                <a:latin typeface="Calibri"/>
                <a:ea typeface="新細明體" panose="02020500000000000000" pitchFamily="18" charset="-120"/>
                <a:cs typeface="+mn-cs"/>
              </a:rPr>
              <a:pPr fontAlgn="auto">
                <a:spcBef>
                  <a:spcPts val="0"/>
                </a:spcBef>
                <a:spcAft>
                  <a:spcPts val="0"/>
                </a:spcAft>
                <a:defRPr/>
              </a:pPr>
              <a:t>3</a:t>
            </a:fld>
            <a:endParaRPr lang="zh-TW" altLang="en-US">
              <a:solidFill>
                <a:prstClr val="black">
                  <a:tint val="75000"/>
                </a:prstClr>
              </a:solidFill>
              <a:latin typeface="Calibri"/>
              <a:ea typeface="新細明體" panose="02020500000000000000" pitchFamily="18" charset="-120"/>
              <a:cs typeface="+mn-cs"/>
            </a:endParaRPr>
          </a:p>
        </p:txBody>
      </p:sp>
      <p:graphicFrame>
        <p:nvGraphicFramePr>
          <p:cNvPr id="16" name="表格 15">
            <a:extLst>
              <a:ext uri="{FF2B5EF4-FFF2-40B4-BE49-F238E27FC236}">
                <a16:creationId xmlns:a16="http://schemas.microsoft.com/office/drawing/2014/main" id="{1738D702-7CAA-4A61-892D-F0A2C8FED8C8}"/>
              </a:ext>
            </a:extLst>
          </p:cNvPr>
          <p:cNvGraphicFramePr>
            <a:graphicFrameLocks noGrp="1"/>
          </p:cNvGraphicFramePr>
          <p:nvPr>
            <p:extLst>
              <p:ext uri="{D42A27DB-BD31-4B8C-83A1-F6EECF244321}">
                <p14:modId xmlns:p14="http://schemas.microsoft.com/office/powerpoint/2010/main" val="2392731751"/>
              </p:ext>
            </p:extLst>
          </p:nvPr>
        </p:nvGraphicFramePr>
        <p:xfrm>
          <a:off x="1271465" y="1148141"/>
          <a:ext cx="10225135" cy="5219959"/>
        </p:xfrm>
        <a:graphic>
          <a:graphicData uri="http://schemas.openxmlformats.org/drawingml/2006/table">
            <a:tbl>
              <a:tblPr firstRow="1" bandRow="1">
                <a:tableStyleId>{2D5ABB26-0587-4C30-8999-92F81FD0307C}</a:tableStyleId>
              </a:tblPr>
              <a:tblGrid>
                <a:gridCol w="1930046">
                  <a:extLst>
                    <a:ext uri="{9D8B030D-6E8A-4147-A177-3AD203B41FA5}">
                      <a16:colId xmlns:a16="http://schemas.microsoft.com/office/drawing/2014/main" val="412527982"/>
                    </a:ext>
                  </a:extLst>
                </a:gridCol>
                <a:gridCol w="8295089">
                  <a:extLst>
                    <a:ext uri="{9D8B030D-6E8A-4147-A177-3AD203B41FA5}">
                      <a16:colId xmlns:a16="http://schemas.microsoft.com/office/drawing/2014/main" val="897888936"/>
                    </a:ext>
                  </a:extLst>
                </a:gridCol>
              </a:tblGrid>
              <a:tr h="506808">
                <a:tc>
                  <a:txBody>
                    <a:bodyPr/>
                    <a:lstStyle/>
                    <a:p>
                      <a:pPr algn="ctr">
                        <a:lnSpc>
                          <a:spcPts val="1800"/>
                        </a:lnSpc>
                        <a:spcAft>
                          <a:spcPts val="0"/>
                        </a:spcAft>
                      </a:pPr>
                      <a:r>
                        <a:rPr lang="zh-TW" sz="2000" b="0" spc="10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項</a:t>
                      </a:r>
                      <a:r>
                        <a:rPr lang="zh-TW" sz="2000" b="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algn="ctr">
                        <a:lnSpc>
                          <a:spcPts val="1800"/>
                        </a:lnSpc>
                        <a:spcAft>
                          <a:spcPts val="0"/>
                        </a:spcAft>
                      </a:pPr>
                      <a:r>
                        <a:rPr lang="zh-TW" sz="2000" b="0" spc="10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內容</a:t>
                      </a:r>
                      <a:endParaRPr lang="zh-TW" sz="2000" b="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4022382372"/>
                  </a:ext>
                </a:extLst>
              </a:tr>
              <a:tr h="504056">
                <a:tc>
                  <a:txBody>
                    <a:bodyPr/>
                    <a:lstStyle/>
                    <a:p>
                      <a:pPr marL="107950" marR="0" lvl="0" indent="0" algn="ctr" defTabSz="914377" rtl="0" eaLnBrk="1" fontAlgn="auto" latinLnBrk="0" hangingPunct="1">
                        <a:lnSpc>
                          <a:spcPct val="100000"/>
                        </a:lnSpc>
                        <a:spcBef>
                          <a:spcPts val="305"/>
                        </a:spcBef>
                        <a:spcAft>
                          <a:spcPts val="0"/>
                        </a:spcAft>
                        <a:buClrTx/>
                        <a:buSzTx/>
                        <a:buFontTx/>
                        <a:buNone/>
                        <a:tabLst/>
                        <a:defRPr/>
                      </a:pPr>
                      <a:r>
                        <a:rPr lang="zh-TW" altLang="en-US" sz="1800" b="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產業地位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91440" indent="0" algn="l" defTabSz="914377" rtl="0" eaLnBrk="1" latinLnBrk="0" hangingPunct="1">
                        <a:lnSpc>
                          <a:spcPts val="1400"/>
                        </a:lnSpc>
                        <a:spcBef>
                          <a:spcPts val="0"/>
                        </a:spcBef>
                        <a:buFont typeface="Wingdings"/>
                        <a:buNone/>
                        <a:tabLst>
                          <a:tab pos="271780" algn="l"/>
                        </a:tabLst>
                      </a:pPr>
                      <a:endParaRPr lang="en-US" altLang="zh-TW" sz="1600" strike="noStrike" kern="1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850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780398"/>
                  </a:ext>
                </a:extLst>
              </a:tr>
              <a:tr h="504056">
                <a:tc>
                  <a:txBody>
                    <a:bodyPr/>
                    <a:lstStyle/>
                    <a:p>
                      <a:pPr marL="107950" marR="0" lvl="0" indent="0" algn="ctr" defTabSz="914377" rtl="0" eaLnBrk="1" fontAlgn="auto" latinLnBrk="0" hangingPunct="1">
                        <a:lnSpc>
                          <a:spcPct val="100000"/>
                        </a:lnSpc>
                        <a:spcBef>
                          <a:spcPts val="305"/>
                        </a:spcBef>
                        <a:spcAft>
                          <a:spcPts val="0"/>
                        </a:spcAft>
                        <a:buClrTx/>
                        <a:buSzTx/>
                        <a:buFontTx/>
                        <a:buNone/>
                        <a:tabLst/>
                        <a:defRPr/>
                      </a:pPr>
                      <a:r>
                        <a:rPr lang="zh-TW" altLang="en-US" sz="1800" b="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主要產品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91440" indent="0" algn="l" defTabSz="914377" rtl="0" eaLnBrk="1" latinLnBrk="0" hangingPunct="1">
                        <a:lnSpc>
                          <a:spcPts val="1400"/>
                        </a:lnSpc>
                        <a:spcBef>
                          <a:spcPts val="0"/>
                        </a:spcBef>
                        <a:buFont typeface="Wingdings"/>
                        <a:buNone/>
                        <a:tabLst>
                          <a:tab pos="271780" algn="l"/>
                        </a:tabLst>
                      </a:pPr>
                      <a:endParaRPr lang="en-US" altLang="zh-TW" sz="1600" strike="noStrike" kern="120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0" marR="0" marT="850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059328"/>
                  </a:ext>
                </a:extLst>
              </a:tr>
              <a:tr h="2736990">
                <a:tc>
                  <a:txBody>
                    <a:bodyPr/>
                    <a:lstStyle/>
                    <a:p>
                      <a:pPr marL="92075" marR="0" lvl="0" indent="0" algn="ctr" defTabSz="914377" rtl="0" eaLnBrk="1" fontAlgn="auto" latinLnBrk="0" hangingPunct="1">
                        <a:lnSpc>
                          <a:spcPct val="100000"/>
                        </a:lnSpc>
                        <a:spcBef>
                          <a:spcPts val="0"/>
                        </a:spcBef>
                        <a:spcAft>
                          <a:spcPts val="0"/>
                        </a:spcAft>
                        <a:buClrTx/>
                        <a:buSzTx/>
                        <a:buFontTx/>
                        <a:buNone/>
                        <a:tabLst/>
                        <a:defRPr/>
                      </a:pPr>
                      <a:r>
                        <a:rPr lang="zh-TW" altLang="en-US" sz="1800" b="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計畫內容摘要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p>
                      <a:pPr marL="434340" marR="0" lvl="0" indent="-342900" algn="l" defTabSz="914377" rtl="0" eaLnBrk="1" fontAlgn="auto" latinLnBrk="0" hangingPunct="1">
                        <a:lnSpc>
                          <a:spcPts val="2300"/>
                        </a:lnSpc>
                        <a:spcBef>
                          <a:spcPts val="600"/>
                        </a:spcBef>
                        <a:spcAft>
                          <a:spcPts val="0"/>
                        </a:spcAft>
                        <a:buClrTx/>
                        <a:buSzTx/>
                        <a:buFont typeface="Wingdings"/>
                        <a:buAutoNum type="arabicPeriod"/>
                        <a:tabLst>
                          <a:tab pos="271780" algn="l"/>
                        </a:tabLst>
                        <a:defRPr/>
                      </a:pPr>
                      <a:r>
                        <a:rPr lang="zh-TW" altLang="en-US"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轉型目標 </a:t>
                      </a:r>
                      <a:r>
                        <a:rPr lang="en-US" altLang="zh-TW"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新市場</a:t>
                      </a:r>
                      <a:r>
                        <a:rPr lang="en-US" altLang="zh-TW"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新通路，明確說明</a:t>
                      </a:r>
                      <a:r>
                        <a:rPr lang="en-US" altLang="zh-TW"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pPr marL="447675" marR="0" lvl="0" indent="0" algn="l" defTabSz="914377" rtl="0" eaLnBrk="1" fontAlgn="auto" latinLnBrk="0" hangingPunct="1">
                        <a:lnSpc>
                          <a:spcPts val="2300"/>
                        </a:lnSpc>
                        <a:spcBef>
                          <a:spcPts val="600"/>
                        </a:spcBef>
                        <a:spcAft>
                          <a:spcPts val="0"/>
                        </a:spcAft>
                        <a:buClrTx/>
                        <a:buSzTx/>
                        <a:buFont typeface="Wingdings"/>
                        <a:buNone/>
                        <a:tabLst>
                          <a:tab pos="271780" algn="l"/>
                        </a:tabLst>
                        <a:defRPr/>
                      </a:pPr>
                      <a:r>
                        <a:rPr lang="zh-TW" altLang="en-US" sz="1600" kern="1200" dirty="0">
                          <a:solidFill>
                            <a:srgbClr val="02329A"/>
                          </a:solidFill>
                          <a:latin typeface="Times New Roman" panose="02020603050405020304" pitchFamily="18" charset="0"/>
                          <a:ea typeface="+mn-ea"/>
                          <a:cs typeface="Times New Roman" panose="02020603050405020304" pitchFamily="18" charset="0"/>
                        </a:rPr>
                        <a:t>如：創造新市場</a:t>
                      </a:r>
                      <a:r>
                        <a:rPr lang="en-US" altLang="zh-TW" sz="1600" kern="1200" dirty="0">
                          <a:solidFill>
                            <a:srgbClr val="02329A"/>
                          </a:solidFill>
                          <a:latin typeface="Times New Roman" panose="02020603050405020304" pitchFamily="18" charset="0"/>
                          <a:ea typeface="+mn-ea"/>
                          <a:cs typeface="Times New Roman" panose="02020603050405020304" pitchFamily="18" charset="0"/>
                        </a:rPr>
                        <a:t>/</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通路</a:t>
                      </a:r>
                      <a:r>
                        <a:rPr lang="en-US" altLang="zh-TW" sz="1600" kern="1200" dirty="0">
                          <a:solidFill>
                            <a:srgbClr val="02329A"/>
                          </a:solidFill>
                          <a:latin typeface="Times New Roman" panose="02020603050405020304" pitchFamily="18" charset="0"/>
                          <a:ea typeface="+mn-ea"/>
                          <a:cs typeface="Times New Roman" panose="02020603050405020304" pitchFamily="18" charset="0"/>
                        </a:rPr>
                        <a:t>:</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鎖定</a:t>
                      </a:r>
                      <a:r>
                        <a:rPr lang="en-US" altLang="zh-TW" sz="1600" kern="1200" dirty="0" err="1">
                          <a:solidFill>
                            <a:srgbClr val="02329A"/>
                          </a:solidFill>
                          <a:latin typeface="Times New Roman" panose="02020603050405020304" pitchFamily="18" charset="0"/>
                          <a:ea typeface="+mn-ea"/>
                          <a:cs typeface="Times New Roman" panose="02020603050405020304" pitchFamily="18" charset="0"/>
                        </a:rPr>
                        <a:t>oo</a:t>
                      </a:r>
                      <a:r>
                        <a:rPr lang="zh-TW" altLang="en-US" sz="1600" kern="1200" dirty="0">
                          <a:solidFill>
                            <a:srgbClr val="FF0000"/>
                          </a:solidFill>
                          <a:latin typeface="Times New Roman" panose="02020603050405020304" pitchFamily="18" charset="0"/>
                          <a:ea typeface="+mn-ea"/>
                          <a:cs typeface="Times New Roman" panose="02020603050405020304" pitchFamily="18" charset="0"/>
                        </a:rPr>
                        <a:t>目標客戶</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，透過</a:t>
                      </a:r>
                      <a:r>
                        <a:rPr lang="en-US" altLang="zh-TW" sz="1600" kern="1200" dirty="0" err="1">
                          <a:solidFill>
                            <a:srgbClr val="02329A"/>
                          </a:solidFill>
                          <a:latin typeface="Times New Roman" panose="02020603050405020304" pitchFamily="18" charset="0"/>
                          <a:ea typeface="+mn-ea"/>
                          <a:cs typeface="Times New Roman" panose="02020603050405020304" pitchFamily="18" charset="0"/>
                        </a:rPr>
                        <a:t>oo</a:t>
                      </a:r>
                      <a:r>
                        <a:rPr lang="zh-TW" altLang="en-US" sz="1600" kern="1200" dirty="0">
                          <a:solidFill>
                            <a:srgbClr val="FF0000"/>
                          </a:solidFill>
                          <a:latin typeface="Times New Roman" panose="02020603050405020304" pitchFamily="18" charset="0"/>
                          <a:ea typeface="+mn-ea"/>
                          <a:cs typeface="Times New Roman" panose="02020603050405020304" pitchFamily="18" charset="0"/>
                        </a:rPr>
                        <a:t>關鍵活動</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，達成</a:t>
                      </a:r>
                      <a:r>
                        <a:rPr lang="en-US" altLang="zh-TW" sz="1600" kern="1200" dirty="0" err="1">
                          <a:solidFill>
                            <a:srgbClr val="02329A"/>
                          </a:solidFill>
                          <a:latin typeface="Times New Roman" panose="02020603050405020304" pitchFamily="18" charset="0"/>
                          <a:ea typeface="+mn-ea"/>
                          <a:cs typeface="Times New Roman" panose="02020603050405020304" pitchFamily="18" charset="0"/>
                        </a:rPr>
                        <a:t>oo</a:t>
                      </a:r>
                      <a:r>
                        <a:rPr lang="zh-TW" altLang="en-US" sz="1600" kern="1200" dirty="0">
                          <a:solidFill>
                            <a:srgbClr val="FF0000"/>
                          </a:solidFill>
                          <a:latin typeface="Times New Roman" panose="02020603050405020304" pitchFamily="18" charset="0"/>
                          <a:ea typeface="+mn-ea"/>
                          <a:cs typeface="Times New Roman" panose="02020603050405020304" pitchFamily="18" charset="0"/>
                        </a:rPr>
                        <a:t>價值主張</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並提升產值</a:t>
                      </a:r>
                      <a:r>
                        <a:rPr lang="en-US" altLang="zh-TW" sz="1600" kern="1200" dirty="0">
                          <a:solidFill>
                            <a:srgbClr val="02329A"/>
                          </a:solidFill>
                          <a:latin typeface="Times New Roman" panose="02020603050405020304" pitchFamily="18" charset="0"/>
                          <a:ea typeface="+mn-ea"/>
                          <a:cs typeface="Times New Roman" panose="02020603050405020304" pitchFamily="18" charset="0"/>
                        </a:rPr>
                        <a:t>OO</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a:t>
                      </a:r>
                      <a:r>
                        <a:rPr lang="en-US" altLang="zh-TW" sz="1600" kern="1200" dirty="0">
                          <a:solidFill>
                            <a:srgbClr val="02329A"/>
                          </a:solidFill>
                          <a:latin typeface="Times New Roman" panose="02020603050405020304" pitchFamily="18" charset="0"/>
                          <a:ea typeface="+mn-ea"/>
                          <a:cs typeface="Times New Roman" panose="02020603050405020304" pitchFamily="18" charset="0"/>
                        </a:rPr>
                        <a:t>(</a:t>
                      </a:r>
                      <a:r>
                        <a:rPr lang="zh-TW" altLang="en-US" sz="1600" kern="1200" dirty="0">
                          <a:solidFill>
                            <a:srgbClr val="02329A"/>
                          </a:solidFill>
                          <a:latin typeface="Times New Roman" panose="02020603050405020304" pitchFamily="18" charset="0"/>
                          <a:ea typeface="+mn-ea"/>
                          <a:cs typeface="Times New Roman" panose="02020603050405020304" pitchFamily="18" charset="0"/>
                        </a:rPr>
                        <a:t>可參考創新商業模式內容撰寫</a:t>
                      </a:r>
                      <a:r>
                        <a:rPr lang="en-US" altLang="zh-TW" sz="1600" kern="1200" dirty="0">
                          <a:solidFill>
                            <a:srgbClr val="02329A"/>
                          </a:solidFill>
                          <a:latin typeface="Times New Roman" panose="02020603050405020304" pitchFamily="18" charset="0"/>
                          <a:ea typeface="+mn-ea"/>
                          <a:cs typeface="Times New Roman" panose="02020603050405020304" pitchFamily="18" charset="0"/>
                        </a:rPr>
                        <a:t>)</a:t>
                      </a:r>
                    </a:p>
                    <a:p>
                      <a:pPr marL="447675" marR="0" lvl="0" indent="0" algn="l" defTabSz="914377" rtl="0" eaLnBrk="1" fontAlgn="auto" latinLnBrk="0" hangingPunct="1">
                        <a:lnSpc>
                          <a:spcPct val="100000"/>
                        </a:lnSpc>
                        <a:spcBef>
                          <a:spcPts val="0"/>
                        </a:spcBef>
                        <a:spcAft>
                          <a:spcPts val="0"/>
                        </a:spcAft>
                        <a:buClrTx/>
                        <a:buSzTx/>
                        <a:buFont typeface="Wingdings"/>
                        <a:buNone/>
                        <a:tabLst>
                          <a:tab pos="271780" algn="l"/>
                        </a:tabLst>
                        <a:defRPr/>
                      </a:pPr>
                      <a:endParaRPr lang="en-US" altLang="zh-TW" sz="200" kern="12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marL="434340" marR="0" lvl="0" indent="-342900" algn="l" defTabSz="914377" rtl="0" eaLnBrk="1" fontAlgn="auto" latinLnBrk="0" hangingPunct="1">
                        <a:lnSpc>
                          <a:spcPts val="2300"/>
                        </a:lnSpc>
                        <a:spcBef>
                          <a:spcPts val="600"/>
                        </a:spcBef>
                        <a:spcAft>
                          <a:spcPts val="0"/>
                        </a:spcAft>
                        <a:buClrTx/>
                        <a:buSzTx/>
                        <a:buFont typeface="+mj-lt"/>
                        <a:buAutoNum type="arabicPeriod" startAt="2"/>
                        <a:tabLst>
                          <a:tab pos="271780" algn="l"/>
                        </a:tabLst>
                        <a:defRPr/>
                      </a:pPr>
                      <a:r>
                        <a:rPr lang="zh-TW" altLang="en-US"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規劃作法</a:t>
                      </a:r>
                      <a:endParaRPr lang="en-US" altLang="zh-TW" sz="1600" kern="1200" spc="-5"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447675" marR="0" lvl="0" indent="0" algn="l" defTabSz="914377" rtl="0" eaLnBrk="1" fontAlgn="auto" latinLnBrk="0" hangingPunct="1">
                        <a:lnSpc>
                          <a:spcPts val="2300"/>
                        </a:lnSpc>
                        <a:spcBef>
                          <a:spcPts val="600"/>
                        </a:spcBef>
                        <a:spcAft>
                          <a:spcPts val="0"/>
                        </a:spcAft>
                        <a:buClrTx/>
                        <a:buSzTx/>
                        <a:buFont typeface="+mj-lt"/>
                        <a:buNone/>
                        <a:tabLst>
                          <a:tab pos="271780" algn="l"/>
                        </a:tabLst>
                        <a:defRPr/>
                      </a:pPr>
                      <a:r>
                        <a:rPr lang="zh-TW" altLang="en-US" sz="1600" kern="1200" dirty="0">
                          <a:solidFill>
                            <a:srgbClr val="02329A"/>
                          </a:solidFill>
                          <a:latin typeface="Times New Roman" panose="02020603050405020304" pitchFamily="18" charset="0"/>
                          <a:ea typeface="+mn-ea"/>
                          <a:cs typeface="Times New Roman" panose="02020603050405020304" pitchFamily="18" charset="0"/>
                        </a:rPr>
                        <a:t>如：溫室</a:t>
                      </a:r>
                      <a:r>
                        <a:rPr lang="zh-TW" altLang="en-US" sz="1600" kern="1200"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氣體盤查與數據</a:t>
                      </a:r>
                      <a:r>
                        <a:rPr lang="zh-TW" altLang="en-US" sz="1600" kern="1200" spc="-5"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決策平台：建置系統化</a:t>
                      </a:r>
                      <a:r>
                        <a:rPr lang="zh-TW" altLang="en-US" sz="1600" kern="1200" spc="-5"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溫室氣體盤查平台</a:t>
                      </a:r>
                    </a:p>
                    <a:p>
                      <a:pPr marL="447675" marR="0" lvl="0" indent="0" algn="l" defTabSz="914377" rtl="0" eaLnBrk="1" fontAlgn="auto" latinLnBrk="0" hangingPunct="1">
                        <a:lnSpc>
                          <a:spcPts val="2300"/>
                        </a:lnSpc>
                        <a:spcBef>
                          <a:spcPts val="600"/>
                        </a:spcBef>
                        <a:spcAft>
                          <a:spcPts val="0"/>
                        </a:spcAft>
                        <a:buClrTx/>
                        <a:buSzTx/>
                        <a:buFont typeface="+mj-lt"/>
                        <a:buNone/>
                        <a:tabLst>
                          <a:tab pos="271780" algn="l"/>
                        </a:tabLst>
                        <a:defRPr/>
                      </a:pPr>
                      <a:r>
                        <a:rPr lang="zh-TW" altLang="en-US" sz="1600" kern="1200" spc="-5"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雲端資料交換系統：透過感測器傳輸資料，建置</a:t>
                      </a:r>
                      <a:r>
                        <a:rPr lang="zh-TW" altLang="en-US" sz="1600" kern="1200" spc="-5"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雲端平台</a:t>
                      </a:r>
                      <a:r>
                        <a:rPr lang="zh-TW" altLang="en-US" sz="1600" kern="1200" spc="-5" dirty="0">
                          <a:solidFill>
                            <a:srgbClr val="02329A"/>
                          </a:solidFill>
                          <a:latin typeface="Times New Roman" panose="02020603050405020304" pitchFamily="18" charset="0"/>
                          <a:ea typeface="微軟正黑體" panose="020B0604030504040204" pitchFamily="34" charset="-120"/>
                          <a:cs typeface="Times New Roman" panose="02020603050405020304" pitchFamily="18" charset="0"/>
                        </a:rPr>
                        <a:t>，提供客戶線上</a:t>
                      </a:r>
                      <a:r>
                        <a:rPr lang="zh-TW" altLang="en-US" sz="1600" kern="1200" spc="-5"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資訊即時查詢</a:t>
                      </a:r>
                    </a:p>
                  </a:txBody>
                  <a:tcPr marL="0" marR="0" marT="1841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7953720"/>
                  </a:ext>
                </a:extLst>
              </a:tr>
              <a:tr h="968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spc="-5" dirty="0">
                          <a:solidFill>
                            <a:schemeClr val="tx1"/>
                          </a:solidFill>
                          <a:latin typeface="Times New Roman" panose="02020603050405020304" pitchFamily="18" charset="0"/>
                          <a:ea typeface="+mn-ea"/>
                          <a:cs typeface="Times New Roman" panose="02020603050405020304" pitchFamily="18" charset="0"/>
                        </a:rPr>
                        <a:t>計畫效益</a:t>
                      </a:r>
                      <a:endParaRPr lang="zh-TW" alt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cs typeface="Times New Roman" panose="02020603050405020304" pitchFamily="18" charset="0"/>
                        </a:rPr>
                        <a:t>請列舉</a:t>
                      </a:r>
                      <a:r>
                        <a:rPr lang="en-US" altLang="zh-TW" sz="1800" dirty="0">
                          <a:latin typeface="Times New Roman" panose="02020603050405020304" pitchFamily="18" charset="0"/>
                          <a:cs typeface="Times New Roman" panose="02020603050405020304" pitchFamily="18" charset="0"/>
                        </a:rPr>
                        <a:t>3~4</a:t>
                      </a:r>
                      <a:r>
                        <a:rPr lang="zh-TW" altLang="en-US" sz="1800" dirty="0">
                          <a:latin typeface="Times New Roman" panose="02020603050405020304" pitchFamily="18" charset="0"/>
                          <a:cs typeface="Times New Roman" panose="02020603050405020304" pitchFamily="18" charset="0"/>
                        </a:rPr>
                        <a:t>項簽約計畫書摘要表所列之效益</a:t>
                      </a:r>
                    </a:p>
                  </a:txBody>
                  <a:tcPr marL="0" marR="0" marT="184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3499506"/>
                  </a:ext>
                </a:extLst>
              </a:tr>
            </a:tbl>
          </a:graphicData>
        </a:graphic>
      </p:graphicFrame>
      <p:grpSp>
        <p:nvGrpSpPr>
          <p:cNvPr id="17" name="群組 16">
            <a:extLst>
              <a:ext uri="{FF2B5EF4-FFF2-40B4-BE49-F238E27FC236}">
                <a16:creationId xmlns:a16="http://schemas.microsoft.com/office/drawing/2014/main" id="{80C742F0-FDF8-4AEB-A0A9-169FDB096B4A}"/>
              </a:ext>
            </a:extLst>
          </p:cNvPr>
          <p:cNvGrpSpPr/>
          <p:nvPr/>
        </p:nvGrpSpPr>
        <p:grpSpPr>
          <a:xfrm>
            <a:off x="10783222" y="206529"/>
            <a:ext cx="2771596" cy="644515"/>
            <a:chOff x="7464152" y="297594"/>
            <a:chExt cx="2880320" cy="669798"/>
          </a:xfrm>
          <a:solidFill>
            <a:schemeClr val="bg1">
              <a:lumMod val="85000"/>
            </a:schemeClr>
          </a:solidFill>
        </p:grpSpPr>
        <p:sp>
          <p:nvSpPr>
            <p:cNvPr id="18" name="矩形圖說文字 3">
              <a:extLst>
                <a:ext uri="{FF2B5EF4-FFF2-40B4-BE49-F238E27FC236}">
                  <a16:creationId xmlns:a16="http://schemas.microsoft.com/office/drawing/2014/main" id="{6FB8EE1D-5635-45A8-90CF-129D376EE21F}"/>
                </a:ext>
              </a:extLst>
            </p:cNvPr>
            <p:cNvSpPr/>
            <p:nvPr/>
          </p:nvSpPr>
          <p:spPr>
            <a:xfrm>
              <a:off x="7464152" y="297594"/>
              <a:ext cx="2880320" cy="669798"/>
            </a:xfrm>
            <a:prstGeom prst="wedgeRectCallout">
              <a:avLst>
                <a:gd name="adj1" fmla="val -20833"/>
                <a:gd name="adj2" fmla="val 779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solidFill>
                  <a:schemeClr val="tx1"/>
                </a:solidFill>
              </a:endParaRPr>
            </a:p>
          </p:txBody>
        </p:sp>
        <p:sp>
          <p:nvSpPr>
            <p:cNvPr id="19" name="文字方塊 18">
              <a:extLst>
                <a:ext uri="{FF2B5EF4-FFF2-40B4-BE49-F238E27FC236}">
                  <a16:creationId xmlns:a16="http://schemas.microsoft.com/office/drawing/2014/main" id="{5E10A669-CF7A-4B9C-8FDE-214CB271F785}"/>
                </a:ext>
              </a:extLst>
            </p:cNvPr>
            <p:cNvSpPr txBox="1"/>
            <p:nvPr/>
          </p:nvSpPr>
          <p:spPr>
            <a:xfrm>
              <a:off x="7608168" y="321062"/>
              <a:ext cx="2736304" cy="607715"/>
            </a:xfrm>
            <a:prstGeom prst="rect">
              <a:avLst/>
            </a:prstGeom>
            <a:grp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請依照個案狀況修正範例內容填寫</a:t>
              </a:r>
              <a:r>
                <a:rPr lang="en-US" altLang="zh-TW" sz="1600" spc="-5" dirty="0">
                  <a:latin typeface="微軟正黑體" panose="020B0604030504040204" pitchFamily="34" charset="-120"/>
                  <a:ea typeface="微軟正黑體" panose="020B0604030504040204" pitchFamily="34" charset="-120"/>
                  <a:cs typeface="微軟正黑體"/>
                </a:rPr>
                <a:t>(</a:t>
              </a:r>
              <a:r>
                <a:rPr lang="zh-TW" altLang="en-US" sz="1600" spc="-5" dirty="0">
                  <a:latin typeface="微軟正黑體" panose="020B0604030504040204" pitchFamily="34" charset="-120"/>
                  <a:ea typeface="微軟正黑體" panose="020B0604030504040204" pitchFamily="34" charset="-120"/>
                  <a:cs typeface="微軟正黑體"/>
                </a:rPr>
                <a:t>列點、畫紅字</a:t>
              </a:r>
              <a:r>
                <a:rPr lang="en-US" altLang="zh-TW" sz="1600" spc="-5" dirty="0">
                  <a:latin typeface="微軟正黑體" panose="020B0604030504040204" pitchFamily="34" charset="-120"/>
                  <a:ea typeface="微軟正黑體" panose="020B0604030504040204" pitchFamily="34" charset="-120"/>
                  <a:cs typeface="微軟正黑體"/>
                </a:rPr>
                <a:t>)</a:t>
              </a:r>
              <a:endParaRPr lang="zh-TW" altLang="en-US" sz="160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72388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633046" y="236660"/>
            <a:ext cx="10972800" cy="725488"/>
          </a:xfrm>
        </p:spPr>
        <p:txBody>
          <a:bodyPr/>
          <a:lstStyle/>
          <a:p>
            <a:r>
              <a:rPr lang="zh-TW" altLang="en-US"/>
              <a:t>前次查證意見回覆</a:t>
            </a:r>
          </a:p>
        </p:txBody>
      </p:sp>
      <p:sp>
        <p:nvSpPr>
          <p:cNvPr id="8195" name="內容版面配置區 2"/>
          <p:cNvSpPr>
            <a:spLocks noGrp="1"/>
          </p:cNvSpPr>
          <p:nvPr>
            <p:ph idx="1"/>
          </p:nvPr>
        </p:nvSpPr>
        <p:spPr>
          <a:xfrm>
            <a:off x="1981200" y="928689"/>
            <a:ext cx="8229600" cy="5500687"/>
          </a:xfrm>
        </p:spPr>
        <p:txBody>
          <a:bodyPr/>
          <a:lstStyle/>
          <a:p>
            <a:pPr>
              <a:defRPr/>
            </a:pPr>
            <a:r>
              <a:rPr lang="en-US" altLang="zh-TW">
                <a:solidFill>
                  <a:schemeClr val="bg1">
                    <a:lumMod val="50000"/>
                  </a:schemeClr>
                </a:solidFill>
              </a:rPr>
              <a:t>(</a:t>
            </a:r>
            <a:r>
              <a:rPr lang="zh-TW" altLang="en-US">
                <a:solidFill>
                  <a:schemeClr val="bg1">
                    <a:lumMod val="50000"/>
                  </a:schemeClr>
                </a:solidFill>
              </a:rPr>
              <a:t>若無則免填</a:t>
            </a:r>
            <a:r>
              <a:rPr lang="en-US" altLang="zh-TW">
                <a:solidFill>
                  <a:schemeClr val="bg1">
                    <a:lumMod val="50000"/>
                  </a:schemeClr>
                </a:solidFill>
              </a:rPr>
              <a:t>)</a:t>
            </a:r>
            <a:endParaRPr lang="zh-TW" altLang="en-US" b="0">
              <a:solidFill>
                <a:schemeClr val="bg1">
                  <a:lumMod val="50000"/>
                </a:schemeClr>
              </a:solidFill>
            </a:endParaRPr>
          </a:p>
        </p:txBody>
      </p:sp>
      <p:sp>
        <p:nvSpPr>
          <p:cNvPr id="3" name="投影片編號版面配置區 2"/>
          <p:cNvSpPr>
            <a:spLocks noGrp="1"/>
          </p:cNvSpPr>
          <p:nvPr>
            <p:ph type="sldNum" sz="quarter" idx="12"/>
          </p:nvPr>
        </p:nvSpPr>
        <p:spPr/>
        <p:txBody>
          <a:bodyPr/>
          <a:lstStyle/>
          <a:p>
            <a:pPr>
              <a:defRPr/>
            </a:pPr>
            <a:fld id="{2DF94783-FE6C-4AEA-B1DE-6F91A3B5E290}" type="slidenum">
              <a:rPr lang="zh-TW" altLang="en-US" smtClean="0"/>
              <a:pPr>
                <a:defRPr/>
              </a:pPr>
              <a:t>4</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pPr>
                <a:defRPr/>
              </a:pPr>
              <a:t>5</a:t>
            </a:fld>
            <a:endParaRPr lang="zh-TW" altLang="en-US"/>
          </a:p>
        </p:txBody>
      </p:sp>
      <p:sp>
        <p:nvSpPr>
          <p:cNvPr id="6" name="文字方塊 5"/>
          <p:cNvSpPr txBox="1"/>
          <p:nvPr/>
        </p:nvSpPr>
        <p:spPr>
          <a:xfrm>
            <a:off x="2244625" y="781092"/>
            <a:ext cx="7702750" cy="4371261"/>
          </a:xfrm>
          <a:prstGeom prst="rect">
            <a:avLst/>
          </a:prstGeom>
          <a:noFill/>
        </p:spPr>
        <p:txBody>
          <a:bodyPr wrap="none" rtlCol="0">
            <a:spAutoFit/>
          </a:bodyPr>
          <a:lstStyle/>
          <a:p>
            <a:pPr algn="just">
              <a:lnSpc>
                <a:spcPts val="2800"/>
              </a:lnSpc>
              <a:spcAft>
                <a:spcPts val="0"/>
              </a:spcAft>
            </a:pPr>
            <a:r>
              <a:rPr lang="zh-TW" altLang="zh-TW" sz="2000" dirty="0">
                <a:latin typeface="Times New Roman" panose="02020603050405020304" pitchFamily="18" charset="0"/>
                <a:ea typeface="+mn-ea"/>
                <a:cs typeface="Times New Roman" panose="02020603050405020304" pitchFamily="18" charset="0"/>
              </a:rPr>
              <a:t>一、</a:t>
            </a:r>
            <a:r>
              <a:rPr lang="en-US" altLang="zh-TW" sz="2000" dirty="0">
                <a:latin typeface="Times New Roman" panose="02020603050405020304" pitchFamily="18" charset="0"/>
                <a:ea typeface="+mn-ea"/>
                <a:cs typeface="Times New Roman" panose="02020603050405020304" pitchFamily="18" charset="0"/>
              </a:rPr>
              <a:t>○○</a:t>
            </a:r>
            <a:r>
              <a:rPr lang="zh-TW" altLang="zh-TW" sz="2000" dirty="0">
                <a:latin typeface="Times New Roman" panose="02020603050405020304" pitchFamily="18" charset="0"/>
                <a:ea typeface="+mn-ea"/>
                <a:cs typeface="Times New Roman" panose="02020603050405020304" pitchFamily="18" charset="0"/>
              </a:rPr>
              <a:t>公司基本資料</a:t>
            </a: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一</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創立日期：</a:t>
            </a: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二</a:t>
            </a:r>
            <a:r>
              <a:rPr lang="en-US" altLang="zh-TW" sz="2000" kern="100" dirty="0">
                <a:latin typeface="Times New Roman" panose="02020603050405020304" pitchFamily="18" charset="0"/>
                <a:ea typeface="+mn-ea"/>
                <a:cs typeface="Times New Roman" panose="02020603050405020304" pitchFamily="18" charset="0"/>
              </a:rPr>
              <a:t>)________</a:t>
            </a:r>
            <a:r>
              <a:rPr lang="zh-TW" altLang="en-US" sz="2000" kern="100" dirty="0">
                <a:latin typeface="Times New Roman" panose="02020603050405020304" pitchFamily="18" charset="0"/>
                <a:ea typeface="+mn-ea"/>
                <a:cs typeface="Times New Roman" panose="02020603050405020304" pitchFamily="18" charset="0"/>
              </a:rPr>
              <a:t>年實收資本額：新台幣       千元 </a:t>
            </a: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三</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員工人數：</a:t>
            </a: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四</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上市上櫃狀況：□上市　□上櫃　□公開發行　□非公開發行</a:t>
            </a: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五</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產業別：</a:t>
            </a: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六</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公司產業地位與營業項目：</a:t>
            </a: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七</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主要客戶：</a:t>
            </a: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八</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關鍵技術能力：</a:t>
            </a:r>
            <a:endParaRPr lang="en-US" altLang="zh-TW" sz="2000" kern="100" dirty="0">
              <a:latin typeface="Times New Roman" panose="02020603050405020304" pitchFamily="18" charset="0"/>
              <a:ea typeface="+mn-ea"/>
              <a:cs typeface="Times New Roman" panose="02020603050405020304" pitchFamily="18" charset="0"/>
            </a:endParaRP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九</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計畫主持人：</a:t>
            </a:r>
            <a:r>
              <a:rPr lang="en-US" altLang="zh-TW" sz="2000" kern="100" dirty="0">
                <a:latin typeface="Times New Roman" panose="02020603050405020304" pitchFamily="18" charset="0"/>
                <a:ea typeface="+mn-ea"/>
                <a:cs typeface="Times New Roman" panose="02020603050405020304" pitchFamily="18" charset="0"/>
              </a:rPr>
              <a:t>OOO/</a:t>
            </a:r>
            <a:r>
              <a:rPr lang="zh-TW" altLang="en-US" sz="2000" kern="100" dirty="0">
                <a:latin typeface="Times New Roman" panose="02020603050405020304" pitchFamily="18" charset="0"/>
                <a:ea typeface="+mn-ea"/>
                <a:cs typeface="Times New Roman" panose="02020603050405020304" pitchFamily="18" charset="0"/>
              </a:rPr>
              <a:t>職稱</a:t>
            </a:r>
            <a:endParaRPr lang="en-US" altLang="zh-TW" sz="2000" kern="100" dirty="0">
              <a:latin typeface="Times New Roman" panose="02020603050405020304" pitchFamily="18" charset="0"/>
              <a:ea typeface="+mn-ea"/>
              <a:cs typeface="Times New Roman" panose="02020603050405020304" pitchFamily="18" charset="0"/>
            </a:endParaRP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十</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公司負責人</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 </a:t>
            </a:r>
            <a:r>
              <a:rPr lang="en-US" altLang="zh-TW" sz="2000" kern="100" dirty="0">
                <a:latin typeface="Times New Roman" panose="02020603050405020304" pitchFamily="18" charset="0"/>
                <a:ea typeface="+mn-ea"/>
                <a:cs typeface="Times New Roman" panose="02020603050405020304" pitchFamily="18" charset="0"/>
              </a:rPr>
              <a:t>OOO/</a:t>
            </a:r>
            <a:r>
              <a:rPr lang="zh-TW" altLang="en-US" sz="2000" kern="100" dirty="0">
                <a:latin typeface="Times New Roman" panose="02020603050405020304" pitchFamily="18" charset="0"/>
                <a:ea typeface="+mn-ea"/>
                <a:cs typeface="Times New Roman" panose="02020603050405020304" pitchFamily="18" charset="0"/>
              </a:rPr>
              <a:t>職稱</a:t>
            </a:r>
            <a:endParaRPr lang="en-US" altLang="zh-TW" sz="2000" kern="100" dirty="0">
              <a:latin typeface="Times New Roman" panose="02020603050405020304" pitchFamily="18" charset="0"/>
              <a:ea typeface="+mn-ea"/>
              <a:cs typeface="Times New Roman" panose="02020603050405020304" pitchFamily="18" charset="0"/>
            </a:endParaRPr>
          </a:p>
          <a:p>
            <a:pPr lvl="1">
              <a:lnSpc>
                <a:spcPts val="2800"/>
              </a:lnSpc>
            </a:pP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十一</a:t>
            </a:r>
            <a:r>
              <a:rPr lang="en-US" altLang="zh-TW" sz="2000" kern="100" dirty="0">
                <a:latin typeface="Times New Roman" panose="02020603050405020304" pitchFamily="18" charset="0"/>
                <a:ea typeface="+mn-ea"/>
                <a:cs typeface="Times New Roman" panose="02020603050405020304" pitchFamily="18" charset="0"/>
              </a:rPr>
              <a:t>)</a:t>
            </a:r>
            <a:r>
              <a:rPr lang="zh-TW" altLang="en-US" sz="2000" kern="100" dirty="0">
                <a:latin typeface="Times New Roman" panose="02020603050405020304" pitchFamily="18" charset="0"/>
                <a:ea typeface="+mn-ea"/>
                <a:cs typeface="Times New Roman" panose="02020603050405020304" pitchFamily="18" charset="0"/>
              </a:rPr>
              <a:t>近三年營業額：</a:t>
            </a:r>
          </a:p>
        </p:txBody>
      </p:sp>
      <p:sp>
        <p:nvSpPr>
          <p:cNvPr id="7" name="標題 1"/>
          <p:cNvSpPr>
            <a:spLocks noGrp="1"/>
          </p:cNvSpPr>
          <p:nvPr>
            <p:ph type="title"/>
          </p:nvPr>
        </p:nvSpPr>
        <p:spPr>
          <a:xfrm>
            <a:off x="1981200" y="142875"/>
            <a:ext cx="8229600" cy="725488"/>
          </a:xfrm>
        </p:spPr>
        <p:txBody>
          <a:bodyPr/>
          <a:lstStyle/>
          <a:p>
            <a:r>
              <a:rPr lang="zh-TW" altLang="en-US"/>
              <a:t>公司簡介</a:t>
            </a:r>
          </a:p>
        </p:txBody>
      </p:sp>
      <p:graphicFrame>
        <p:nvGraphicFramePr>
          <p:cNvPr id="9" name="表格 8">
            <a:extLst>
              <a:ext uri="{FF2B5EF4-FFF2-40B4-BE49-F238E27FC236}">
                <a16:creationId xmlns:a16="http://schemas.microsoft.com/office/drawing/2014/main" id="{17A77CEE-DC30-441A-B087-B5FE0952BC3B}"/>
              </a:ext>
            </a:extLst>
          </p:cNvPr>
          <p:cNvGraphicFramePr>
            <a:graphicFrameLocks noGrp="1"/>
          </p:cNvGraphicFramePr>
          <p:nvPr>
            <p:extLst>
              <p:ext uri="{D42A27DB-BD31-4B8C-83A1-F6EECF244321}">
                <p14:modId xmlns:p14="http://schemas.microsoft.com/office/powerpoint/2010/main" val="3875112549"/>
              </p:ext>
            </p:extLst>
          </p:nvPr>
        </p:nvGraphicFramePr>
        <p:xfrm>
          <a:off x="1773523" y="5240215"/>
          <a:ext cx="8644954" cy="1172307"/>
        </p:xfrm>
        <a:graphic>
          <a:graphicData uri="http://schemas.openxmlformats.org/drawingml/2006/table">
            <a:tbl>
              <a:tblPr/>
              <a:tblGrid>
                <a:gridCol w="1802197">
                  <a:extLst>
                    <a:ext uri="{9D8B030D-6E8A-4147-A177-3AD203B41FA5}">
                      <a16:colId xmlns:a16="http://schemas.microsoft.com/office/drawing/2014/main" val="1620645433"/>
                    </a:ext>
                  </a:extLst>
                </a:gridCol>
                <a:gridCol w="2280919">
                  <a:extLst>
                    <a:ext uri="{9D8B030D-6E8A-4147-A177-3AD203B41FA5}">
                      <a16:colId xmlns:a16="http://schemas.microsoft.com/office/drawing/2014/main" val="2936113825"/>
                    </a:ext>
                  </a:extLst>
                </a:gridCol>
                <a:gridCol w="2280919">
                  <a:extLst>
                    <a:ext uri="{9D8B030D-6E8A-4147-A177-3AD203B41FA5}">
                      <a16:colId xmlns:a16="http://schemas.microsoft.com/office/drawing/2014/main" val="1894745040"/>
                    </a:ext>
                  </a:extLst>
                </a:gridCol>
                <a:gridCol w="2280919">
                  <a:extLst>
                    <a:ext uri="{9D8B030D-6E8A-4147-A177-3AD203B41FA5}">
                      <a16:colId xmlns:a16="http://schemas.microsoft.com/office/drawing/2014/main" val="1868562070"/>
                    </a:ext>
                  </a:extLst>
                </a:gridCol>
              </a:tblGrid>
              <a:tr h="423847">
                <a:tc>
                  <a:txBody>
                    <a:bodyPr/>
                    <a:lstStyle/>
                    <a:p>
                      <a:pPr algn="ctr">
                        <a:lnSpc>
                          <a:spcPts val="1800"/>
                        </a:lnSpc>
                        <a:spcAft>
                          <a:spcPts val="0"/>
                        </a:spcAft>
                      </a:pP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產品項目</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111</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110</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109</a:t>
                      </a:r>
                      <a:r>
                        <a:rPr lang="zh-TW" sz="1600" b="1" dirty="0">
                          <a:ln>
                            <a:noFill/>
                          </a:ln>
                          <a:solidFill>
                            <a:sysClr val="windowText" lastClr="000000"/>
                          </a:solidFill>
                          <a:effectLst/>
                          <a:latin typeface="Times New Roman" panose="02020603050405020304" pitchFamily="18" charset="0"/>
                          <a:ea typeface="+mn-ea"/>
                          <a:cs typeface="Times New Roman" panose="02020603050405020304" pitchFamily="18" charset="0"/>
                        </a:rPr>
                        <a:t>年</a:t>
                      </a:r>
                      <a:endParaRPr lang="zh-TW" sz="1200" dirty="0">
                        <a:ln>
                          <a:noFill/>
                        </a:ln>
                        <a:solidFill>
                          <a:sysClr val="windowText" lastClr="000000"/>
                        </a:solidFill>
                        <a:effectLst/>
                        <a:latin typeface="Times New Roman" panose="02020603050405020304" pitchFamily="18" charset="0"/>
                        <a:ea typeface="+mn-ea"/>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CF9F8"/>
                    </a:solidFill>
                  </a:tcPr>
                </a:tc>
                <a:extLst>
                  <a:ext uri="{0D108BD9-81ED-4DB2-BD59-A6C34878D82A}">
                    <a16:rowId xmlns:a16="http://schemas.microsoft.com/office/drawing/2014/main" val="2977339709"/>
                  </a:ext>
                </a:extLst>
              </a:tr>
              <a:tr h="324613">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endParaRPr lang="zh-TW" sz="1000">
                        <a:effectLst/>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02029149"/>
                  </a:ext>
                </a:extLst>
              </a:tr>
              <a:tr h="423847">
                <a:tc>
                  <a:txBody>
                    <a:bodyPr/>
                    <a:lstStyle/>
                    <a:p>
                      <a:pPr algn="ctr">
                        <a:lnSpc>
                          <a:spcPts val="1800"/>
                        </a:lnSpc>
                        <a:spcAft>
                          <a:spcPts val="0"/>
                        </a:spcAft>
                      </a:pPr>
                      <a:r>
                        <a:rPr lang="zh-TW"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營業額合計</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334645" algn="ctr">
                        <a:lnSpc>
                          <a:spcPts val="1800"/>
                        </a:lnSpc>
                        <a:spcAft>
                          <a:spcPts val="0"/>
                        </a:spcAft>
                      </a:pP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千元</a:t>
                      </a:r>
                      <a:r>
                        <a:rPr lang="en-US" sz="16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200" b="0" dirty="0">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00171545"/>
                  </a:ext>
                </a:extLst>
              </a:tr>
            </a:tbl>
          </a:graphicData>
        </a:graphic>
      </p:graphicFrame>
    </p:spTree>
    <p:extLst>
      <p:ext uri="{BB962C8B-B14F-4D97-AF65-F5344CB8AC3E}">
        <p14:creationId xmlns:p14="http://schemas.microsoft.com/office/powerpoint/2010/main" val="119778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pPr>
                <a:defRPr/>
              </a:pPr>
              <a:t>6</a:t>
            </a:fld>
            <a:endParaRPr lang="zh-TW" altLang="en-US"/>
          </a:p>
        </p:txBody>
      </p:sp>
      <p:sp>
        <p:nvSpPr>
          <p:cNvPr id="7" name="標題 1"/>
          <p:cNvSpPr>
            <a:spLocks noGrp="1"/>
          </p:cNvSpPr>
          <p:nvPr>
            <p:ph type="title"/>
          </p:nvPr>
        </p:nvSpPr>
        <p:spPr>
          <a:xfrm>
            <a:off x="1981200" y="142875"/>
            <a:ext cx="8229600" cy="725488"/>
          </a:xfrm>
        </p:spPr>
        <p:txBody>
          <a:bodyPr/>
          <a:lstStyle/>
          <a:p>
            <a:r>
              <a:rPr lang="zh-TW" altLang="en-US"/>
              <a:t>公司簡介</a:t>
            </a:r>
          </a:p>
        </p:txBody>
      </p:sp>
      <p:sp>
        <p:nvSpPr>
          <p:cNvPr id="11" name="文字方塊 10">
            <a:extLst>
              <a:ext uri="{FF2B5EF4-FFF2-40B4-BE49-F238E27FC236}">
                <a16:creationId xmlns:a16="http://schemas.microsoft.com/office/drawing/2014/main" id="{4D8DF452-51F8-470B-9036-E0108AD56AD9}"/>
              </a:ext>
            </a:extLst>
          </p:cNvPr>
          <p:cNvSpPr txBox="1"/>
          <p:nvPr/>
        </p:nvSpPr>
        <p:spPr>
          <a:xfrm>
            <a:off x="301712" y="1183497"/>
            <a:ext cx="8568952" cy="2357440"/>
          </a:xfrm>
          <a:prstGeom prst="rect">
            <a:avLst/>
          </a:prstGeom>
          <a:noFill/>
        </p:spPr>
        <p:txBody>
          <a:bodyPr wrap="square" rtlCol="0">
            <a:spAutoFit/>
          </a:bodyPr>
          <a:lstStyle/>
          <a:p>
            <a:pPr algn="just" eaLnBrk="0" hangingPunct="0">
              <a:lnSpc>
                <a:spcPts val="3000"/>
              </a:lnSpc>
              <a:spcAft>
                <a:spcPts val="0"/>
              </a:spcAft>
            </a:pPr>
            <a:r>
              <a:rPr lang="zh-TW" altLang="zh-TW" sz="2000" b="0" dirty="0">
                <a:solidFill>
                  <a:prstClr val="black"/>
                </a:solidFill>
                <a:latin typeface="Times New Roman" panose="02020603050405020304" pitchFamily="18" charset="0"/>
                <a:ea typeface="+mn-ea"/>
                <a:cs typeface="Times New Roman" panose="02020603050405020304" pitchFamily="18" charset="0"/>
              </a:rPr>
              <a:t>二、</a:t>
            </a:r>
            <a:r>
              <a:rPr lang="zh-TW" altLang="en-US" sz="2000" b="0" dirty="0">
                <a:solidFill>
                  <a:prstClr val="black"/>
                </a:solidFill>
                <a:latin typeface="Times New Roman" panose="02020603050405020304" pitchFamily="18" charset="0"/>
                <a:ea typeface="+mn-ea"/>
                <a:cs typeface="Times New Roman" panose="02020603050405020304" pitchFamily="18" charset="0"/>
              </a:rPr>
              <a:t>接班人簡介</a:t>
            </a:r>
            <a:endParaRPr lang="en-US" altLang="zh-TW" sz="2000" b="0" dirty="0">
              <a:solidFill>
                <a:prstClr val="black"/>
              </a:solidFill>
              <a:latin typeface="Times New Roman" panose="02020603050405020304" pitchFamily="18" charset="0"/>
              <a:ea typeface="+mn-ea"/>
              <a:cs typeface="Times New Roman" panose="02020603050405020304" pitchFamily="18" charset="0"/>
            </a:endParaRPr>
          </a:p>
          <a:p>
            <a:pPr lvl="1" eaLnBrk="0" hangingPunct="0">
              <a:lnSpc>
                <a:spcPts val="3000"/>
              </a:lnSpc>
              <a:buSzPts val="2200"/>
            </a:pP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一</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 姓名</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職稱</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條件一、二、三</a:t>
            </a:r>
            <a:r>
              <a:rPr lang="zh-TW" altLang="en-US" sz="1800" b="0" kern="100" baseline="30000" dirty="0">
                <a:solidFill>
                  <a:prstClr val="black"/>
                </a:solidFill>
                <a:latin typeface="Times New Roman" panose="02020603050405020304" pitchFamily="18" charset="0"/>
                <a:ea typeface="+mn-ea"/>
                <a:cs typeface="Times New Roman" panose="02020603050405020304" pitchFamily="18" charset="0"/>
              </a:rPr>
              <a:t>註</a:t>
            </a:r>
            <a:r>
              <a:rPr lang="zh-TW" altLang="zh-TW" sz="1800" b="0" kern="100" dirty="0">
                <a:solidFill>
                  <a:prstClr val="black"/>
                </a:solidFill>
                <a:latin typeface="Times New Roman" panose="02020603050405020304" pitchFamily="18" charset="0"/>
                <a:ea typeface="+mn-ea"/>
                <a:cs typeface="Times New Roman" panose="02020603050405020304" pitchFamily="18" charset="0"/>
              </a:rPr>
              <a:t>：</a:t>
            </a:r>
            <a:endParaRPr lang="en-US" altLang="zh-TW" sz="1800" b="0" kern="100" dirty="0">
              <a:solidFill>
                <a:prstClr val="black"/>
              </a:solidFill>
              <a:latin typeface="Times New Roman" panose="02020603050405020304" pitchFamily="18" charset="0"/>
              <a:ea typeface="+mn-ea"/>
              <a:cs typeface="Times New Roman" panose="02020603050405020304" pitchFamily="18" charset="0"/>
            </a:endParaRPr>
          </a:p>
          <a:p>
            <a:pPr lvl="1" eaLnBrk="0" hangingPunct="0">
              <a:lnSpc>
                <a:spcPts val="3000"/>
              </a:lnSpc>
              <a:buSzPts val="2200"/>
            </a:pP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二</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 </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預計接班</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已經接班</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計畫公告日往回起算接班 </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3 </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年內</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p>
          <a:p>
            <a:pPr lvl="1" eaLnBrk="0" hangingPunct="0">
              <a:lnSpc>
                <a:spcPts val="3000"/>
              </a:lnSpc>
              <a:buSzPts val="2200"/>
            </a:pP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三</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 出生年</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學經歷</a:t>
            </a:r>
            <a:r>
              <a:rPr lang="zh-TW"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 </a:t>
            </a:r>
            <a:endParaRPr lang="zh-TW" altLang="zh-TW" sz="1800" b="0" kern="100" dirty="0">
              <a:solidFill>
                <a:prstClr val="black"/>
              </a:solidFill>
              <a:latin typeface="Times New Roman" panose="02020603050405020304" pitchFamily="18" charset="0"/>
              <a:ea typeface="+mn-ea"/>
              <a:cs typeface="Times New Roman" panose="02020603050405020304" pitchFamily="18" charset="0"/>
            </a:endParaRPr>
          </a:p>
          <a:p>
            <a:pPr lvl="1">
              <a:lnSpc>
                <a:spcPts val="3000"/>
              </a:lnSpc>
              <a:buSzPts val="2200"/>
            </a:pP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四</a:t>
            </a:r>
            <a:r>
              <a:rPr lang="en-US" altLang="zh-TW" sz="1800" b="0" kern="100" dirty="0">
                <a:solidFill>
                  <a:prstClr val="black"/>
                </a:solidFill>
                <a:latin typeface="Times New Roman" panose="02020603050405020304" pitchFamily="18" charset="0"/>
                <a:ea typeface="+mn-ea"/>
                <a:cs typeface="Times New Roman" panose="02020603050405020304" pitchFamily="18" charset="0"/>
              </a:rPr>
              <a:t>)</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 </a:t>
            </a:r>
            <a:r>
              <a:rPr lang="zh-TW" altLang="en-US" kern="100" dirty="0">
                <a:latin typeface="Times New Roman" panose="02020603050405020304" pitchFamily="18" charset="0"/>
                <a:ea typeface="微軟正黑體" panose="020B0604030504040204" pitchFamily="34" charset="-120"/>
                <a:cs typeface="Times New Roman" panose="02020603050405020304" pitchFamily="18" charset="0"/>
              </a:rPr>
              <a:t>接班歷程</a:t>
            </a:r>
            <a:r>
              <a:rPr lang="zh-TW" altLang="zh-TW" kern="1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kern="100" dirty="0">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ts val="3000"/>
              </a:lnSpc>
              <a:buSzPts val="2200"/>
            </a:pPr>
            <a:r>
              <a:rPr lang="en-US" altLang="zh-TW" sz="1800" b="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1800" b="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1800" b="0" kern="100" dirty="0">
                <a:solidFill>
                  <a:prstClr val="black"/>
                </a:solidFill>
                <a:latin typeface="Times New Roman" panose="02020603050405020304" pitchFamily="18" charset="0"/>
                <a:ea typeface="+mn-ea"/>
                <a:cs typeface="Times New Roman" panose="02020603050405020304" pitchFamily="18" charset="0"/>
              </a:rPr>
              <a:t>重要事蹟：</a:t>
            </a:r>
            <a:endParaRPr lang="zh-TW" altLang="zh-TW" sz="2000" b="0" kern="100" dirty="0">
              <a:solidFill>
                <a:prstClr val="black"/>
              </a:solidFill>
              <a:latin typeface="Times New Roman" panose="02020603050405020304" pitchFamily="18" charset="0"/>
              <a:ea typeface="+mn-ea"/>
              <a:cs typeface="Times New Roman" panose="02020603050405020304" pitchFamily="18" charset="0"/>
            </a:endParaRPr>
          </a:p>
        </p:txBody>
      </p:sp>
      <p:grpSp>
        <p:nvGrpSpPr>
          <p:cNvPr id="12" name="群組 11">
            <a:extLst>
              <a:ext uri="{FF2B5EF4-FFF2-40B4-BE49-F238E27FC236}">
                <a16:creationId xmlns:a16="http://schemas.microsoft.com/office/drawing/2014/main" id="{4BFDDDD6-E862-4BC8-9DF8-4993B89375C3}"/>
              </a:ext>
            </a:extLst>
          </p:cNvPr>
          <p:cNvGrpSpPr/>
          <p:nvPr/>
        </p:nvGrpSpPr>
        <p:grpSpPr>
          <a:xfrm>
            <a:off x="8768737" y="1364795"/>
            <a:ext cx="2646504" cy="3709751"/>
            <a:chOff x="6156176" y="1023393"/>
            <a:chExt cx="2646504" cy="3709751"/>
          </a:xfrm>
        </p:grpSpPr>
        <p:pic>
          <p:nvPicPr>
            <p:cNvPr id="13" name="圖片 12" descr="Free photo Suit Boss Businessman Professional People Success - Max Pixel">
              <a:extLst>
                <a:ext uri="{FF2B5EF4-FFF2-40B4-BE49-F238E27FC236}">
                  <a16:creationId xmlns:a16="http://schemas.microsoft.com/office/drawing/2014/main" id="{2C0A1072-A8D2-424E-9088-5F1F14CF84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071" y="1492784"/>
              <a:ext cx="2627609" cy="3240360"/>
            </a:xfrm>
            <a:prstGeom prst="rect">
              <a:avLst/>
            </a:prstGeom>
            <a:ln>
              <a:solidFill>
                <a:srgbClr val="2D669E"/>
              </a:solidFill>
            </a:ln>
          </p:spPr>
        </p:pic>
        <p:sp>
          <p:nvSpPr>
            <p:cNvPr id="14" name="剪去並圓角化單一角落矩形 16">
              <a:extLst>
                <a:ext uri="{FF2B5EF4-FFF2-40B4-BE49-F238E27FC236}">
                  <a16:creationId xmlns:a16="http://schemas.microsoft.com/office/drawing/2014/main" id="{DF7266FF-0318-4C01-9DF7-BFC844F67922}"/>
                </a:ext>
              </a:extLst>
            </p:cNvPr>
            <p:cNvSpPr/>
            <p:nvPr/>
          </p:nvSpPr>
          <p:spPr>
            <a:xfrm>
              <a:off x="6156176" y="1023393"/>
              <a:ext cx="2232248" cy="461391"/>
            </a:xfrm>
            <a:prstGeom prst="snipRoundRect">
              <a:avLst/>
            </a:prstGeom>
            <a:solidFill>
              <a:srgbClr val="3EC3B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接班人</a:t>
              </a:r>
              <a:r>
                <a:rPr kumimoji="0" lang="en-US" altLang="zh-TW"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OOO</a:t>
              </a:r>
              <a:r>
                <a:rPr kumimoji="0" lang="zh-TW" altLang="en-US"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照片</a:t>
              </a:r>
            </a:p>
          </p:txBody>
        </p:sp>
      </p:grpSp>
      <p:sp>
        <p:nvSpPr>
          <p:cNvPr id="15" name="矩形 14">
            <a:extLst>
              <a:ext uri="{FF2B5EF4-FFF2-40B4-BE49-F238E27FC236}">
                <a16:creationId xmlns:a16="http://schemas.microsoft.com/office/drawing/2014/main" id="{58657B5D-6A23-4AA6-9ED1-944F844E8562}"/>
              </a:ext>
            </a:extLst>
          </p:cNvPr>
          <p:cNvSpPr/>
          <p:nvPr/>
        </p:nvSpPr>
        <p:spPr>
          <a:xfrm>
            <a:off x="836173" y="3879649"/>
            <a:ext cx="6286553" cy="2144177"/>
          </a:xfrm>
          <a:prstGeom prst="rect">
            <a:avLst/>
          </a:prstGeom>
          <a:solidFill>
            <a:sysClr val="window" lastClr="FFFFFF">
              <a:lumMod val="95000"/>
            </a:sysClr>
          </a:solidFill>
        </p:spPr>
        <p:txBody>
          <a:bodyPr wrap="square">
            <a:spAutoFit/>
          </a:bodyPr>
          <a:lstStyle/>
          <a:p>
            <a:pPr marL="306070" marR="0" lvl="0" indent="0" defTabSz="914400" eaLnBrk="0" fontAlgn="auto" latinLnBrk="0" hangingPunct="0">
              <a:lnSpc>
                <a:spcPts val="2000"/>
              </a:lnSpc>
              <a:spcBef>
                <a:spcPts val="0"/>
              </a:spcBef>
              <a:spcAft>
                <a:spcPts val="0"/>
              </a:spcAft>
              <a:buClrTx/>
              <a:buSzTx/>
              <a:buFontTx/>
              <a:buNone/>
              <a:tabLst/>
              <a:defRPr/>
            </a:pP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註</a:t>
            </a:r>
            <a:r>
              <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endPar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06070" marR="0" lvl="0" indent="0" defTabSz="914400" eaLnBrk="0" fontAlgn="auto" latinLnBrk="0" hangingPunct="0">
              <a:lnSpc>
                <a:spcPts val="2000"/>
              </a:lnSpc>
              <a:spcBef>
                <a:spcPts val="0"/>
              </a:spcBef>
              <a:spcAft>
                <a:spcPts val="0"/>
              </a:spcAft>
              <a:buClrTx/>
              <a:buSzTx/>
              <a:buFontTx/>
              <a:buNone/>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計畫主持人須符合以下任一條件</a:t>
            </a: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defTabSz="914400" eaLnBrk="0" fontAlgn="auto" latinLnBrk="0" hangingPunct="0">
              <a:lnSpc>
                <a:spcPts val="2000"/>
              </a:lnSpc>
              <a:spcBef>
                <a:spcPts val="0"/>
              </a:spcBef>
              <a:spcAft>
                <a:spcPts val="0"/>
              </a:spcAft>
              <a:buClr>
                <a:srgbClr val="000000"/>
              </a:buClr>
              <a:buSzTx/>
              <a:buFont typeface="+mj-lt"/>
              <a:buAutoNum type="arabicPeriod"/>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為提案業者之負責人、董監事或持股超過</a:t>
            </a:r>
            <a:r>
              <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10%</a:t>
            </a: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大股東的本人或三等親屬，計畫主持人出具切結書。</a:t>
            </a:r>
            <a:endPar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defTabSz="914400" eaLnBrk="0" fontAlgn="auto" latinLnBrk="0" hangingPunct="0">
              <a:lnSpc>
                <a:spcPts val="2000"/>
              </a:lnSpc>
              <a:spcBef>
                <a:spcPts val="0"/>
              </a:spcBef>
              <a:spcAft>
                <a:spcPts val="0"/>
              </a:spcAft>
              <a:buClr>
                <a:srgbClr val="000000"/>
              </a:buClr>
              <a:buSzTx/>
              <a:buFont typeface="+mj-lt"/>
              <a:buAutoNum type="arabicPeriod"/>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加入公司滿</a:t>
            </a:r>
            <a:r>
              <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10</a:t>
            </a: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年，且為公司一級主管出具公司相關證明文件，如組織架構圖及勞保投保紀錄。 </a:t>
            </a:r>
            <a:endPar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42900" defTabSz="914400" eaLnBrk="0" fontAlgn="auto" latinLnBrk="0" hangingPunct="0">
              <a:lnSpc>
                <a:spcPts val="2000"/>
              </a:lnSpc>
              <a:spcBef>
                <a:spcPts val="0"/>
              </a:spcBef>
              <a:spcAft>
                <a:spcPts val="0"/>
              </a:spcAft>
              <a:buClr>
                <a:srgbClr val="000000"/>
              </a:buClr>
              <a:buSzTx/>
              <a:buFont typeface="+mj-lt"/>
              <a:buAutoNum type="arabicPeriod"/>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為集團或公司總部成立獨立的</a:t>
            </a: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相關</a:t>
            </a: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「人才發展委員會」接班人名單之一，檢附公司組織章程中具有「人才發展委員會」並含接班人名單。</a:t>
            </a:r>
            <a:endParaRPr kumimoji="0" lang="zh-TW" altLang="en-US" sz="1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40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19E8E7D-EAD5-413E-A5B2-993537F6F8D4}"/>
              </a:ext>
            </a:extLst>
          </p:cNvPr>
          <p:cNvSpPr>
            <a:spLocks noGrp="1"/>
          </p:cNvSpPr>
          <p:nvPr>
            <p:ph type="sldNum" sz="quarter" idx="12"/>
          </p:nvPr>
        </p:nvSpPr>
        <p:spPr>
          <a:xfrm>
            <a:off x="9212023" y="8615202"/>
            <a:ext cx="2228850" cy="365125"/>
          </a:xfrm>
        </p:spPr>
        <p:txBody>
          <a:bodyPr/>
          <a:lstStyle/>
          <a:p>
            <a:pPr>
              <a:defRPr/>
            </a:pPr>
            <a:fld id="{41891D65-17B4-4C4B-865B-282D95EFB1B0}" type="slidenum">
              <a:rPr lang="zh-TW" altLang="en-US" smtClean="0"/>
              <a:pPr>
                <a:defRPr/>
              </a:pPr>
              <a:t>7</a:t>
            </a:fld>
            <a:endParaRPr lang="zh-TW" altLang="en-US"/>
          </a:p>
        </p:txBody>
      </p:sp>
      <p:sp>
        <p:nvSpPr>
          <p:cNvPr id="5"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nchor="ct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現況分析與轉型目標設定</a:t>
            </a:r>
          </a:p>
        </p:txBody>
      </p:sp>
      <p:sp>
        <p:nvSpPr>
          <p:cNvPr id="55" name="圓角矩形 54"/>
          <p:cNvSpPr/>
          <p:nvPr/>
        </p:nvSpPr>
        <p:spPr>
          <a:xfrm>
            <a:off x="9567544" y="8068095"/>
            <a:ext cx="1673304" cy="8124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a:solidFill>
                  <a:schemeClr val="tx1"/>
                </a:solidFill>
                <a:latin typeface="微軟正黑體" panose="020B0604030504040204" pitchFamily="34" charset="-120"/>
                <a:ea typeface="微軟正黑體" panose="020B0604030504040204" pitchFamily="34" charset="-120"/>
              </a:rPr>
              <a:t>新商模營收目標</a:t>
            </a:r>
            <a:endParaRPr lang="zh-TW" altLang="en-US" sz="2000">
              <a:solidFill>
                <a:schemeClr val="tx1"/>
              </a:solidFill>
            </a:endParaRPr>
          </a:p>
        </p:txBody>
      </p:sp>
      <p:sp>
        <p:nvSpPr>
          <p:cNvPr id="7" name="投影片編號版面配置區 2"/>
          <p:cNvSpPr txBox="1">
            <a:spLocks/>
          </p:cNvSpPr>
          <p:nvPr/>
        </p:nvSpPr>
        <p:spPr bwMode="auto">
          <a:xfrm>
            <a:off x="9347200" y="6492876"/>
            <a:ext cx="2844800" cy="365125"/>
          </a:xfrm>
          <a:prstGeom prst="rect">
            <a:avLst/>
          </a:prstGeom>
          <a:extLst/>
        </p:spPr>
        <p:txBody>
          <a:bodyPr vert="horz" wrap="square" lIns="91440" tIns="45720" rIns="91440" bIns="45720" numCol="1" anchor="ctr" anchorCtr="0" compatLnSpc="1">
            <a:prstTxWarp prst="textNoShape">
              <a:avLst/>
            </a:prstTxWarp>
          </a:bodyPr>
          <a:lstStyle>
            <a:defPPr>
              <a:defRPr lang="zh-TW"/>
            </a:defPPr>
            <a:lvl1pPr algn="r" eaLnBrk="1" hangingPunct="1">
              <a:defRPr kumimoji="0" sz="1200">
                <a:solidFill>
                  <a:srgbClr val="89898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dirty="0">
                <a:sym typeface="Times New Roman" panose="02020603050405020304" pitchFamily="18" charset="0"/>
              </a:rPr>
              <a:t>7</a:t>
            </a:r>
            <a:endParaRPr lang="zh-TW" altLang="en-US" dirty="0">
              <a:sym typeface="Times New Roman" panose="02020603050405020304" pitchFamily="18" charset="0"/>
            </a:endParaRPr>
          </a:p>
        </p:txBody>
      </p:sp>
      <p:sp>
        <p:nvSpPr>
          <p:cNvPr id="9" name="矩形 8">
            <a:extLst>
              <a:ext uri="{FF2B5EF4-FFF2-40B4-BE49-F238E27FC236}">
                <a16:creationId xmlns:a16="http://schemas.microsoft.com/office/drawing/2014/main" id="{8493C275-A402-41B9-9FD9-670565786479}"/>
              </a:ext>
            </a:extLst>
          </p:cNvPr>
          <p:cNvSpPr/>
          <p:nvPr/>
        </p:nvSpPr>
        <p:spPr>
          <a:xfrm>
            <a:off x="407367" y="1150231"/>
            <a:ext cx="11586837" cy="4739759"/>
          </a:xfrm>
          <a:prstGeom prst="rect">
            <a:avLst/>
          </a:prstGeom>
        </p:spPr>
        <p:txBody>
          <a:bodyPr wrap="square">
            <a:spAutoFit/>
          </a:bodyPr>
          <a:lstStyle/>
          <a:p>
            <a:pPr marL="622300" marR="3810" lvl="3" indent="-622300" algn="just">
              <a:spcBef>
                <a:spcPts val="600"/>
              </a:spcBef>
              <a:spcAft>
                <a:spcPts val="600"/>
              </a:spcAft>
            </a:pPr>
            <a:r>
              <a:rPr lang="zh-TW" altLang="en-US" sz="2400" b="1" kern="100" dirty="0">
                <a:latin typeface="Times" panose="02020603050405020304" pitchFamily="18" charset="0"/>
                <a:ea typeface="微軟正黑體" panose="020B0604030504040204" pitchFamily="34" charset="-120"/>
                <a:cs typeface="Times New Roman" panose="02020603050405020304" pitchFamily="18" charset="0"/>
              </a:rPr>
              <a:t>一、</a:t>
            </a:r>
            <a:r>
              <a:rPr lang="zh-TW" altLang="zh-TW" sz="2400" b="1" kern="100" dirty="0">
                <a:latin typeface="Times" panose="02020603050405020304" pitchFamily="18" charset="0"/>
                <a:ea typeface="微軟正黑體" panose="020B0604030504040204" pitchFamily="34" charset="-120"/>
                <a:cs typeface="Times New Roman" panose="02020603050405020304" pitchFamily="18" charset="0"/>
              </a:rPr>
              <a:t>公司簡介</a:t>
            </a:r>
            <a:endParaRPr lang="en-US" altLang="zh-TW" sz="2400" b="1" kern="100" dirty="0">
              <a:latin typeface="Times" panose="02020603050405020304" pitchFamily="18" charset="0"/>
              <a:ea typeface="微軟正黑體" panose="020B0604030504040204" pitchFamily="34" charset="-120"/>
              <a:cs typeface="Times New Roman" panose="02020603050405020304" pitchFamily="18" charset="0"/>
            </a:endParaRPr>
          </a:p>
          <a:p>
            <a:pPr marL="622300" marR="3810" lvl="3" indent="-622300" algn="just">
              <a:spcBef>
                <a:spcPts val="600"/>
              </a:spcBef>
              <a:spcAft>
                <a:spcPts val="600"/>
              </a:spcAft>
            </a:pPr>
            <a:r>
              <a:rPr lang="en-US" altLang="zh-TW" sz="2000" kern="100" dirty="0">
                <a:latin typeface="Times" panose="02020603050405020304" pitchFamily="18" charset="0"/>
                <a:ea typeface="微軟正黑體" panose="020B0604030504040204" pitchFamily="34" charset="-120"/>
                <a:cs typeface="Times New Roman" panose="02020603050405020304" pitchFamily="18" charset="0"/>
              </a:rPr>
              <a:t>	</a:t>
            </a:r>
            <a:r>
              <a:rPr lang="zh-TW" altLang="zh-TW" sz="2000" kern="100" dirty="0">
                <a:latin typeface="Times" panose="02020603050405020304" pitchFamily="18" charset="0"/>
                <a:ea typeface="微軟正黑體" panose="020B0604030504040204" pitchFamily="34" charset="-120"/>
                <a:cs typeface="Times New Roman" panose="02020603050405020304" pitchFamily="18" charset="0"/>
              </a:rPr>
              <a:t>如主要產品、營收情形、營運模式、產業地位、主要供應商及客戶。</a:t>
            </a:r>
            <a:endParaRPr lang="en-US" altLang="zh-TW" sz="2000" kern="100" dirty="0">
              <a:latin typeface="Times" panose="02020603050405020304" pitchFamily="18" charset="0"/>
              <a:ea typeface="微軟正黑體" panose="020B0604030504040204" pitchFamily="34" charset="-120"/>
              <a:cs typeface="Times New Roman" panose="02020603050405020304" pitchFamily="18" charset="0"/>
            </a:endParaRPr>
          </a:p>
          <a:p>
            <a:pPr marL="622300" marR="3810" lvl="3" indent="-622300" algn="just">
              <a:spcBef>
                <a:spcPts val="600"/>
              </a:spcBef>
              <a:spcAft>
                <a:spcPts val="600"/>
              </a:spcAft>
            </a:pPr>
            <a:endParaRPr lang="zh-TW" altLang="zh-TW" sz="2000" kern="100" dirty="0">
              <a:latin typeface="Calibri" panose="020F0502020204030204" pitchFamily="34" charset="0"/>
              <a:cs typeface="Times New Roman" panose="02020603050405020304" pitchFamily="18" charset="0"/>
            </a:endParaRPr>
          </a:p>
          <a:p>
            <a:pPr marL="622300" marR="3810" lvl="3" indent="-622300" algn="just">
              <a:spcBef>
                <a:spcPts val="600"/>
              </a:spcBef>
              <a:spcAft>
                <a:spcPts val="600"/>
              </a:spcAft>
            </a:pPr>
            <a:r>
              <a:rPr lang="zh-TW" altLang="en-US" sz="2400" b="1" kern="100" dirty="0">
                <a:latin typeface="Times" panose="02020603050405020304" pitchFamily="18" charset="0"/>
                <a:ea typeface="微軟正黑體" panose="020B0604030504040204" pitchFamily="34" charset="-120"/>
                <a:cs typeface="Times New Roman" panose="02020603050405020304" pitchFamily="18" charset="0"/>
              </a:rPr>
              <a:t>二、</a:t>
            </a:r>
            <a:r>
              <a:rPr lang="zh-TW" altLang="zh-TW" sz="2400" b="1" kern="100" dirty="0">
                <a:latin typeface="Times" panose="02020603050405020304" pitchFamily="18" charset="0"/>
                <a:ea typeface="微軟正黑體" panose="020B0604030504040204" pitchFamily="34" charset="-120"/>
                <a:cs typeface="Times New Roman" panose="02020603050405020304" pitchFamily="18" charset="0"/>
              </a:rPr>
              <a:t>市場競爭分析</a:t>
            </a:r>
            <a:endParaRPr lang="en-US" altLang="zh-TW" sz="2400" b="1" kern="100" dirty="0">
              <a:latin typeface="Times" panose="02020603050405020304" pitchFamily="18" charset="0"/>
              <a:ea typeface="微軟正黑體" panose="020B0604030504040204" pitchFamily="34" charset="-120"/>
              <a:cs typeface="Times New Roman" panose="02020603050405020304" pitchFamily="18" charset="0"/>
            </a:endParaRPr>
          </a:p>
          <a:p>
            <a:pPr marL="622300" marR="3810" lvl="3" indent="-622300" algn="just">
              <a:spcBef>
                <a:spcPts val="600"/>
              </a:spcBef>
              <a:spcAft>
                <a:spcPts val="600"/>
              </a:spcAft>
            </a:pPr>
            <a:r>
              <a:rPr lang="en-US" altLang="zh-TW" sz="2000" kern="100" dirty="0">
                <a:latin typeface="Times" panose="02020603050405020304" pitchFamily="18" charset="0"/>
                <a:ea typeface="微軟正黑體" panose="020B0604030504040204" pitchFamily="34" charset="-120"/>
                <a:cs typeface="Times New Roman" panose="02020603050405020304" pitchFamily="18" charset="0"/>
              </a:rPr>
              <a:t>	</a:t>
            </a:r>
            <a:r>
              <a:rPr lang="zh-TW" altLang="zh-TW" sz="2000" kern="100" dirty="0">
                <a:latin typeface="Times" panose="02020603050405020304" pitchFamily="18" charset="0"/>
                <a:ea typeface="微軟正黑體" panose="020B0604030504040204" pitchFamily="34" charset="-120"/>
                <a:cs typeface="Times New Roman" panose="02020603050405020304" pitchFamily="18" charset="0"/>
              </a:rPr>
              <a:t>國內外市場現況及主導客戶、主要競爭同業概況、公司核心競爭力</a:t>
            </a:r>
            <a:r>
              <a:rPr lang="zh-TW" altLang="en-US"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rPr>
              <a:t>，並盤點公司需求，連結轉型目標</a:t>
            </a:r>
            <a:r>
              <a:rPr lang="zh-TW" altLang="zh-TW"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rPr>
              <a:t>。</a:t>
            </a:r>
            <a:endParaRPr lang="en-US" altLang="zh-TW"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endParaRPr>
          </a:p>
          <a:p>
            <a:pPr marL="622300" marR="3810" lvl="3" indent="-622300" algn="just">
              <a:spcBef>
                <a:spcPts val="600"/>
              </a:spcBef>
              <a:spcAft>
                <a:spcPts val="600"/>
              </a:spcAft>
            </a:pPr>
            <a:endParaRPr lang="zh-TW" altLang="zh-TW" sz="2000" kern="100" dirty="0">
              <a:latin typeface="Calibri" panose="020F0502020204030204" pitchFamily="34" charset="0"/>
              <a:cs typeface="Times New Roman" panose="02020603050405020304" pitchFamily="18" charset="0"/>
            </a:endParaRPr>
          </a:p>
          <a:p>
            <a:pPr marL="622300" marR="3810" lvl="3" indent="-622300" algn="just">
              <a:spcBef>
                <a:spcPts val="600"/>
              </a:spcBef>
              <a:spcAft>
                <a:spcPts val="600"/>
              </a:spcAft>
            </a:pPr>
            <a:r>
              <a:rPr lang="zh-TW" altLang="en-US" sz="2400" b="1" kern="100" dirty="0">
                <a:latin typeface="Times" panose="02020603050405020304" pitchFamily="18" charset="0"/>
                <a:ea typeface="微軟正黑體" panose="020B0604030504040204" pitchFamily="34" charset="-120"/>
                <a:cs typeface="Times New Roman" panose="02020603050405020304" pitchFamily="18" charset="0"/>
              </a:rPr>
              <a:t>三、</a:t>
            </a:r>
            <a:r>
              <a:rPr lang="zh-TW" altLang="zh-TW" sz="2400" b="1" kern="100" dirty="0">
                <a:latin typeface="Times" panose="02020603050405020304" pitchFamily="18" charset="0"/>
                <a:ea typeface="微軟正黑體" panose="020B0604030504040204" pitchFamily="34" charset="-120"/>
                <a:cs typeface="Times New Roman" panose="02020603050405020304" pitchFamily="18" charset="0"/>
              </a:rPr>
              <a:t>轉型目標設定</a:t>
            </a:r>
            <a:endParaRPr lang="en-US" altLang="zh-TW" sz="2400" b="1" kern="100" dirty="0">
              <a:latin typeface="Times" panose="02020603050405020304" pitchFamily="18" charset="0"/>
              <a:ea typeface="微軟正黑體" panose="020B0604030504040204" pitchFamily="34" charset="-120"/>
              <a:cs typeface="Times New Roman" panose="02020603050405020304" pitchFamily="18" charset="0"/>
            </a:endParaRPr>
          </a:p>
          <a:p>
            <a:pPr marL="622300" marR="3810" lvl="3" indent="-622300" algn="just">
              <a:spcBef>
                <a:spcPts val="600"/>
              </a:spcBef>
              <a:spcAft>
                <a:spcPts val="600"/>
              </a:spcAft>
            </a:pPr>
            <a:r>
              <a:rPr lang="en-US" altLang="zh-TW" sz="2000" kern="100" dirty="0">
                <a:latin typeface="Times" panose="02020603050405020304" pitchFamily="18" charset="0"/>
                <a:ea typeface="微軟正黑體" panose="020B0604030504040204" pitchFamily="34" charset="-120"/>
                <a:cs typeface="Times New Roman" panose="02020603050405020304" pitchFamily="18" charset="0"/>
              </a:rPr>
              <a:t>	</a:t>
            </a:r>
            <a:r>
              <a:rPr lang="zh-TW" altLang="zh-TW" sz="2000" kern="100" dirty="0">
                <a:latin typeface="Times" panose="02020603050405020304" pitchFamily="18" charset="0"/>
                <a:ea typeface="微軟正黑體" panose="020B0604030504040204" pitchFamily="34" charset="-120"/>
                <a:cs typeface="Times New Roman" panose="02020603050405020304" pitchFamily="18" charset="0"/>
              </a:rPr>
              <a:t>說明轉型動機</a:t>
            </a:r>
            <a:r>
              <a:rPr lang="en-US" altLang="zh-TW" sz="2000" kern="100" dirty="0">
                <a:latin typeface="Times" panose="02020603050405020304" pitchFamily="18" charset="0"/>
                <a:ea typeface="微軟正黑體" panose="020B0604030504040204" pitchFamily="34" charset="-120"/>
                <a:cs typeface="Times New Roman" panose="02020603050405020304" pitchFamily="18" charset="0"/>
              </a:rPr>
              <a:t>(</a:t>
            </a:r>
            <a:r>
              <a:rPr lang="zh-TW" altLang="zh-TW" sz="2000" kern="100" dirty="0">
                <a:latin typeface="Times" panose="02020603050405020304" pitchFamily="18" charset="0"/>
                <a:ea typeface="微軟正黑體" panose="020B0604030504040204" pitchFamily="34" charset="-120"/>
                <a:cs typeface="Times New Roman" panose="02020603050405020304" pitchFamily="18" charset="0"/>
              </a:rPr>
              <a:t>解決問題或滿足需求</a:t>
            </a:r>
            <a:r>
              <a:rPr lang="en-US" altLang="zh-TW" sz="2000" kern="100" dirty="0">
                <a:latin typeface="Times" panose="02020603050405020304" pitchFamily="18" charset="0"/>
                <a:ea typeface="微軟正黑體" panose="020B0604030504040204" pitchFamily="34" charset="-120"/>
                <a:cs typeface="Times New Roman" panose="02020603050405020304" pitchFamily="18" charset="0"/>
              </a:rPr>
              <a:t>)</a:t>
            </a:r>
            <a:r>
              <a:rPr lang="zh-TW" altLang="zh-TW" sz="2000" kern="100" dirty="0">
                <a:latin typeface="Times" panose="02020603050405020304" pitchFamily="18" charset="0"/>
                <a:ea typeface="微軟正黑體" panose="020B0604030504040204" pitchFamily="34" charset="-120"/>
                <a:cs typeface="Times New Roman" panose="02020603050405020304" pitchFamily="18" charset="0"/>
              </a:rPr>
              <a:t>、轉型方向，並設定願景與目標</a:t>
            </a:r>
            <a:r>
              <a:rPr lang="en-US" altLang="zh-TW"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rPr>
              <a:t>(</a:t>
            </a:r>
            <a:r>
              <a:rPr lang="zh-TW" altLang="en-US"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rPr>
              <a:t>包含欲達成之目標及效益如「設定轉型目標為高附加價值與高品質規格要求的</a:t>
            </a:r>
            <a:r>
              <a:rPr lang="en-US" altLang="zh-TW"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rPr>
              <a:t>OOO</a:t>
            </a:r>
            <a:r>
              <a:rPr lang="zh-TW" altLang="en-US"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rPr>
              <a:t>新藍海。」、「提升營業額</a:t>
            </a:r>
            <a:r>
              <a:rPr lang="en-US" altLang="zh-TW"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rPr>
              <a:t>OO</a:t>
            </a:r>
            <a:r>
              <a:rPr lang="zh-TW" altLang="en-US"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rPr>
              <a:t>千元或海外市場突破等」</a:t>
            </a:r>
            <a:r>
              <a:rPr lang="en-US" altLang="zh-TW"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rPr>
              <a:t>)</a:t>
            </a:r>
            <a:r>
              <a:rPr lang="zh-TW" altLang="zh-TW" sz="2000" kern="100" dirty="0">
                <a:solidFill>
                  <a:srgbClr val="FF0000"/>
                </a:solidFill>
                <a:latin typeface="Times" panose="02020603050405020304" pitchFamily="18" charset="0"/>
                <a:ea typeface="微軟正黑體" panose="020B0604030504040204" pitchFamily="34" charset="-120"/>
                <a:cs typeface="Times New Roman" panose="02020603050405020304" pitchFamily="18" charset="0"/>
              </a:rPr>
              <a:t>。</a:t>
            </a:r>
            <a:endParaRPr lang="zh-TW" altLang="zh-TW" sz="2000" kern="100" dirty="0">
              <a:solidFill>
                <a:srgbClr val="FF0000"/>
              </a:solidFill>
              <a:latin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263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0D46AC7-6E7E-44B6-98C5-8AEF2E7546CA}"/>
              </a:ext>
            </a:extLst>
          </p:cNvPr>
          <p:cNvSpPr txBox="1">
            <a:spLocks noChangeArrowheads="1"/>
          </p:cNvSpPr>
          <p:nvPr/>
        </p:nvSpPr>
        <p:spPr>
          <a:xfrm>
            <a:off x="2331032"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kumimoji="0" lang="zh-TW" altLang="en-US">
                <a:solidFill>
                  <a:srgbClr val="000066"/>
                </a:solidFill>
                <a:latin typeface="Times New Roman" pitchFamily="18" charset="0"/>
                <a:cs typeface="Times New Roman" pitchFamily="18" charset="0"/>
              </a:rPr>
              <a:t>轉型策略藍圖</a:t>
            </a:r>
          </a:p>
        </p:txBody>
      </p:sp>
      <p:sp>
        <p:nvSpPr>
          <p:cNvPr id="8" name="矩形 7">
            <a:extLst>
              <a:ext uri="{FF2B5EF4-FFF2-40B4-BE49-F238E27FC236}">
                <a16:creationId xmlns:a16="http://schemas.microsoft.com/office/drawing/2014/main" id="{BD48637C-6012-471D-A95F-8CF66BDA5AE1}"/>
              </a:ext>
            </a:extLst>
          </p:cNvPr>
          <p:cNvSpPr/>
          <p:nvPr/>
        </p:nvSpPr>
        <p:spPr>
          <a:xfrm>
            <a:off x="7336175" y="411320"/>
            <a:ext cx="2498301" cy="307777"/>
          </a:xfrm>
          <a:prstGeom prst="rect">
            <a:avLst/>
          </a:prstGeom>
        </p:spPr>
        <p:txBody>
          <a:bodyPr wrap="square">
            <a:spAutoFit/>
          </a:bodyPr>
          <a:lstStyle/>
          <a:p>
            <a:pPr algn="ctr"/>
            <a:r>
              <a:rPr lang="en-US" altLang="zh-TW" sz="1400" dirty="0">
                <a:solidFill>
                  <a:schemeClr val="bg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schemeClr val="bg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範例圖片僅供參考</a:t>
            </a:r>
          </a:p>
        </p:txBody>
      </p:sp>
      <p:sp>
        <p:nvSpPr>
          <p:cNvPr id="13" name="投影片編號版面配置區 2"/>
          <p:cNvSpPr txBox="1">
            <a:spLocks/>
          </p:cNvSpPr>
          <p:nvPr/>
        </p:nvSpPr>
        <p:spPr bwMode="auto">
          <a:xfrm>
            <a:off x="9347200" y="6492876"/>
            <a:ext cx="2844800" cy="365125"/>
          </a:xfrm>
          <a:prstGeom prst="rect">
            <a:avLst/>
          </a:prstGeom>
          <a:extLst/>
        </p:spPr>
        <p:txBody>
          <a:bodyPr vert="horz" wrap="square" lIns="91440" tIns="45720" rIns="91440" bIns="45720" numCol="1" anchor="ctr" anchorCtr="0" compatLnSpc="1">
            <a:prstTxWarp prst="textNoShape">
              <a:avLst/>
            </a:prstTxWarp>
          </a:bodyPr>
          <a:lstStyle>
            <a:defPPr>
              <a:defRPr lang="zh-TW"/>
            </a:defPPr>
            <a:lvl1pPr algn="r" eaLnBrk="1" hangingPunct="1">
              <a:defRPr kumimoji="0" sz="1200">
                <a:solidFill>
                  <a:srgbClr val="898989"/>
                </a:solidFill>
                <a:latin typeface="Times New Roman" panose="02020603050405020304" pitchFamily="18" charset="0"/>
                <a:ea typeface="微軟正黑體" panose="020B0604030504040204" pitchFamily="34" charset="-120"/>
                <a:cs typeface="Times New Roman" panose="02020603050405020304" pitchFamily="18" charset="0"/>
              </a:defRPr>
            </a:lvl1pPr>
          </a:lstStyle>
          <a:p>
            <a:r>
              <a:rPr lang="en-US" altLang="zh-TW" dirty="0">
                <a:sym typeface="Times New Roman" panose="02020603050405020304" pitchFamily="18" charset="0"/>
              </a:rPr>
              <a:t>8</a:t>
            </a:r>
            <a:endParaRPr lang="zh-TW" altLang="en-US" dirty="0">
              <a:sym typeface="Times New Roman" panose="02020603050405020304" pitchFamily="18" charset="0"/>
            </a:endParaRPr>
          </a:p>
        </p:txBody>
      </p:sp>
      <p:pic>
        <p:nvPicPr>
          <p:cNvPr id="23" name="圖片 22">
            <a:extLst>
              <a:ext uri="{FF2B5EF4-FFF2-40B4-BE49-F238E27FC236}">
                <a16:creationId xmlns:a16="http://schemas.microsoft.com/office/drawing/2014/main" id="{580E34CD-356E-47C5-9AC3-2D0DDC61ED1E}"/>
              </a:ext>
            </a:extLst>
          </p:cNvPr>
          <p:cNvPicPr>
            <a:picLocks noChangeAspect="1"/>
          </p:cNvPicPr>
          <p:nvPr/>
        </p:nvPicPr>
        <p:blipFill rotWithShape="1">
          <a:blip r:embed="rId4"/>
          <a:srcRect b="6959"/>
          <a:stretch/>
        </p:blipFill>
        <p:spPr>
          <a:xfrm>
            <a:off x="4542511" y="1172309"/>
            <a:ext cx="7091134" cy="4883096"/>
          </a:xfrm>
          <a:prstGeom prst="rect">
            <a:avLst/>
          </a:prstGeom>
        </p:spPr>
      </p:pic>
      <p:sp>
        <p:nvSpPr>
          <p:cNvPr id="24" name="文字方塊 23">
            <a:extLst>
              <a:ext uri="{FF2B5EF4-FFF2-40B4-BE49-F238E27FC236}">
                <a16:creationId xmlns:a16="http://schemas.microsoft.com/office/drawing/2014/main" id="{26CDD1A9-B8DD-4C52-91D6-3749508804E2}"/>
              </a:ext>
            </a:extLst>
          </p:cNvPr>
          <p:cNvSpPr txBox="1"/>
          <p:nvPr/>
        </p:nvSpPr>
        <p:spPr>
          <a:xfrm>
            <a:off x="481671" y="1923729"/>
            <a:ext cx="1509312" cy="307777"/>
          </a:xfrm>
          <a:prstGeom prst="rect">
            <a:avLst/>
          </a:prstGeom>
          <a:noFill/>
        </p:spPr>
        <p:txBody>
          <a:bodyPr vert="horz" wrap="square" rtlCol="0">
            <a:spAutoFit/>
          </a:bodyPr>
          <a:lstStyle/>
          <a:p>
            <a:pPr algn="ctr"/>
            <a:r>
              <a:rPr lang="en-US" altLang="zh-TW" sz="1400" dirty="0">
                <a:latin typeface="+mn-ea"/>
                <a:ea typeface="+mn-ea"/>
              </a:rPr>
              <a:t>*</a:t>
            </a:r>
            <a:r>
              <a:rPr lang="zh-TW" altLang="en-US" sz="1400" dirty="0">
                <a:latin typeface="+mn-ea"/>
                <a:ea typeface="+mn-ea"/>
              </a:rPr>
              <a:t>需包含下列三項</a:t>
            </a:r>
          </a:p>
        </p:txBody>
      </p:sp>
      <p:sp>
        <p:nvSpPr>
          <p:cNvPr id="25" name="文字方塊 24">
            <a:extLst>
              <a:ext uri="{FF2B5EF4-FFF2-40B4-BE49-F238E27FC236}">
                <a16:creationId xmlns:a16="http://schemas.microsoft.com/office/drawing/2014/main" id="{AC7488C2-5472-41B1-A4AB-58CAF5078F36}"/>
              </a:ext>
            </a:extLst>
          </p:cNvPr>
          <p:cNvSpPr txBox="1"/>
          <p:nvPr/>
        </p:nvSpPr>
        <p:spPr>
          <a:xfrm>
            <a:off x="498444" y="3995801"/>
            <a:ext cx="3655267" cy="1587999"/>
          </a:xfrm>
          <a:prstGeom prst="rect">
            <a:avLst/>
          </a:prstGeom>
          <a:noFill/>
        </p:spPr>
        <p:txBody>
          <a:bodyPr wrap="square" rtlCol="0">
            <a:spAutoFit/>
          </a:bodyPr>
          <a:lstStyle/>
          <a:p>
            <a:pPr>
              <a:lnSpc>
                <a:spcPts val="3000"/>
              </a:lnSpc>
            </a:pPr>
            <a:r>
              <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經董事會通過</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簽章</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之企業中長期</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至少</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轉型規劃，應可見未來商業模式的規劃，實踐的階段目標與策略</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，並說明績效指標與其目標值</a:t>
            </a:r>
            <a:endParaRPr lang="zh-TW"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26" name="群組 25">
            <a:extLst>
              <a:ext uri="{FF2B5EF4-FFF2-40B4-BE49-F238E27FC236}">
                <a16:creationId xmlns:a16="http://schemas.microsoft.com/office/drawing/2014/main" id="{02CADBF0-9E45-4BC9-B723-54353244B75A}"/>
              </a:ext>
            </a:extLst>
          </p:cNvPr>
          <p:cNvGrpSpPr/>
          <p:nvPr/>
        </p:nvGrpSpPr>
        <p:grpSpPr>
          <a:xfrm>
            <a:off x="577113" y="2283642"/>
            <a:ext cx="3005951" cy="1502079"/>
            <a:chOff x="1100610" y="1784402"/>
            <a:chExt cx="3005951" cy="1502079"/>
          </a:xfrm>
          <a:solidFill>
            <a:srgbClr val="0070C0"/>
          </a:solidFill>
        </p:grpSpPr>
        <p:sp>
          <p:nvSpPr>
            <p:cNvPr id="27" name="矩形 26">
              <a:extLst>
                <a:ext uri="{FF2B5EF4-FFF2-40B4-BE49-F238E27FC236}">
                  <a16:creationId xmlns:a16="http://schemas.microsoft.com/office/drawing/2014/main" id="{152814C2-025F-4E72-8F61-5B961A9A93B3}"/>
                </a:ext>
              </a:extLst>
            </p:cNvPr>
            <p:cNvSpPr/>
            <p:nvPr/>
          </p:nvSpPr>
          <p:spPr>
            <a:xfrm>
              <a:off x="1100610" y="1784402"/>
              <a:ext cx="3005951" cy="400110"/>
            </a:xfrm>
            <a:prstGeom prst="rect">
              <a:avLst/>
            </a:prstGeom>
            <a:grpFill/>
          </p:spPr>
          <p:txBody>
            <a:bodyPr wrap="none">
              <a:spAutoFit/>
            </a:bodyPr>
            <a:lstStyle/>
            <a:p>
              <a:r>
                <a:rPr kumimoji="0" lang="zh-TW" altLang="en-US" sz="2000" dirty="0">
                  <a:solidFill>
                    <a:schemeClr val="bg1"/>
                  </a:solidFill>
                  <a:latin typeface="微軟正黑體" panose="020B0604030504040204" pitchFamily="34" charset="-120"/>
                  <a:ea typeface="微軟正黑體" panose="020B0604030504040204" pitchFamily="34" charset="-120"/>
                </a:rPr>
                <a:t>現況分析與轉型目標設定</a:t>
              </a:r>
              <a:endParaRPr lang="zh-TW" altLang="en-US" sz="2000" dirty="0"/>
            </a:p>
          </p:txBody>
        </p:sp>
        <p:sp>
          <p:nvSpPr>
            <p:cNvPr id="28" name="矩形 27">
              <a:extLst>
                <a:ext uri="{FF2B5EF4-FFF2-40B4-BE49-F238E27FC236}">
                  <a16:creationId xmlns:a16="http://schemas.microsoft.com/office/drawing/2014/main" id="{99A66AA0-F8B6-42C0-8065-F497A24E8149}"/>
                </a:ext>
              </a:extLst>
            </p:cNvPr>
            <p:cNvSpPr/>
            <p:nvPr/>
          </p:nvSpPr>
          <p:spPr>
            <a:xfrm>
              <a:off x="1100610" y="2335386"/>
              <a:ext cx="1980029" cy="400110"/>
            </a:xfrm>
            <a:prstGeom prst="rect">
              <a:avLst/>
            </a:prstGeom>
            <a:grpFill/>
          </p:spPr>
          <p:txBody>
            <a:bodyPr wrap="none">
              <a:spAutoFit/>
            </a:bodyPr>
            <a:lstStyle/>
            <a:p>
              <a:r>
                <a:rPr kumimoji="0" lang="zh-TW" altLang="en-US" sz="2000">
                  <a:solidFill>
                    <a:schemeClr val="bg1"/>
                  </a:solidFill>
                  <a:latin typeface="微軟正黑體" panose="020B0604030504040204" pitchFamily="34" charset="-120"/>
                  <a:ea typeface="微軟正黑體" panose="020B0604030504040204" pitchFamily="34" charset="-120"/>
                </a:rPr>
                <a:t>中長期轉型藍圖</a:t>
              </a:r>
              <a:endParaRPr lang="zh-TW" altLang="en-US" sz="2000"/>
            </a:p>
          </p:txBody>
        </p:sp>
        <p:sp>
          <p:nvSpPr>
            <p:cNvPr id="29" name="矩形 28">
              <a:extLst>
                <a:ext uri="{FF2B5EF4-FFF2-40B4-BE49-F238E27FC236}">
                  <a16:creationId xmlns:a16="http://schemas.microsoft.com/office/drawing/2014/main" id="{C0F08E51-6EE6-4122-B567-B3A1726C9EA6}"/>
                </a:ext>
              </a:extLst>
            </p:cNvPr>
            <p:cNvSpPr/>
            <p:nvPr/>
          </p:nvSpPr>
          <p:spPr>
            <a:xfrm>
              <a:off x="1100610" y="2886371"/>
              <a:ext cx="2749471" cy="400110"/>
            </a:xfrm>
            <a:prstGeom prst="rect">
              <a:avLst/>
            </a:prstGeom>
            <a:grpFill/>
          </p:spPr>
          <p:txBody>
            <a:bodyPr wrap="none">
              <a:spAutoFit/>
            </a:bodyPr>
            <a:lstStyle/>
            <a:p>
              <a:pPr marL="630238" indent="-630238" fontAlgn="auto">
                <a:spcBef>
                  <a:spcPts val="200"/>
                </a:spcBef>
                <a:spcAft>
                  <a:spcPts val="0"/>
                </a:spcAft>
              </a:pPr>
              <a:r>
                <a:rPr kumimoji="0" lang="zh-TW" altLang="en-US" sz="2000" dirty="0">
                  <a:solidFill>
                    <a:schemeClr val="bg1"/>
                  </a:solidFill>
                  <a:latin typeface="微軟正黑體" panose="020B0604030504040204" pitchFamily="34" charset="-120"/>
                  <a:ea typeface="微軟正黑體" panose="020B0604030504040204" pitchFamily="34" charset="-120"/>
                </a:rPr>
                <a:t>分年發展策略與里程碑</a:t>
              </a:r>
              <a:endParaRPr kumimoji="0" lang="en-US" altLang="zh-TW" sz="2000" dirty="0">
                <a:solidFill>
                  <a:schemeClr val="bg1"/>
                </a:solidFill>
                <a:latin typeface="微軟正黑體" panose="020B0604030504040204" pitchFamily="34" charset="-120"/>
                <a:ea typeface="微軟正黑體" panose="020B0604030504040204" pitchFamily="34" charset="-120"/>
              </a:endParaRPr>
            </a:p>
          </p:txBody>
        </p:sp>
      </p:grpSp>
    </p:spTree>
    <p:custDataLst>
      <p:tags r:id="rId1"/>
    </p:custDataLst>
    <p:extLst>
      <p:ext uri="{BB962C8B-B14F-4D97-AF65-F5344CB8AC3E}">
        <p14:creationId xmlns:p14="http://schemas.microsoft.com/office/powerpoint/2010/main" val="544587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VECTOR" val="#185003;"/>
</p:tagLst>
</file>

<file path=ppt/tags/tag2.xml><?xml version="1.0" encoding="utf-8"?>
<p:tagLst xmlns:a="http://schemas.openxmlformats.org/drawingml/2006/main" xmlns:r="http://schemas.openxmlformats.org/officeDocument/2006/relationships" xmlns:p="http://schemas.openxmlformats.org/presentationml/2006/main">
  <p:tag name="ISLIDE.VECTOR" val="#185003;"/>
</p:tagLst>
</file>

<file path=ppt/tags/tag3.xml><?xml version="1.0" encoding="utf-8"?>
<p:tagLst xmlns:a="http://schemas.openxmlformats.org/drawingml/2006/main" xmlns:r="http://schemas.openxmlformats.org/officeDocument/2006/relationships" xmlns:p="http://schemas.openxmlformats.org/presentationml/2006/main">
  <p:tag name="ISLIDE.VECTOR" val="#185003;"/>
</p:tagLst>
</file>

<file path=ppt/tags/tag4.xml><?xml version="1.0" encoding="utf-8"?>
<p:tagLst xmlns:a="http://schemas.openxmlformats.org/drawingml/2006/main" xmlns:r="http://schemas.openxmlformats.org/officeDocument/2006/relationships" xmlns:p="http://schemas.openxmlformats.org/presentationml/2006/main">
  <p:tag name="ISLIDE.VECTOR" val="#185003;"/>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8056</TotalTime>
  <Words>3394</Words>
  <Application>Microsoft Office PowerPoint</Application>
  <PresentationFormat>寬螢幕</PresentationFormat>
  <Paragraphs>832</Paragraphs>
  <Slides>29</Slides>
  <Notes>16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29</vt:i4>
      </vt:variant>
    </vt:vector>
  </HeadingPairs>
  <TitlesOfParts>
    <vt:vector size="39" baseType="lpstr">
      <vt:lpstr>細明體</vt:lpstr>
      <vt:lpstr>微軟正黑體</vt:lpstr>
      <vt:lpstr>新細明體</vt:lpstr>
      <vt:lpstr>標楷體</vt:lpstr>
      <vt:lpstr>Arial</vt:lpstr>
      <vt:lpstr>Calibri</vt:lpstr>
      <vt:lpstr>Times</vt:lpstr>
      <vt:lpstr>Times New Roman</vt:lpstr>
      <vt:lpstr>Wingdings</vt:lpstr>
      <vt:lpstr>Office 佈景主題</vt:lpstr>
      <vt:lpstr>經濟部產業發展署 中小製造業接班傳承數位轉型計畫 結案查證簡報 </vt:lpstr>
      <vt:lpstr>目錄</vt:lpstr>
      <vt:lpstr>計畫簡介</vt:lpstr>
      <vt:lpstr>計畫簡介</vt:lpstr>
      <vt:lpstr>前次查證意見回覆</vt:lpstr>
      <vt:lpstr>公司簡介</vt:lpstr>
      <vt:lpstr>公司簡介</vt:lpstr>
      <vt:lpstr>PowerPoint 簡報</vt:lpstr>
      <vt:lpstr>PowerPoint 簡報</vt:lpstr>
      <vt:lpstr>PowerPoint 簡報</vt:lpstr>
      <vt:lpstr>PowerPoint 簡報</vt:lpstr>
      <vt:lpstr>PowerPoint 簡報</vt:lpstr>
      <vt:lpstr>PowerPoint 簡報</vt:lpstr>
      <vt:lpstr>本次執行進度說明</vt:lpstr>
      <vt:lpstr>本次執行進度說明</vt:lpstr>
      <vt:lpstr>PowerPoint 簡報</vt:lpstr>
      <vt:lpstr>PowerPoint 簡報</vt:lpstr>
      <vt:lpstr>PowerPoint 簡報</vt:lpstr>
      <vt:lpstr>PowerPoint 簡報</vt:lpstr>
      <vt:lpstr>計畫變更情形(若無則免填)</vt:lpstr>
      <vt:lpstr>人力投入配置說明</vt:lpstr>
      <vt:lpstr>PowerPoint 簡報</vt:lpstr>
      <vt:lpstr>PowerPoint 簡報</vt:lpstr>
      <vt:lpstr>人員異動情形(本次查證期程)</vt:lpstr>
      <vt:lpstr>經費預算及支用情形</vt:lpstr>
      <vt:lpstr>委外業者簡介(若無則免填)</vt:lpstr>
      <vt:lpstr>委外業者簡介(若無則免填)</vt:lpstr>
      <vt:lpstr>遭遇之困難</vt:lpstr>
      <vt:lpstr>PowerPoint 簡報</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經濟部科技研究發展專案  業界開發產業技術計畫 ／創新科技應用與服務計畫／主導性新產品開發計畫  (※請選擇計畫別，此行請於列印時刪除)   期中／全程查證簡報  (※請選擇期中或全程，此行請於列印時刪除)</dc:title>
  <dc:creator>尹信文</dc:creator>
  <cp:lastModifiedBy>賴致瀚 </cp:lastModifiedBy>
  <cp:revision>641</cp:revision>
  <cp:lastPrinted>2023-07-14T07:05:59Z</cp:lastPrinted>
  <dcterms:created xsi:type="dcterms:W3CDTF">2008-12-22T00:30:51Z</dcterms:created>
  <dcterms:modified xsi:type="dcterms:W3CDTF">2024-04-26T02:54:06Z</dcterms:modified>
</cp:coreProperties>
</file>