
<file path=[Content_Types].xml><?xml version="1.0" encoding="utf-8"?>
<Types xmlns="http://schemas.openxmlformats.org/package/2006/content-types">
  <Default Extension="bin" ContentType="application/vnd.openxmlformats-officedocument.oleObject"/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6" r:id="rId2"/>
    <p:sldId id="280" r:id="rId3"/>
    <p:sldId id="281" r:id="rId4"/>
    <p:sldId id="257" r:id="rId5"/>
    <p:sldId id="258" r:id="rId6"/>
    <p:sldId id="285" r:id="rId7"/>
    <p:sldId id="284" r:id="rId8"/>
    <p:sldId id="259" r:id="rId9"/>
    <p:sldId id="286" r:id="rId10"/>
    <p:sldId id="291" r:id="rId11"/>
    <p:sldId id="294" r:id="rId12"/>
    <p:sldId id="368" r:id="rId13"/>
    <p:sldId id="343" r:id="rId14"/>
    <p:sldId id="344" r:id="rId15"/>
    <p:sldId id="345" r:id="rId16"/>
    <p:sldId id="359" r:id="rId17"/>
    <p:sldId id="360" r:id="rId18"/>
    <p:sldId id="260" r:id="rId19"/>
    <p:sldId id="361" r:id="rId20"/>
    <p:sldId id="320" r:id="rId21"/>
    <p:sldId id="321" r:id="rId22"/>
    <p:sldId id="322" r:id="rId23"/>
    <p:sldId id="323" r:id="rId24"/>
    <p:sldId id="346" r:id="rId25"/>
    <p:sldId id="363" r:id="rId26"/>
    <p:sldId id="326" r:id="rId27"/>
    <p:sldId id="371" r:id="rId28"/>
    <p:sldId id="369" r:id="rId29"/>
    <p:sldId id="328" r:id="rId30"/>
    <p:sldId id="375" r:id="rId31"/>
    <p:sldId id="374" r:id="rId32"/>
    <p:sldId id="349" r:id="rId33"/>
    <p:sldId id="329" r:id="rId34"/>
    <p:sldId id="348" r:id="rId35"/>
    <p:sldId id="372" r:id="rId36"/>
    <p:sldId id="261" r:id="rId37"/>
    <p:sldId id="334" r:id="rId38"/>
    <p:sldId id="279" r:id="rId39"/>
    <p:sldId id="282" r:id="rId40"/>
    <p:sldId id="366" r:id="rId41"/>
    <p:sldId id="350" r:id="rId42"/>
    <p:sldId id="263" r:id="rId43"/>
  </p:sldIdLst>
  <p:sldSz cx="12192000" cy="6858000"/>
  <p:notesSz cx="6807200" cy="9939338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SimSun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SimSun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SimSun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SimSun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SimSun" pitchFamily="2" charset="-122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SimSun" pitchFamily="2" charset="-122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SimSun" pitchFamily="2" charset="-122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SimSun" pitchFamily="2" charset="-122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SimSun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D8D9"/>
    <a:srgbClr val="E9EDED"/>
    <a:srgbClr val="9CD2EA"/>
    <a:srgbClr val="F3BBD3"/>
    <a:srgbClr val="F7D1E1"/>
    <a:srgbClr val="4F7BC9"/>
    <a:srgbClr val="FFEAAF"/>
    <a:srgbClr val="FFFF99"/>
    <a:srgbClr val="EE9C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34" autoAdjust="0"/>
    <p:restoredTop sz="94660"/>
  </p:normalViewPr>
  <p:slideViewPr>
    <p:cSldViewPr snapToGrid="0">
      <p:cViewPr>
        <p:scale>
          <a:sx n="66" d="100"/>
          <a:sy n="66" d="100"/>
        </p:scale>
        <p:origin x="544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CC4F51-4993-452C-AB1B-C27D5C83570B}" type="doc">
      <dgm:prSet loTypeId="urn:microsoft.com/office/officeart/2005/8/layout/venn3" loCatId="relationship" qsTypeId="urn:microsoft.com/office/officeart/2005/8/quickstyle/simple1#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9938095C-1DEB-4FBC-9C02-C2660D3B0896}">
      <dgm:prSet phldrT="[文字]"/>
      <dgm:spPr/>
      <dgm:t>
        <a:bodyPr/>
        <a:lstStyle/>
        <a:p>
          <a:r>
            <a:rPr lang="zh-TW" altLang="en-US" b="0" dirty="0">
              <a:latin typeface="華康行楷體W5(P)" pitchFamily="66" charset="-120"/>
              <a:ea typeface="華康行楷體W5(P)" pitchFamily="66" charset="-120"/>
            </a:rPr>
            <a:t>經費</a:t>
          </a:r>
        </a:p>
      </dgm:t>
    </dgm:pt>
    <dgm:pt modelId="{D867F127-CAC9-4B3F-A9DC-F06BEE51DCCA}" type="parTrans" cxnId="{E809FA1B-4723-48C5-85AF-20865780BAA5}">
      <dgm:prSet/>
      <dgm:spPr/>
      <dgm:t>
        <a:bodyPr/>
        <a:lstStyle/>
        <a:p>
          <a:endParaRPr lang="zh-TW" altLang="en-US"/>
        </a:p>
      </dgm:t>
    </dgm:pt>
    <dgm:pt modelId="{5E01D0C2-3EF4-49A0-B2B3-2A2731E2057F}" type="sibTrans" cxnId="{E809FA1B-4723-48C5-85AF-20865780BAA5}">
      <dgm:prSet/>
      <dgm:spPr/>
      <dgm:t>
        <a:bodyPr/>
        <a:lstStyle/>
        <a:p>
          <a:endParaRPr lang="zh-TW" altLang="en-US"/>
        </a:p>
      </dgm:t>
    </dgm:pt>
    <dgm:pt modelId="{39F74609-596D-449A-A82A-69A4774B19B7}">
      <dgm:prSet phldrT="[文字]"/>
      <dgm:spPr/>
      <dgm:t>
        <a:bodyPr/>
        <a:lstStyle/>
        <a:p>
          <a:r>
            <a:rPr lang="zh-TW" altLang="en-US" b="0" dirty="0">
              <a:latin typeface="華康行楷體W5(P)" pitchFamily="66" charset="-120"/>
              <a:ea typeface="華康行楷體W5(P)" pitchFamily="66" charset="-120"/>
            </a:rPr>
            <a:t>會計</a:t>
          </a:r>
        </a:p>
      </dgm:t>
    </dgm:pt>
    <dgm:pt modelId="{58F203BC-DD48-4463-8799-5AE18BC137FE}" type="parTrans" cxnId="{4B309056-4708-41C6-B588-5D05F2F38970}">
      <dgm:prSet/>
      <dgm:spPr/>
      <dgm:t>
        <a:bodyPr/>
        <a:lstStyle/>
        <a:p>
          <a:endParaRPr lang="zh-TW" altLang="en-US"/>
        </a:p>
      </dgm:t>
    </dgm:pt>
    <dgm:pt modelId="{22A0A565-C327-4332-9FAB-737B6A715E5F}" type="sibTrans" cxnId="{4B309056-4708-41C6-B588-5D05F2F38970}">
      <dgm:prSet/>
      <dgm:spPr/>
      <dgm:t>
        <a:bodyPr/>
        <a:lstStyle/>
        <a:p>
          <a:endParaRPr lang="zh-TW" altLang="en-US"/>
        </a:p>
      </dgm:t>
    </dgm:pt>
    <dgm:pt modelId="{1CA08F11-B341-430B-A00E-8387F5DFA973}">
      <dgm:prSet phldrT="[文字]"/>
      <dgm:spPr/>
      <dgm:t>
        <a:bodyPr/>
        <a:lstStyle/>
        <a:p>
          <a:r>
            <a:rPr lang="zh-TW" altLang="en-US" b="0" dirty="0">
              <a:latin typeface="華康行楷體W5(P)" pitchFamily="66" charset="-120"/>
              <a:ea typeface="華康行楷體W5(P)" pitchFamily="66" charset="-120"/>
            </a:rPr>
            <a:t>專戶</a:t>
          </a:r>
        </a:p>
      </dgm:t>
    </dgm:pt>
    <dgm:pt modelId="{9E55BDC7-5638-41C8-B343-F7FD82A5B519}" type="parTrans" cxnId="{909327E0-4268-4D7C-99A4-AE4F75A006C3}">
      <dgm:prSet/>
      <dgm:spPr/>
      <dgm:t>
        <a:bodyPr/>
        <a:lstStyle/>
        <a:p>
          <a:endParaRPr lang="zh-TW" altLang="en-US"/>
        </a:p>
      </dgm:t>
    </dgm:pt>
    <dgm:pt modelId="{0A325C09-4B2F-453B-86A0-EE25B0696CBC}" type="sibTrans" cxnId="{909327E0-4268-4D7C-99A4-AE4F75A006C3}">
      <dgm:prSet/>
      <dgm:spPr/>
      <dgm:t>
        <a:bodyPr/>
        <a:lstStyle/>
        <a:p>
          <a:endParaRPr lang="zh-TW" altLang="en-US"/>
        </a:p>
      </dgm:t>
    </dgm:pt>
    <dgm:pt modelId="{A161277E-5267-432A-97A0-CD40111066E9}" type="pres">
      <dgm:prSet presAssocID="{02CC4F51-4993-452C-AB1B-C27D5C83570B}" presName="Name0" presStyleCnt="0">
        <dgm:presLayoutVars>
          <dgm:dir/>
          <dgm:resizeHandles val="exact"/>
        </dgm:presLayoutVars>
      </dgm:prSet>
      <dgm:spPr/>
    </dgm:pt>
    <dgm:pt modelId="{462551E7-8D2B-4CBE-AD29-B497BBB3D710}" type="pres">
      <dgm:prSet presAssocID="{9938095C-1DEB-4FBC-9C02-C2660D3B0896}" presName="Name5" presStyleLbl="vennNode1" presStyleIdx="0" presStyleCnt="3">
        <dgm:presLayoutVars>
          <dgm:bulletEnabled val="1"/>
        </dgm:presLayoutVars>
      </dgm:prSet>
      <dgm:spPr/>
    </dgm:pt>
    <dgm:pt modelId="{97DD8D9D-DC45-4AAF-AA1E-64B5D67A3E9F}" type="pres">
      <dgm:prSet presAssocID="{5E01D0C2-3EF4-49A0-B2B3-2A2731E2057F}" presName="space" presStyleCnt="0"/>
      <dgm:spPr/>
    </dgm:pt>
    <dgm:pt modelId="{F68AEC4D-E1F9-483D-9C38-14034AF1EBF2}" type="pres">
      <dgm:prSet presAssocID="{39F74609-596D-449A-A82A-69A4774B19B7}" presName="Name5" presStyleLbl="vennNode1" presStyleIdx="1" presStyleCnt="3">
        <dgm:presLayoutVars>
          <dgm:bulletEnabled val="1"/>
        </dgm:presLayoutVars>
      </dgm:prSet>
      <dgm:spPr/>
    </dgm:pt>
    <dgm:pt modelId="{C8D97A54-CB2A-40FE-AFD7-5D9A866E331F}" type="pres">
      <dgm:prSet presAssocID="{22A0A565-C327-4332-9FAB-737B6A715E5F}" presName="space" presStyleCnt="0"/>
      <dgm:spPr/>
    </dgm:pt>
    <dgm:pt modelId="{ABD0BE87-36BB-4BBF-B837-295720ADEC7F}" type="pres">
      <dgm:prSet presAssocID="{1CA08F11-B341-430B-A00E-8387F5DFA973}" presName="Name5" presStyleLbl="vennNode1" presStyleIdx="2" presStyleCnt="3">
        <dgm:presLayoutVars>
          <dgm:bulletEnabled val="1"/>
        </dgm:presLayoutVars>
      </dgm:prSet>
      <dgm:spPr/>
    </dgm:pt>
  </dgm:ptLst>
  <dgm:cxnLst>
    <dgm:cxn modelId="{E809FA1B-4723-48C5-85AF-20865780BAA5}" srcId="{02CC4F51-4993-452C-AB1B-C27D5C83570B}" destId="{9938095C-1DEB-4FBC-9C02-C2660D3B0896}" srcOrd="0" destOrd="0" parTransId="{D867F127-CAC9-4B3F-A9DC-F06BEE51DCCA}" sibTransId="{5E01D0C2-3EF4-49A0-B2B3-2A2731E2057F}"/>
    <dgm:cxn modelId="{097E7D3E-CD6D-46D9-9E65-C9358AF6472F}" type="presOf" srcId="{39F74609-596D-449A-A82A-69A4774B19B7}" destId="{F68AEC4D-E1F9-483D-9C38-14034AF1EBF2}" srcOrd="0" destOrd="0" presId="urn:microsoft.com/office/officeart/2005/8/layout/venn3"/>
    <dgm:cxn modelId="{E8E3D85E-2AD4-4C25-AA22-B100EBE3EB7D}" type="presOf" srcId="{9938095C-1DEB-4FBC-9C02-C2660D3B0896}" destId="{462551E7-8D2B-4CBE-AD29-B497BBB3D710}" srcOrd="0" destOrd="0" presId="urn:microsoft.com/office/officeart/2005/8/layout/venn3"/>
    <dgm:cxn modelId="{95105552-1F04-43B8-940E-11ED6F754207}" type="presOf" srcId="{1CA08F11-B341-430B-A00E-8387F5DFA973}" destId="{ABD0BE87-36BB-4BBF-B837-295720ADEC7F}" srcOrd="0" destOrd="0" presId="urn:microsoft.com/office/officeart/2005/8/layout/venn3"/>
    <dgm:cxn modelId="{4B309056-4708-41C6-B588-5D05F2F38970}" srcId="{02CC4F51-4993-452C-AB1B-C27D5C83570B}" destId="{39F74609-596D-449A-A82A-69A4774B19B7}" srcOrd="1" destOrd="0" parTransId="{58F203BC-DD48-4463-8799-5AE18BC137FE}" sibTransId="{22A0A565-C327-4332-9FAB-737B6A715E5F}"/>
    <dgm:cxn modelId="{909327E0-4268-4D7C-99A4-AE4F75A006C3}" srcId="{02CC4F51-4993-452C-AB1B-C27D5C83570B}" destId="{1CA08F11-B341-430B-A00E-8387F5DFA973}" srcOrd="2" destOrd="0" parTransId="{9E55BDC7-5638-41C8-B343-F7FD82A5B519}" sibTransId="{0A325C09-4B2F-453B-86A0-EE25B0696CBC}"/>
    <dgm:cxn modelId="{C8DCE4E2-85D3-4AD9-ABBB-876396886E27}" type="presOf" srcId="{02CC4F51-4993-452C-AB1B-C27D5C83570B}" destId="{A161277E-5267-432A-97A0-CD40111066E9}" srcOrd="0" destOrd="0" presId="urn:microsoft.com/office/officeart/2005/8/layout/venn3"/>
    <dgm:cxn modelId="{4F0DC17E-5FE9-432E-95A3-33F697153629}" type="presParOf" srcId="{A161277E-5267-432A-97A0-CD40111066E9}" destId="{462551E7-8D2B-4CBE-AD29-B497BBB3D710}" srcOrd="0" destOrd="0" presId="urn:microsoft.com/office/officeart/2005/8/layout/venn3"/>
    <dgm:cxn modelId="{F2D2C9E2-A27C-4ACF-9B02-7F83B8F15466}" type="presParOf" srcId="{A161277E-5267-432A-97A0-CD40111066E9}" destId="{97DD8D9D-DC45-4AAF-AA1E-64B5D67A3E9F}" srcOrd="1" destOrd="0" presId="urn:microsoft.com/office/officeart/2005/8/layout/venn3"/>
    <dgm:cxn modelId="{DE3E8E61-25D8-44EA-9782-51BACB75DC8A}" type="presParOf" srcId="{A161277E-5267-432A-97A0-CD40111066E9}" destId="{F68AEC4D-E1F9-483D-9C38-14034AF1EBF2}" srcOrd="2" destOrd="0" presId="urn:microsoft.com/office/officeart/2005/8/layout/venn3"/>
    <dgm:cxn modelId="{9D3F1C87-D253-4DE6-AF7F-2EDEE37AD9DA}" type="presParOf" srcId="{A161277E-5267-432A-97A0-CD40111066E9}" destId="{C8D97A54-CB2A-40FE-AFD7-5D9A866E331F}" srcOrd="3" destOrd="0" presId="urn:microsoft.com/office/officeart/2005/8/layout/venn3"/>
    <dgm:cxn modelId="{5CF1D9C7-CF3E-46DB-B50A-8FE461218B48}" type="presParOf" srcId="{A161277E-5267-432A-97A0-CD40111066E9}" destId="{ABD0BE87-36BB-4BBF-B837-295720ADEC7F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2551E7-8D2B-4CBE-AD29-B497BBB3D710}">
      <dsp:nvSpPr>
        <dsp:cNvPr id="0" name=""/>
        <dsp:cNvSpPr/>
      </dsp:nvSpPr>
      <dsp:spPr>
        <a:xfrm>
          <a:off x="3571" y="525607"/>
          <a:ext cx="3123406" cy="3123406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1891" tIns="82550" rIns="171891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6500" b="0" kern="1200" dirty="0">
              <a:latin typeface="華康行楷體W5(P)" pitchFamily="66" charset="-120"/>
              <a:ea typeface="華康行楷體W5(P)" pitchFamily="66" charset="-120"/>
            </a:rPr>
            <a:t>經費</a:t>
          </a:r>
        </a:p>
      </dsp:txBody>
      <dsp:txXfrm>
        <a:off x="460983" y="983019"/>
        <a:ext cx="2208582" cy="2208582"/>
      </dsp:txXfrm>
    </dsp:sp>
    <dsp:sp modelId="{F68AEC4D-E1F9-483D-9C38-14034AF1EBF2}">
      <dsp:nvSpPr>
        <dsp:cNvPr id="0" name=""/>
        <dsp:cNvSpPr/>
      </dsp:nvSpPr>
      <dsp:spPr>
        <a:xfrm>
          <a:off x="2502296" y="525607"/>
          <a:ext cx="3123406" cy="3123406"/>
        </a:xfrm>
        <a:prstGeom prst="ellipse">
          <a:avLst/>
        </a:prstGeom>
        <a:solidFill>
          <a:schemeClr val="accent4">
            <a:alpha val="50000"/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1891" tIns="82550" rIns="171891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6500" b="0" kern="1200" dirty="0">
              <a:latin typeface="華康行楷體W5(P)" pitchFamily="66" charset="-120"/>
              <a:ea typeface="華康行楷體W5(P)" pitchFamily="66" charset="-120"/>
            </a:rPr>
            <a:t>會計</a:t>
          </a:r>
        </a:p>
      </dsp:txBody>
      <dsp:txXfrm>
        <a:off x="2959708" y="983019"/>
        <a:ext cx="2208582" cy="2208582"/>
      </dsp:txXfrm>
    </dsp:sp>
    <dsp:sp modelId="{ABD0BE87-36BB-4BBF-B837-295720ADEC7F}">
      <dsp:nvSpPr>
        <dsp:cNvPr id="0" name=""/>
        <dsp:cNvSpPr/>
      </dsp:nvSpPr>
      <dsp:spPr>
        <a:xfrm>
          <a:off x="5001021" y="525607"/>
          <a:ext cx="3123406" cy="3123406"/>
        </a:xfrm>
        <a:prstGeom prst="ellipse">
          <a:avLst/>
        </a:prstGeom>
        <a:solidFill>
          <a:schemeClr val="accent4">
            <a:alpha val="50000"/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1891" tIns="82550" rIns="171891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6500" b="0" kern="1200" dirty="0">
              <a:latin typeface="華康行楷體W5(P)" pitchFamily="66" charset="-120"/>
              <a:ea typeface="華康行楷體W5(P)" pitchFamily="66" charset="-120"/>
            </a:rPr>
            <a:t>專戶</a:t>
          </a:r>
        </a:p>
      </dsp:txBody>
      <dsp:txXfrm>
        <a:off x="5458433" y="983019"/>
        <a:ext cx="2208582" cy="22085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t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pPr>
              <a:defRPr/>
            </a:pPr>
            <a:fld id="{A9EEB7D0-7C53-457F-87CB-20BFDB26114E}" type="datetimeFigureOut">
              <a:rPr lang="zh-TW" altLang="en-US"/>
              <a:pPr>
                <a:defRPr/>
              </a:pPr>
              <a:t>2024/8/8</a:t>
            </a:fld>
            <a:endParaRPr lang="en-US" altLang="zh-TW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b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pPr>
              <a:defRPr/>
            </a:pPr>
            <a:fld id="{C3E627FE-08FF-4B3A-991D-347D2FAAD43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8T09:30:52.34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45 24575,'0'-1'0,"0"1"0,1-1 0,-1 1 0,1-1 0,-1 1 0,1-1 0,-1 1 0,1-1 0,-1 1 0,1 0 0,-1-1 0,1 1 0,0 0 0,-1-1 0,1 1 0,0 0 0,-1 0 0,1 0 0,0 0 0,-1-1 0,1 1 0,0 0 0,-1 0 0,2 0 0,22-1 0,-20 1 0,169-8 0,108-2 0,-263 10 0,-1-2 0,20-4 0,24-3 0,95 8 184,-81 2-1733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8T09:33:55.73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0 1 24575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8T09:33:56.31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0 0 24575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8T09:33:56.88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0 0 24575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8T09:33:57.38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0 0 24575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8T09:33:57.78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1 1 24575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89" tIns="46045" rIns="92089" bIns="46045" numCol="1" anchor="t" anchorCtr="0" compatLnSpc="1">
            <a:prstTxWarp prst="textNoShape">
              <a:avLst/>
            </a:prstTxWarp>
          </a:bodyPr>
          <a:lstStyle>
            <a:lvl1pPr defTabSz="920750">
              <a:defRPr kumimoji="0"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89" tIns="46045" rIns="92089" bIns="46045" numCol="1" anchor="t" anchorCtr="0" compatLnSpc="1">
            <a:prstTxWarp prst="textNoShape">
              <a:avLst/>
            </a:prstTxWarp>
          </a:bodyPr>
          <a:lstStyle>
            <a:lvl1pPr algn="r" defTabSz="920750">
              <a:defRPr kumimoji="0" sz="1200"/>
            </a:lvl1pPr>
          </a:lstStyle>
          <a:p>
            <a:pPr>
              <a:defRPr/>
            </a:pPr>
            <a:fld id="{DB088333-EFB0-4234-A805-0447B43A1592}" type="datetimeFigureOut">
              <a:rPr lang="zh-TW" altLang="en-US"/>
              <a:pPr>
                <a:defRPr/>
              </a:pPr>
              <a:t>2024/8/8</a:t>
            </a:fld>
            <a:endParaRPr lang="en-US" altLang="zh-TW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 bwMode="auto">
          <a:xfrm>
            <a:off x="681038" y="4721225"/>
            <a:ext cx="544512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89" tIns="46045" rIns="92089" bIns="460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89" tIns="46045" rIns="92089" bIns="46045" numCol="1" anchor="b" anchorCtr="0" compatLnSpc="1">
            <a:prstTxWarp prst="textNoShape">
              <a:avLst/>
            </a:prstTxWarp>
          </a:bodyPr>
          <a:lstStyle>
            <a:lvl1pPr defTabSz="920750">
              <a:defRPr kumimoji="0"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89" tIns="46045" rIns="92089" bIns="46045" numCol="1" anchor="b" anchorCtr="0" compatLnSpc="1">
            <a:prstTxWarp prst="textNoShape">
              <a:avLst/>
            </a:prstTxWarp>
          </a:bodyPr>
          <a:lstStyle>
            <a:lvl1pPr algn="r" defTabSz="920750">
              <a:defRPr kumimoji="0" sz="1200"/>
            </a:lvl1pPr>
          </a:lstStyle>
          <a:p>
            <a:pPr>
              <a:defRPr/>
            </a:pPr>
            <a:fld id="{DC4FFB52-6EA5-44A7-9F2A-DC3A9E0C866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4FFB52-6EA5-44A7-9F2A-DC3A9E0C8663}" type="slidenum">
              <a:rPr lang="zh-TW" altLang="en-US" smtClean="0"/>
              <a:pPr>
                <a:defRPr/>
              </a:pPr>
              <a:t>16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1903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4FFB52-6EA5-44A7-9F2A-DC3A9E0C8663}" type="slidenum">
              <a:rPr lang="zh-TW" altLang="en-US" smtClean="0"/>
              <a:pPr>
                <a:defRPr/>
              </a:pPr>
              <a:t>37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40552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4FFB52-6EA5-44A7-9F2A-DC3A9E0C8663}" type="slidenum">
              <a:rPr lang="zh-TW" altLang="en-US" smtClean="0"/>
              <a:pPr>
                <a:defRPr/>
              </a:pPr>
              <a:t>41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75290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66E7B-7D13-40EF-B1A1-E5A43F7E1542}" type="datetime1">
              <a:rPr lang="zh-CN" altLang="en-US"/>
              <a:pPr>
                <a:defRPr/>
              </a:pPr>
              <a:t>2024/8/8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87EB8-EDC6-411A-9A1F-8A677741CE4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5113F-EBDE-4821-9E60-1E79F683D535}" type="datetime1">
              <a:rPr lang="zh-CN" altLang="en-US"/>
              <a:pPr>
                <a:defRPr/>
              </a:pPr>
              <a:t>2024/8/8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5A710-FD53-4A5B-8CE7-D5C2CB9F3F7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86E0E-A9F2-433F-BBFA-EEE8B9C68665}" type="datetime1">
              <a:rPr lang="zh-CN" altLang="en-US"/>
              <a:pPr>
                <a:defRPr/>
              </a:pPr>
              <a:t>2024/8/8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4A0A7-CDF3-41C9-BB1F-7B3ADA814C5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90AC5-98F4-47A0-9200-E8E5D37739F6}" type="datetime1">
              <a:rPr lang="zh-CN" altLang="en-US"/>
              <a:pPr>
                <a:defRPr/>
              </a:pPr>
              <a:t>2024/8/8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8E601-A053-450F-A2E5-07583CFA067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ED3C7-E1A1-4798-B5B5-7E1F43F40280}" type="datetime1">
              <a:rPr lang="zh-CN" altLang="en-US"/>
              <a:pPr>
                <a:defRPr/>
              </a:pPr>
              <a:t>2024/8/8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44D97-571C-4BE4-850F-F6CD9FF18E0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ECB16-3F4A-4D6B-86E1-8514464E1DB5}" type="datetime1">
              <a:rPr lang="zh-CN" altLang="en-US"/>
              <a:pPr>
                <a:defRPr/>
              </a:pPr>
              <a:t>2024/8/8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F7DC7-5E09-4A94-B7FC-27555C7D6E9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A853B-4EF2-47BC-8C34-4121BC6D6591}" type="datetime1">
              <a:rPr lang="zh-CN" altLang="en-US"/>
              <a:pPr>
                <a:defRPr/>
              </a:pPr>
              <a:t>2024/8/8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D9E34-EE31-4B21-9058-9E9655CFACD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59E8B-EFCC-4E8A-8F15-AA49C9D15A94}" type="datetime1">
              <a:rPr lang="zh-CN" altLang="en-US"/>
              <a:pPr>
                <a:defRPr/>
              </a:pPr>
              <a:t>2024/8/8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E423A-E5E0-4927-873B-4EC92525589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3CD72-B796-4CDD-B9C0-BCF04EEDF205}" type="datetime1">
              <a:rPr lang="zh-CN" altLang="en-US"/>
              <a:pPr>
                <a:defRPr/>
              </a:pPr>
              <a:t>2024/8/8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4B9E2-3275-4800-A822-C850C5FF37E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EA814-44DC-4844-BB8E-F2BF87E12830}" type="datetime1">
              <a:rPr lang="zh-CN" altLang="en-US"/>
              <a:pPr>
                <a:defRPr/>
              </a:pPr>
              <a:t>2024/8/8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168B0-8F65-413E-ABDE-F27718348D3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875D7-915E-43B9-A6D5-A678B252F7B8}" type="datetime1">
              <a:rPr lang="zh-CN" altLang="en-US"/>
              <a:pPr>
                <a:defRPr/>
              </a:pPr>
              <a:t>2024/8/8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46398-9F46-45B9-B182-82077874560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kumimoji="0"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F4718848-35B1-48A7-8E32-E2E57F181A82}" type="datetime1">
              <a:rPr lang="zh-CN" altLang="en-US"/>
              <a:pPr>
                <a:defRPr/>
              </a:pPr>
              <a:t>2024/8/8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kumimoji="0"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A64A64A3-A0B1-4D07-BD97-F94233B3260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pic>
        <p:nvPicPr>
          <p:cNvPr id="1031" name="Picture 7" descr="00-01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1463675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C90B0ABB-EA52-40F2-8CC8-A385E2F9D74D}"/>
              </a:ext>
            </a:extLst>
          </p:cNvPr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75" y="6380162"/>
            <a:ext cx="1219200" cy="3175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SimSun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SimSun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SimSun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SimSun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4.emf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3" Type="http://schemas.openxmlformats.org/officeDocument/2006/relationships/customXml" Target="../ink/ink1.xml"/><Relationship Id="rId7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.xml"/><Relationship Id="rId11" Type="http://schemas.openxmlformats.org/officeDocument/2006/relationships/customXml" Target="../ink/ink6.xml"/><Relationship Id="rId5" Type="http://schemas.openxmlformats.org/officeDocument/2006/relationships/image" Target="../media/image5.png"/><Relationship Id="rId10" Type="http://schemas.openxmlformats.org/officeDocument/2006/relationships/customXml" Target="../ink/ink5.xml"/><Relationship Id="rId4" Type="http://schemas.openxmlformats.org/officeDocument/2006/relationships/image" Target="../media/image4.png"/><Relationship Id="rId9" Type="http://schemas.openxmlformats.org/officeDocument/2006/relationships/customXml" Target="../ink/ink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椭圆 11"/>
          <p:cNvSpPr/>
          <p:nvPr/>
        </p:nvSpPr>
        <p:spPr>
          <a:xfrm>
            <a:off x="9419862" y="3177293"/>
            <a:ext cx="2400300" cy="2400300"/>
          </a:xfrm>
          <a:prstGeom prst="ellipse">
            <a:avLst/>
          </a:prstGeom>
          <a:solidFill>
            <a:srgbClr val="4CC7A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 sz="16600" b="1" dirty="0">
              <a:solidFill>
                <a:srgbClr val="FFFFFF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4212468" y="1370088"/>
            <a:ext cx="2400300" cy="2400300"/>
          </a:xfrm>
          <a:prstGeom prst="ellipse">
            <a:avLst/>
          </a:prstGeom>
          <a:solidFill>
            <a:srgbClr val="FE604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 sz="16600" b="1" dirty="0">
              <a:solidFill>
                <a:srgbClr val="FFFFFF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1965836" y="754171"/>
            <a:ext cx="2400300" cy="2400300"/>
          </a:xfrm>
          <a:prstGeom prst="ellipse">
            <a:avLst/>
          </a:prstGeom>
          <a:solidFill>
            <a:srgbClr val="E33884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 sz="16600" b="1" dirty="0">
              <a:solidFill>
                <a:srgbClr val="FFFFFF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8715375" y="978802"/>
            <a:ext cx="330200" cy="330200"/>
          </a:xfrm>
          <a:prstGeom prst="ellipse">
            <a:avLst/>
          </a:prstGeom>
          <a:solidFill>
            <a:srgbClr val="4CC7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6622443" y="870852"/>
            <a:ext cx="546100" cy="5461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1972073" y="781952"/>
            <a:ext cx="393700" cy="393700"/>
          </a:xfrm>
          <a:prstGeom prst="ellipse">
            <a:avLst/>
          </a:prstGeom>
          <a:solidFill>
            <a:srgbClr val="FE6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23" name="椭圆 22"/>
          <p:cNvSpPr/>
          <p:nvPr/>
        </p:nvSpPr>
        <p:spPr>
          <a:xfrm flipH="1">
            <a:off x="1427163" y="2513013"/>
            <a:ext cx="227012" cy="228600"/>
          </a:xfrm>
          <a:prstGeom prst="ellipse">
            <a:avLst/>
          </a:prstGeom>
          <a:solidFill>
            <a:srgbClr val="E338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24" name="椭圆 23"/>
          <p:cNvSpPr/>
          <p:nvPr/>
        </p:nvSpPr>
        <p:spPr>
          <a:xfrm flipH="1">
            <a:off x="700088" y="2001838"/>
            <a:ext cx="92075" cy="92075"/>
          </a:xfrm>
          <a:prstGeom prst="ellipse">
            <a:avLst/>
          </a:prstGeom>
          <a:solidFill>
            <a:srgbClr val="F69E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25" name="椭圆 24"/>
          <p:cNvSpPr/>
          <p:nvPr/>
        </p:nvSpPr>
        <p:spPr>
          <a:xfrm flipH="1">
            <a:off x="128588" y="2681288"/>
            <a:ext cx="93662" cy="9366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26" name="椭圆 25"/>
          <p:cNvSpPr/>
          <p:nvPr/>
        </p:nvSpPr>
        <p:spPr>
          <a:xfrm flipH="1">
            <a:off x="10166350" y="1539875"/>
            <a:ext cx="227013" cy="227013"/>
          </a:xfrm>
          <a:prstGeom prst="ellipse">
            <a:avLst/>
          </a:prstGeom>
          <a:solidFill>
            <a:srgbClr val="267F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grpSp>
        <p:nvGrpSpPr>
          <p:cNvPr id="2" name="组合 28"/>
          <p:cNvGrpSpPr/>
          <p:nvPr/>
        </p:nvGrpSpPr>
        <p:grpSpPr>
          <a:xfrm flipV="1">
            <a:off x="8103099" y="2220363"/>
            <a:ext cx="664294" cy="773419"/>
            <a:chOff x="280875" y="2330441"/>
            <a:chExt cx="664294" cy="773419"/>
          </a:xfrm>
          <a:solidFill>
            <a:schemeClr val="bg1">
              <a:lumMod val="50000"/>
            </a:schemeClr>
          </a:solidFill>
        </p:grpSpPr>
        <p:sp>
          <p:nvSpPr>
            <p:cNvPr id="27" name="椭圆 26"/>
            <p:cNvSpPr/>
            <p:nvPr/>
          </p:nvSpPr>
          <p:spPr>
            <a:xfrm flipH="1">
              <a:off x="851937" y="2330441"/>
              <a:ext cx="93232" cy="9323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/>
            </a:p>
          </p:txBody>
        </p:sp>
        <p:sp>
          <p:nvSpPr>
            <p:cNvPr id="28" name="椭圆 27"/>
            <p:cNvSpPr/>
            <p:nvPr/>
          </p:nvSpPr>
          <p:spPr>
            <a:xfrm flipH="1">
              <a:off x="280875" y="3010628"/>
              <a:ext cx="93232" cy="9323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/>
            </a:p>
          </p:txBody>
        </p:sp>
      </p:grpSp>
      <p:sp>
        <p:nvSpPr>
          <p:cNvPr id="34" name="Copyright Notice"/>
          <p:cNvSpPr>
            <a:spLocks/>
          </p:cNvSpPr>
          <p:nvPr/>
        </p:nvSpPr>
        <p:spPr bwMode="auto">
          <a:xfrm>
            <a:off x="878760" y="4242091"/>
            <a:ext cx="7317571" cy="680986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4000" b="1" dirty="0">
                <a:solidFill>
                  <a:srgbClr val="267FAB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113</a:t>
            </a:r>
            <a:r>
              <a:rPr kumimoji="0" lang="zh-TW" altLang="en-US" sz="4000" b="1" dirty="0">
                <a:solidFill>
                  <a:srgbClr val="267FAB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年度個案計畫簽約作業說明</a:t>
            </a:r>
          </a:p>
        </p:txBody>
      </p:sp>
      <p:sp>
        <p:nvSpPr>
          <p:cNvPr id="15376" name="文本框 12"/>
          <p:cNvSpPr txBox="1">
            <a:spLocks noChangeArrowheads="1"/>
          </p:cNvSpPr>
          <p:nvPr/>
        </p:nvSpPr>
        <p:spPr bwMode="auto">
          <a:xfrm>
            <a:off x="2168923" y="5038560"/>
            <a:ext cx="9331031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zh-TW" altLang="en-US" sz="2800" b="1" dirty="0">
                <a:solidFill>
                  <a:srgbClr val="595959"/>
                </a:solidFill>
                <a:latin typeface="標楷體" pitchFamily="65" charset="-120"/>
                <a:ea typeface="標楷體" pitchFamily="65" charset="-120"/>
              </a:rPr>
              <a:t>經濟部產業發展署</a:t>
            </a:r>
            <a:endParaRPr kumimoji="0" lang="en-US" altLang="zh-TW" sz="2800" b="1" dirty="0">
              <a:solidFill>
                <a:srgbClr val="595959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kumimoji="0" lang="zh-TW" altLang="en-US" sz="2800" b="1" dirty="0">
                <a:solidFill>
                  <a:srgbClr val="595959"/>
                </a:solidFill>
                <a:latin typeface="標楷體" pitchFamily="65" charset="-120"/>
                <a:ea typeface="標楷體" pitchFamily="65" charset="-120"/>
              </a:rPr>
              <a:t>「智慧機械</a:t>
            </a:r>
            <a:r>
              <a:rPr kumimoji="0" lang="en-US" altLang="zh-TW" sz="2800" b="1" dirty="0">
                <a:solidFill>
                  <a:srgbClr val="595959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kumimoji="0" lang="zh-TW" altLang="en-US" sz="2800" b="1" dirty="0">
                <a:solidFill>
                  <a:srgbClr val="595959"/>
                </a:solidFill>
                <a:latin typeface="標楷體" pitchFamily="65" charset="-120"/>
                <a:ea typeface="標楷體" pitchFamily="65" charset="-120"/>
              </a:rPr>
              <a:t>產業聚落供應鏈數位串流暨</a:t>
            </a:r>
            <a:r>
              <a:rPr kumimoji="0" lang="en-US" altLang="zh-TW" sz="2800" b="1" dirty="0">
                <a:solidFill>
                  <a:srgbClr val="595959"/>
                </a:solidFill>
                <a:latin typeface="標楷體" pitchFamily="65" charset="-120"/>
                <a:ea typeface="標楷體" pitchFamily="65" charset="-120"/>
              </a:rPr>
              <a:t>AI</a:t>
            </a:r>
            <a:r>
              <a:rPr kumimoji="0" lang="zh-TW" altLang="en-US" sz="2800" b="1" dirty="0">
                <a:solidFill>
                  <a:srgbClr val="595959"/>
                </a:solidFill>
                <a:latin typeface="標楷體" pitchFamily="65" charset="-120"/>
                <a:ea typeface="標楷體" pitchFamily="65" charset="-120"/>
              </a:rPr>
              <a:t>應用」</a:t>
            </a:r>
            <a:endParaRPr kumimoji="0" lang="en-US" altLang="zh-TW" sz="2800" b="1" dirty="0">
              <a:solidFill>
                <a:srgbClr val="595959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kumimoji="0" lang="zh-TW" altLang="en-US" sz="2800" b="1" dirty="0">
                <a:solidFill>
                  <a:srgbClr val="595959"/>
                </a:solidFill>
                <a:latin typeface="標楷體" pitchFamily="65" charset="-120"/>
                <a:ea typeface="標楷體" pitchFamily="65" charset="-120"/>
              </a:rPr>
              <a:t>主題式研發計畫</a:t>
            </a:r>
            <a:endParaRPr kumimoji="0" lang="en-US" altLang="zh-TW" sz="2800" b="1" dirty="0">
              <a:solidFill>
                <a:srgbClr val="595959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78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5913D60B-2021-4862-A49E-46798B516EFF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</a:t>
            </a:fld>
            <a:endParaRPr lang="en-US" altLang="zh-CN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99DF2F67-F5D5-498B-932E-3C05F5782566}"/>
              </a:ext>
            </a:extLst>
          </p:cNvPr>
          <p:cNvSpPr txBox="1"/>
          <p:nvPr/>
        </p:nvSpPr>
        <p:spPr>
          <a:xfrm>
            <a:off x="1220670" y="1197988"/>
            <a:ext cx="389063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en-US" altLang="zh-TW" sz="9600" b="1" dirty="0">
                <a:latin typeface="Microsoft YaHei" pitchFamily="34" charset="-122"/>
                <a:ea typeface="Microsoft YaHei" pitchFamily="34" charset="-122"/>
              </a:rPr>
              <a:t>AI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6462A668-CF35-5AE7-C464-C4917842F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AE129D2B-7449-44F5-9234-B8CA487D7C59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10</a:t>
            </a:fld>
            <a:endParaRPr lang="en-US" altLang="zh-CN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16050" y="260350"/>
            <a:ext cx="9385300" cy="619431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一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比例及金額設限</a:t>
            </a:r>
            <a:endParaRPr kumimoji="0" lang="zh-TW" altLang="en-US" sz="2000" b="1" dirty="0">
              <a:solidFill>
                <a:srgbClr val="FFC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975360" y="2063845"/>
            <a:ext cx="9890125" cy="3704600"/>
          </a:xfrm>
          <a:prstGeom prst="rect">
            <a:avLst/>
          </a:prstGeom>
          <a:noFill/>
          <a:ln w="57150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wrap="square" lIns="121917" tIns="60958" rIns="121917" bIns="60958">
            <a:spAutoFit/>
          </a:bodyPr>
          <a:lstStyle/>
          <a:p>
            <a:pPr marL="455613" indent="-455613">
              <a:lnSpc>
                <a:spcPct val="200000"/>
              </a:lnSpc>
              <a:buFont typeface="Calibri Light"/>
              <a:buAutoNum type="arabicPeriod"/>
              <a:defRPr/>
            </a:pP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各科目之政府經費　≦   業者自籌款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政府經費不得佔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50%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以上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</a:p>
          <a:p>
            <a:pPr marL="455613" indent="-455613">
              <a:lnSpc>
                <a:spcPct val="200000"/>
              </a:lnSpc>
              <a:buFont typeface="Calibri Light"/>
              <a:buAutoNum type="arabicPeriod"/>
              <a:defRPr/>
            </a:pP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創新或研究發展人員之人事費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含顧問費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≦   計畫總經費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40%</a:t>
            </a:r>
          </a:p>
          <a:p>
            <a:pPr marL="455613" indent="-455613">
              <a:lnSpc>
                <a:spcPct val="200000"/>
              </a:lnSpc>
              <a:buFont typeface="Calibri Light"/>
              <a:buAutoNum type="arabicPeriod"/>
              <a:defRPr/>
            </a:pP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委託研究、勞務或驗證費     ≦   計畫總經費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40%</a:t>
            </a:r>
          </a:p>
          <a:p>
            <a:pPr marL="455613" indent="-455613">
              <a:lnSpc>
                <a:spcPct val="200000"/>
              </a:lnSpc>
              <a:buFont typeface="Calibri Light"/>
              <a:buAutoNum type="arabicPeriod"/>
              <a:defRPr/>
            </a:pP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自行維護費　　        ≦   設備購入成本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5%(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每年上限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</a:p>
          <a:p>
            <a:pPr marL="455613" indent="-455613">
              <a:lnSpc>
                <a:spcPct val="200000"/>
              </a:lnSpc>
              <a:buFont typeface="Calibri Light"/>
              <a:buAutoNum type="arabicPeriod"/>
              <a:defRPr/>
            </a:pP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專利申請費                ≦ </a:t>
            </a:r>
            <a:r>
              <a:rPr lang="zh-TW" altLang="en-US" b="1" dirty="0">
                <a:ea typeface="新細明體" charset="-120"/>
                <a:cs typeface="Times New Roman" pitchFamily="18" charset="0"/>
              </a:rPr>
              <a:t>  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國內專利</a:t>
            </a:r>
            <a:r>
              <a:rPr lang="zh-TW" altLang="en-US" sz="2400" b="1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每案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萬元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國外專利</a:t>
            </a:r>
            <a:r>
              <a:rPr lang="zh-TW" altLang="en-US" sz="2400" b="1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每案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10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萬元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3F79E411-F739-6B52-9B3B-116C624E5B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8DBD8BD-333E-4A52-A0CB-69D16CD01930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11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03350" y="369888"/>
            <a:ext cx="9385300" cy="619125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二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性質設限</a:t>
            </a:r>
            <a:endParaRPr kumimoji="0" lang="zh-TW" altLang="en-US" sz="2000" b="1" dirty="0">
              <a:solidFill>
                <a:schemeClr val="accent4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1988" name="Text Box 9"/>
          <p:cNvSpPr txBox="1">
            <a:spLocks noChangeArrowheads="1"/>
          </p:cNvSpPr>
          <p:nvPr/>
        </p:nvSpPr>
        <p:spPr bwMode="auto">
          <a:xfrm>
            <a:off x="1247775" y="1452564"/>
            <a:ext cx="9696450" cy="4505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917" tIns="60958" rIns="121917" bIns="60958">
            <a:spAutoFit/>
          </a:bodyPr>
          <a:lstStyle/>
          <a:p>
            <a:pPr marL="484188" indent="-484188">
              <a:lnSpc>
                <a:spcPct val="150000"/>
              </a:lnSpc>
              <a:spcBef>
                <a:spcPts val="600"/>
              </a:spcBef>
              <a:buClr>
                <a:schemeClr val="tx1"/>
              </a:buClr>
              <a:buSzPct val="100000"/>
              <a:buFont typeface="Calibri Light"/>
              <a:buAutoNum type="arabicPeriod"/>
            </a:pP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編列之待聘人員人數不得超過總研發人數之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30%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lang="en-US" altLang="zh-TW" sz="24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484188" indent="-484188">
              <a:lnSpc>
                <a:spcPct val="150000"/>
              </a:lnSpc>
              <a:spcBef>
                <a:spcPts val="600"/>
              </a:spcBef>
              <a:buClr>
                <a:schemeClr val="tx1"/>
              </a:buClr>
              <a:buSzPct val="100000"/>
              <a:buFont typeface="Calibri Light"/>
              <a:buAutoNum type="arabicPeriod"/>
            </a:pPr>
            <a:r>
              <a:rPr lang="zh-TW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委託單一對象之</a:t>
            </a:r>
            <a:r>
              <a:rPr lang="zh-TW" altLang="en-US" sz="2400" b="1" u="sng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委託研究、勞務或驗證費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及</a:t>
            </a:r>
            <a:r>
              <a:rPr lang="zh-TW" altLang="en-US" sz="2400" b="1" u="sng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技術購買費</a:t>
            </a:r>
            <a:endParaRPr lang="en-US" altLang="zh-TW" sz="2400" b="1" u="sng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spcBef>
                <a:spcPts val="0"/>
              </a:spcBef>
              <a:buClr>
                <a:schemeClr val="tx1"/>
              </a:buClr>
              <a:buSzPct val="100000"/>
            </a:pP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</a:t>
            </a:r>
            <a:r>
              <a:rPr lang="zh-TW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達</a:t>
            </a:r>
            <a:r>
              <a:rPr lang="en-US" altLang="zh-TW" sz="2400" b="1" dirty="0">
                <a:solidFill>
                  <a:srgbClr val="CC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15</a:t>
            </a:r>
            <a:r>
              <a:rPr lang="zh-TW" altLang="zh-TW" sz="2400" b="1" dirty="0">
                <a:solidFill>
                  <a:srgbClr val="CC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萬元以上須簽定勞務契約。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Clr>
                <a:schemeClr val="tx1"/>
              </a:buClr>
              <a:buSzPct val="100000"/>
              <a:buAutoNum type="arabicPeriod" startAt="3"/>
            </a:pP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本計畫投入人員</a:t>
            </a:r>
            <a:r>
              <a:rPr lang="zh-TW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因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執行本案</a:t>
            </a:r>
            <a:r>
              <a:rPr lang="zh-TW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所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需</a:t>
            </a:r>
            <a:r>
              <a:rPr lang="zh-TW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支出之國內差旅費，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與個案計畫無</a:t>
            </a:r>
            <a:endParaRPr lang="en-US" altLang="zh-TW" sz="24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spcBef>
                <a:spcPts val="0"/>
              </a:spcBef>
              <a:buClr>
                <a:schemeClr val="tx1"/>
              </a:buClr>
              <a:buSzPct val="100000"/>
            </a:pP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關之額外</a:t>
            </a:r>
            <a:r>
              <a:rPr lang="zh-TW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旅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程</a:t>
            </a:r>
            <a:r>
              <a:rPr lang="zh-TW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費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用應</a:t>
            </a:r>
            <a:r>
              <a:rPr lang="zh-TW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予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扣除</a:t>
            </a:r>
            <a:r>
              <a:rPr lang="zh-TW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lang="en-US" altLang="zh-TW" sz="24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buClr>
                <a:schemeClr val="tx1"/>
              </a:buClr>
              <a:buSzPct val="100000"/>
            </a:pP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4.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</a:t>
            </a:r>
            <a:r>
              <a:rPr lang="zh-TW" altLang="zh-TW" sz="2400" b="1" u="sng" dirty="0">
                <a:solidFill>
                  <a:srgbClr val="C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新增設備保固期間內</a:t>
            </a:r>
            <a:r>
              <a:rPr lang="zh-TW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不得編列維護費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，自行維修設備每年維護費</a:t>
            </a:r>
            <a:endParaRPr lang="en-US" altLang="zh-TW" sz="24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buClr>
                <a:schemeClr val="tx1"/>
              </a:buClr>
              <a:buSzPct val="100000"/>
            </a:pP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編列不得超過該設備購入成本之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5%</a:t>
            </a:r>
            <a:r>
              <a:rPr lang="zh-TW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lang="zh-TW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buClr>
                <a:schemeClr val="tx1"/>
              </a:buClr>
              <a:buSzPct val="100000"/>
            </a:pP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5.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</a:t>
            </a:r>
            <a:r>
              <a:rPr lang="zh-TW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政府經費不予補助</a:t>
            </a:r>
            <a:r>
              <a:rPr lang="zh-TW" altLang="zh-TW" sz="2400" b="1" u="sng" dirty="0">
                <a:solidFill>
                  <a:srgbClr val="C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資本支出</a:t>
            </a:r>
            <a:r>
              <a:rPr lang="zh-TW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及</a:t>
            </a:r>
            <a:r>
              <a:rPr lang="zh-TW" altLang="zh-TW" sz="2400" b="1" u="sng" dirty="0">
                <a:solidFill>
                  <a:srgbClr val="C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營業稅</a:t>
            </a:r>
            <a:r>
              <a:rPr lang="zh-TW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lang="zh-TW" altLang="en-US" sz="24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519FECC2-0DB6-8B95-F151-155D7FFF47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93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7CD0D77B-4842-477F-9C97-31E7B25CF963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12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03350" y="369888"/>
            <a:ext cx="9385300" cy="619431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>
              <a:defRPr/>
            </a:pP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    釋例說明</a:t>
            </a:r>
            <a:endParaRPr kumimoji="0" lang="zh-TW" altLang="en-US" sz="2000" b="1" dirty="0">
              <a:solidFill>
                <a:srgbClr val="FFC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0296" name="Text Box 7"/>
          <p:cNvSpPr txBox="1">
            <a:spLocks noChangeArrowheads="1"/>
          </p:cNvSpPr>
          <p:nvPr/>
        </p:nvSpPr>
        <p:spPr bwMode="auto">
          <a:xfrm>
            <a:off x="2091995" y="5990596"/>
            <a:ext cx="368141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93675">
              <a:spcBef>
                <a:spcPct val="50000"/>
              </a:spcBef>
            </a:pPr>
            <a:r>
              <a:rPr lang="en-US" altLang="zh-TW" sz="16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</a:rPr>
              <a:t>〈</a:t>
            </a:r>
            <a:r>
              <a:rPr lang="zh-TW" altLang="en-US" sz="16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</a:rPr>
              <a:t>應依各業者核定之金額比例編列</a:t>
            </a:r>
            <a:r>
              <a:rPr lang="en-US" altLang="zh-TW" sz="16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</a:rPr>
              <a:t>〉</a:t>
            </a:r>
          </a:p>
        </p:txBody>
      </p:sp>
      <p:sp>
        <p:nvSpPr>
          <p:cNvPr id="50297" name="文字方塊 17"/>
          <p:cNvSpPr txBox="1">
            <a:spLocks noChangeArrowheads="1"/>
          </p:cNvSpPr>
          <p:nvPr/>
        </p:nvSpPr>
        <p:spPr bwMode="auto">
          <a:xfrm>
            <a:off x="5534221" y="5973763"/>
            <a:ext cx="14192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zh-TW" alt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假設 </a:t>
            </a:r>
            <a:r>
              <a:rPr kumimoji="0" lang="en-US" altLang="zh-TW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kumimoji="0" lang="zh-TW" alt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en-US" altLang="zh-TW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 6</a:t>
            </a:r>
            <a:endParaRPr kumimoji="0" lang="zh-TW" alt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A0BB4CA1-8A22-4D34-98A9-61CECA538E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010325"/>
              </p:ext>
            </p:extLst>
          </p:nvPr>
        </p:nvGraphicFramePr>
        <p:xfrm>
          <a:off x="1753500" y="1548295"/>
          <a:ext cx="8684999" cy="4360176"/>
        </p:xfrm>
        <a:graphic>
          <a:graphicData uri="http://schemas.openxmlformats.org/drawingml/2006/table">
            <a:tbl>
              <a:tblPr/>
              <a:tblGrid>
                <a:gridCol w="2698595">
                  <a:extLst>
                    <a:ext uri="{9D8B030D-6E8A-4147-A177-3AD203B41FA5}">
                      <a16:colId xmlns:a16="http://schemas.microsoft.com/office/drawing/2014/main" val="3782825386"/>
                    </a:ext>
                  </a:extLst>
                </a:gridCol>
                <a:gridCol w="1814776">
                  <a:extLst>
                    <a:ext uri="{9D8B030D-6E8A-4147-A177-3AD203B41FA5}">
                      <a16:colId xmlns:a16="http://schemas.microsoft.com/office/drawing/2014/main" val="614744179"/>
                    </a:ext>
                  </a:extLst>
                </a:gridCol>
                <a:gridCol w="1814776">
                  <a:extLst>
                    <a:ext uri="{9D8B030D-6E8A-4147-A177-3AD203B41FA5}">
                      <a16:colId xmlns:a16="http://schemas.microsoft.com/office/drawing/2014/main" val="3033679522"/>
                    </a:ext>
                  </a:extLst>
                </a:gridCol>
                <a:gridCol w="1814776">
                  <a:extLst>
                    <a:ext uri="{9D8B030D-6E8A-4147-A177-3AD203B41FA5}">
                      <a16:colId xmlns:a16="http://schemas.microsoft.com/office/drawing/2014/main" val="3166272996"/>
                    </a:ext>
                  </a:extLst>
                </a:gridCol>
                <a:gridCol w="542076">
                  <a:extLst>
                    <a:ext uri="{9D8B030D-6E8A-4147-A177-3AD203B41FA5}">
                      <a16:colId xmlns:a16="http://schemas.microsoft.com/office/drawing/2014/main" val="3491555686"/>
                    </a:ext>
                  </a:extLst>
                </a:gridCol>
              </a:tblGrid>
              <a:tr h="31228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預算科目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補助款 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自籌款 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小計 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en-US" altLang="zh-TW" sz="13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% 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4267144"/>
                  </a:ext>
                </a:extLst>
              </a:tr>
              <a:tr h="2739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一、人事費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　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　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　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　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4235373"/>
                  </a:ext>
                </a:extLst>
              </a:tr>
              <a:tr h="2739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</a:t>
                      </a:r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</a:t>
                      </a:r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創新或研究發展人員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    </a:t>
                      </a:r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1,600,000 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    </a:t>
                      </a:r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2,400,000 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    </a:t>
                      </a:r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4,000,000 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40 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0048959"/>
                  </a:ext>
                </a:extLst>
              </a:tr>
              <a:tr h="2739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</a:t>
                      </a:r>
                      <a:r>
                        <a:rPr lang="en-US" altLang="zh-TW" sz="13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2.</a:t>
                      </a:r>
                      <a:r>
                        <a:rPr lang="zh-TW" altLang="en-US" sz="13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顧問費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           -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           -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           -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</a:t>
                      </a:r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-</a:t>
                      </a:r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　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3334616"/>
                  </a:ext>
                </a:extLst>
              </a:tr>
              <a:tr h="2739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二、消耗性器材及原材料費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      </a:t>
                      </a:r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800,000 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    </a:t>
                      </a:r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1,200,000 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    </a:t>
                      </a:r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2,000,000 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en-US" altLang="zh-TW" sz="13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 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6432995"/>
                  </a:ext>
                </a:extLst>
              </a:tr>
              <a:tr h="25630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三、創新或研究發展設備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　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　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　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</a:t>
                      </a:r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1240105"/>
                  </a:ext>
                </a:extLst>
              </a:tr>
              <a:tr h="2739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</a:t>
                      </a:r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</a:t>
                      </a:r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設備使用費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      </a:t>
                      </a:r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120,000 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      </a:t>
                      </a:r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180,000 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      </a:t>
                      </a:r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300,000 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</a:t>
                      </a:r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 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1380295"/>
                  </a:ext>
                </a:extLst>
              </a:tr>
              <a:tr h="2739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</a:t>
                      </a:r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2.</a:t>
                      </a:r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雲端設備租賃費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           -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           -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           -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</a:t>
                      </a:r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- 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378269"/>
                  </a:ext>
                </a:extLst>
              </a:tr>
              <a:tr h="2739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</a:t>
                      </a:r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3.</a:t>
                      </a:r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設備維護費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      </a:t>
                      </a:r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200,000 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      </a:t>
                      </a:r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300,000 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      </a:t>
                      </a:r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500,000 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</a:t>
                      </a:r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 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9913482"/>
                  </a:ext>
                </a:extLst>
              </a:tr>
              <a:tr h="2739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</a:t>
                      </a:r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4.</a:t>
                      </a:r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頻寬費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           -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           -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           -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</a:t>
                      </a:r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- 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811528"/>
                  </a:ext>
                </a:extLst>
              </a:tr>
              <a:tr h="2739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四、無形資產之引進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　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　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　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　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2476805"/>
                  </a:ext>
                </a:extLst>
              </a:tr>
              <a:tr h="2739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</a:t>
                      </a:r>
                      <a:r>
                        <a:rPr lang="en-US" altLang="zh-TW" sz="13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</a:t>
                      </a:r>
                      <a:r>
                        <a:rPr lang="zh-TW" altLang="en-US" sz="13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技術購買費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       </a:t>
                      </a:r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80,000 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      </a:t>
                      </a:r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120,000 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      </a:t>
                      </a:r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200,000 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2 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8535000"/>
                  </a:ext>
                </a:extLst>
              </a:tr>
              <a:tr h="2739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</a:t>
                      </a:r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2.</a:t>
                      </a:r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專利申請費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           -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           -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           -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</a:t>
                      </a:r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- 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7344338"/>
                  </a:ext>
                </a:extLst>
              </a:tr>
              <a:tr h="2739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五、委託研究、勞務或驗證費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    </a:t>
                      </a:r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1,200,000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    </a:t>
                      </a:r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1,800,000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    </a:t>
                      </a:r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3,000,000 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30 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5605177"/>
                  </a:ext>
                </a:extLst>
              </a:tr>
              <a:tr h="2739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六、國內差旅費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           -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           -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           -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TW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  -</a:t>
                      </a:r>
                      <a:endParaRPr lang="en-US" altLang="zh-TW" sz="1300" b="0" i="0" u="none" strike="noStrike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374931"/>
                  </a:ext>
                </a:extLst>
              </a:tr>
              <a:tr h="22979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合  計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    </a:t>
                      </a:r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4,000,000 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    </a:t>
                      </a:r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6,000,000 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   </a:t>
                      </a:r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10,000,000 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en-US" altLang="zh-TW" sz="13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100 </a:t>
                      </a:r>
                    </a:p>
                  </a:txBody>
                  <a:tcPr marL="5892" marR="5892" marT="58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7239508"/>
                  </a:ext>
                </a:extLst>
              </a:tr>
            </a:tbl>
          </a:graphicData>
        </a:graphic>
      </p:graphicFrame>
      <p:pic>
        <p:nvPicPr>
          <p:cNvPr id="3" name="圖片 2">
            <a:extLst>
              <a:ext uri="{FF2B5EF4-FFF2-40B4-BE49-F238E27FC236}">
                <a16:creationId xmlns:a16="http://schemas.microsoft.com/office/drawing/2014/main" id="{B7C2B5CF-26DD-676F-90E8-236C81FFA7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76CD0BF3-4BB1-8618-8AFC-C4C44C0A8CAF}"/>
              </a:ext>
            </a:extLst>
          </p:cNvPr>
          <p:cNvSpPr/>
          <p:nvPr/>
        </p:nvSpPr>
        <p:spPr>
          <a:xfrm>
            <a:off x="9933123" y="2059271"/>
            <a:ext cx="582477" cy="35881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>
              <a:defRPr/>
            </a:pPr>
            <a:endParaRPr kumimoji="0" lang="zh-TW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6082099A-52EF-B82E-3EB8-EA0487F61CA4}"/>
              </a:ext>
            </a:extLst>
          </p:cNvPr>
          <p:cNvSpPr/>
          <p:nvPr/>
        </p:nvSpPr>
        <p:spPr>
          <a:xfrm>
            <a:off x="9942648" y="5092702"/>
            <a:ext cx="582477" cy="35881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>
              <a:defRPr/>
            </a:pPr>
            <a:endParaRPr kumimoji="0" lang="zh-TW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投影片編號版面配置區 29"/>
          <p:cNvSpPr txBox="1">
            <a:spLocks noGrp="1"/>
          </p:cNvSpPr>
          <p:nvPr/>
        </p:nvSpPr>
        <p:spPr bwMode="auto">
          <a:xfrm>
            <a:off x="9255125" y="6370638"/>
            <a:ext cx="2743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7103648-CB76-4F2B-B11A-362672F8A69E}" type="slidenum">
              <a:rPr kumimoji="0" lang="zh-CN" altLang="en-US" sz="2400">
                <a:latin typeface="Times New Roman" pitchFamily="18" charset="0"/>
                <a:cs typeface="Times New Roman" pitchFamily="18" charset="0"/>
              </a:rPr>
              <a:pPr algn="r"/>
              <a:t>13</a:t>
            </a:fld>
            <a:endParaRPr kumimoji="0" lang="en-US" altLang="zh-CN" sz="2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03350" y="369888"/>
            <a:ext cx="9385300" cy="619125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三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可能缺失彙總表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(1/3)</a:t>
            </a:r>
            <a:endParaRPr kumimoji="0" lang="zh-TW" altLang="en-US" sz="2000" b="1" dirty="0">
              <a:solidFill>
                <a:schemeClr val="accent4"/>
              </a:solidFill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8" name="Group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0471995"/>
              </p:ext>
            </p:extLst>
          </p:nvPr>
        </p:nvGraphicFramePr>
        <p:xfrm>
          <a:off x="520700" y="1420813"/>
          <a:ext cx="11150600" cy="4687756"/>
        </p:xfrm>
        <a:graphic>
          <a:graphicData uri="http://schemas.openxmlformats.org/drawingml/2006/table">
            <a:tbl>
              <a:tblPr/>
              <a:tblGrid>
                <a:gridCol w="3594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6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774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5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zh-TW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會計科目</a:t>
                      </a:r>
                      <a:endParaRPr kumimoji="1" lang="zh-TW" altLang="en-US" sz="21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</a:endParaRPr>
                    </a:p>
                  </a:txBody>
                  <a:tcPr marL="121920" marR="121920" marT="158407" marB="1584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7BC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5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常見缺失</a:t>
                      </a:r>
                    </a:p>
                  </a:txBody>
                  <a:tcPr marL="23707" marR="23707" marT="158407" marB="1584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7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764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5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一、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人事費</a:t>
                      </a:r>
                      <a:endParaRPr kumimoji="1" lang="zh-TW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-創新或研究發展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人員</a:t>
                      </a:r>
                      <a:endParaRPr kumimoji="1" lang="zh-TW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1" lang="zh-TW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1" lang="zh-TW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1" lang="zh-TW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1" lang="zh-TW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1" lang="en-US" altLang="zh-TW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-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顧問費</a:t>
                      </a:r>
                    </a:p>
                  </a:txBody>
                  <a:tcPr marL="121920" marR="121920" marT="60963" marB="6096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8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5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非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計畫投入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人員之薪資列入人事費。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   (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例如：財務經理、倉管人員、採購人員、文書處理人員…等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zh-TW" altLang="zh-TW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非屬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計畫投入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之工作項目，編列人事費。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   (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例如：完成計畫書、簽訂合約、採購設備材料…等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zh-TW" altLang="zh-TW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高階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管理階層投入人月數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過高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，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顯不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合理。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計畫開始日前之研發人員薪資，應自人事費中刪除。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5.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未提示研發人員投保勞保之相關資料。</a:t>
                      </a:r>
                      <a:endParaRPr kumimoji="1" lang="en-US" altLang="zh-TW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6.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未提示顧問任職單位同意函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。</a:t>
                      </a:r>
                      <a:endParaRPr kumimoji="1" lang="zh-TW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</a:endParaRPr>
                    </a:p>
                  </a:txBody>
                  <a:tcPr marL="121920" marR="121920" marT="60963" marB="6096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8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23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5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二、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消耗性器材及原材料費</a:t>
                      </a:r>
                      <a:endParaRPr kumimoji="1" lang="zh-TW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</a:endParaRPr>
                    </a:p>
                  </a:txBody>
                  <a:tcPr marL="121920" marR="121920" marT="60963" marB="6096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5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未明確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編列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材料品名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建議以中文品名列示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zh-TW" altLang="zh-TW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編列其他項目未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列示材料品名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。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(20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％經費內免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列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zh-TW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</a:endParaRPr>
                    </a:p>
                  </a:txBody>
                  <a:tcPr marL="121920" marR="121920" marT="60963" marB="6096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2" name="圖片 1">
            <a:extLst>
              <a:ext uri="{FF2B5EF4-FFF2-40B4-BE49-F238E27FC236}">
                <a16:creationId xmlns:a16="http://schemas.microsoft.com/office/drawing/2014/main" id="{AEFEE1CD-D860-A83C-DCD3-142CCD2C16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投影片編號版面配置區 29"/>
          <p:cNvSpPr txBox="1">
            <a:spLocks noGrp="1"/>
          </p:cNvSpPr>
          <p:nvPr/>
        </p:nvSpPr>
        <p:spPr bwMode="auto">
          <a:xfrm>
            <a:off x="9255125" y="6370638"/>
            <a:ext cx="2743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DBE8FD2-65A9-407A-BE03-87483CEA34E7}" type="slidenum">
              <a:rPr kumimoji="0" lang="zh-CN" altLang="en-US" sz="2400">
                <a:latin typeface="Times New Roman" pitchFamily="18" charset="0"/>
                <a:cs typeface="Times New Roman" pitchFamily="18" charset="0"/>
              </a:rPr>
              <a:pPr algn="r"/>
              <a:t>14</a:t>
            </a:fld>
            <a:endParaRPr kumimoji="0" lang="en-US" altLang="zh-CN" sz="2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03350" y="369888"/>
            <a:ext cx="9385300" cy="619125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三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可能缺失彙總表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(2/3)</a:t>
            </a:r>
            <a:endParaRPr kumimoji="0" lang="zh-TW" altLang="en-US" sz="2000" b="1" dirty="0">
              <a:solidFill>
                <a:schemeClr val="accent4"/>
              </a:solidFill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66583" name="Group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080859"/>
              </p:ext>
            </p:extLst>
          </p:nvPr>
        </p:nvGraphicFramePr>
        <p:xfrm>
          <a:off x="313310" y="1319139"/>
          <a:ext cx="11150600" cy="4699489"/>
        </p:xfrm>
        <a:graphic>
          <a:graphicData uri="http://schemas.openxmlformats.org/drawingml/2006/table">
            <a:tbl>
              <a:tblPr/>
              <a:tblGrid>
                <a:gridCol w="3365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85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34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zh-TW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會計科目</a:t>
                      </a:r>
                      <a:endParaRPr kumimoji="1" lang="zh-TW" altLang="en-US" sz="21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21920" marR="121920" marT="158407" marB="1584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7B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常見缺失</a:t>
                      </a:r>
                    </a:p>
                  </a:txBody>
                  <a:tcPr marL="23707" marR="23707" marT="158407" marB="1584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7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00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三、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設備使用費</a:t>
                      </a:r>
                      <a:endParaRPr kumimoji="1" lang="zh-TW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21920" marR="121920" marT="60963" marB="6096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8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未依規定註明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「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已有設備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」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抑或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「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新增設備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」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未依規定逐項列示設備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名稱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及加註財產編號。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已有設備未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依財產目錄所列之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帳面價值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計畫開始日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為基礎計算設備使用費。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編列之設備未列入財產目錄。</a:t>
                      </a:r>
                    </a:p>
                  </a:txBody>
                  <a:tcPr marL="121920" marR="121920" marT="60963" marB="6096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8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67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四、雲端設備租賃費</a:t>
                      </a:r>
                    </a:p>
                  </a:txBody>
                  <a:tcPr marL="121920" marR="121920" marT="60935" marB="609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  <a:defRPr/>
                      </a:pPr>
                      <a:endParaRPr kumimoji="1" lang="en-US" altLang="zh-TW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雲端設備並未投入於執行本計畫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編列之租賃費含設備採購、主機托管等費用或其他一次性費用。</a:t>
                      </a:r>
                      <a:endParaRPr kumimoji="1" lang="en-US" altLang="zh-TW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未依規定註明雲端服務供應商名稱、服務類別、用途。</a:t>
                      </a:r>
                      <a:endParaRPr kumimoji="1" lang="en-US" altLang="zh-TW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租賃合約內容與本科目性質不符合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應述明服務內容、用途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等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endParaRPr kumimoji="1" lang="en-US" altLang="zh-TW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1" lang="en-US" altLang="zh-TW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21920" marR="121920" marT="60935" marB="609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2" name="圖片 1">
            <a:extLst>
              <a:ext uri="{FF2B5EF4-FFF2-40B4-BE49-F238E27FC236}">
                <a16:creationId xmlns:a16="http://schemas.microsoft.com/office/drawing/2014/main" id="{D34BB968-E09E-A699-A6BF-3075F45C18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投影片編號版面配置區 29"/>
          <p:cNvSpPr txBox="1">
            <a:spLocks noGrp="1"/>
          </p:cNvSpPr>
          <p:nvPr/>
        </p:nvSpPr>
        <p:spPr bwMode="auto">
          <a:xfrm>
            <a:off x="9255125" y="6370638"/>
            <a:ext cx="2743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63F07E6-F0E1-46E2-9957-0994DF829F7C}" type="slidenum">
              <a:rPr kumimoji="0" lang="zh-CN" altLang="en-US" sz="2400">
                <a:latin typeface="Times New Roman" pitchFamily="18" charset="0"/>
                <a:cs typeface="Times New Roman" pitchFamily="18" charset="0"/>
              </a:rPr>
              <a:pPr algn="r"/>
              <a:t>15</a:t>
            </a:fld>
            <a:endParaRPr kumimoji="0" lang="en-US" altLang="zh-CN" sz="2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03350" y="369888"/>
            <a:ext cx="9385300" cy="619125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三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可能缺失彙總表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(3/3)</a:t>
            </a:r>
            <a:endParaRPr kumimoji="0" lang="zh-TW" altLang="en-US" sz="2000" b="1" dirty="0">
              <a:solidFill>
                <a:schemeClr val="accent4"/>
              </a:solidFill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82968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7266148"/>
              </p:ext>
            </p:extLst>
          </p:nvPr>
        </p:nvGraphicFramePr>
        <p:xfrm>
          <a:off x="520700" y="1420813"/>
          <a:ext cx="11150600" cy="4473425"/>
        </p:xfrm>
        <a:graphic>
          <a:graphicData uri="http://schemas.openxmlformats.org/drawingml/2006/table">
            <a:tbl>
              <a:tblPr/>
              <a:tblGrid>
                <a:gridCol w="2781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6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zh-TW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會計科目</a:t>
                      </a:r>
                      <a:endParaRPr kumimoji="1" lang="zh-TW" alt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21920" marR="121920" marT="158407" marB="1584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7B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常見缺失</a:t>
                      </a:r>
                    </a:p>
                  </a:txBody>
                  <a:tcPr marL="23707" marR="23707" marT="158407" marB="1584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7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4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五、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設備維護費</a:t>
                      </a:r>
                      <a:endParaRPr kumimoji="1" lang="zh-TW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21920" marR="121920" marT="60935" marB="609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8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維修之設備並未投入於執行本計畫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未依規定逐項列示設備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名稱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及加註財產編號。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屬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廠商自行維修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費逾該設備原始購入成本之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5%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上限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新增設備編列維護費。 </a:t>
                      </a:r>
                      <a:endParaRPr kumimoji="1" lang="zh-TW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21920" marR="121920" marT="60935" marB="609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8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4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六、頻寬費</a:t>
                      </a:r>
                    </a:p>
                  </a:txBody>
                  <a:tcPr marL="121920" marR="121920" marT="60935" marB="609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頻寬費並未投入於執行本計畫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頻寬費含資料儲存機房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(IDC)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、機櫃空間、網路</a:t>
                      </a:r>
                      <a:endParaRPr kumimoji="1" lang="en-US" altLang="zh-TW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及儲存設備等軟硬設備及空間之租賃費、電力空調費、資安服務等</a:t>
                      </a:r>
                      <a:endParaRPr kumimoji="1" lang="en-US" altLang="zh-TW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管理或其他一次性費用。</a:t>
                      </a:r>
                      <a:endParaRPr kumimoji="1" lang="en-US" altLang="zh-TW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21920" marR="121920" marT="60935" marB="609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632556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七、技術購買費</a:t>
                      </a:r>
                    </a:p>
                  </a:txBody>
                  <a:tcPr marL="121920" marR="121920" marT="60935" marB="609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8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未提示相關之合約、草約或備忘錄。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合約內容與本科目性質不符合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應述明移轉內容、技術來源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等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依合約金額編列之費用含營業稅，不符規定。</a:t>
                      </a:r>
                      <a:endParaRPr kumimoji="1" lang="zh-TW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21920" marR="121920" marT="60935" marB="609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8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2" name="圖片 1">
            <a:extLst>
              <a:ext uri="{FF2B5EF4-FFF2-40B4-BE49-F238E27FC236}">
                <a16:creationId xmlns:a16="http://schemas.microsoft.com/office/drawing/2014/main" id="{BC1A8A20-337D-8619-3755-745BB1B9FF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投影片編號版面配置區 29"/>
          <p:cNvSpPr txBox="1">
            <a:spLocks noGrp="1"/>
          </p:cNvSpPr>
          <p:nvPr/>
        </p:nvSpPr>
        <p:spPr bwMode="auto">
          <a:xfrm>
            <a:off x="9255125" y="6370638"/>
            <a:ext cx="2743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63F07E6-F0E1-46E2-9957-0994DF829F7C}" type="slidenum">
              <a:rPr kumimoji="0" lang="zh-CN" altLang="en-US" sz="2400">
                <a:latin typeface="Times New Roman" pitchFamily="18" charset="0"/>
                <a:cs typeface="Times New Roman" pitchFamily="18" charset="0"/>
              </a:rPr>
              <a:pPr algn="r"/>
              <a:t>16</a:t>
            </a:fld>
            <a:endParaRPr kumimoji="0" lang="en-US" altLang="zh-CN" sz="2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03350" y="369888"/>
            <a:ext cx="9385300" cy="619125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三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可能缺失彙總表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(3/3)</a:t>
            </a:r>
            <a:endParaRPr kumimoji="0" lang="zh-TW" altLang="en-US" sz="2000" b="1" dirty="0">
              <a:solidFill>
                <a:schemeClr val="accent4"/>
              </a:solidFill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82968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660572"/>
              </p:ext>
            </p:extLst>
          </p:nvPr>
        </p:nvGraphicFramePr>
        <p:xfrm>
          <a:off x="520700" y="1220790"/>
          <a:ext cx="11150600" cy="4722809"/>
        </p:xfrm>
        <a:graphic>
          <a:graphicData uri="http://schemas.openxmlformats.org/drawingml/2006/table">
            <a:tbl>
              <a:tblPr/>
              <a:tblGrid>
                <a:gridCol w="271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3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0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zh-TW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會計科目</a:t>
                      </a:r>
                      <a:endParaRPr kumimoji="1" lang="zh-TW" alt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21920" marR="121920" marT="158407" marB="1584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7B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常見缺失</a:t>
                      </a:r>
                    </a:p>
                  </a:txBody>
                  <a:tcPr marL="23707" marR="23707" marT="158407" marB="1584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7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26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八、專利申請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費</a:t>
                      </a:r>
                      <a:endParaRPr kumimoji="1" lang="en-US" altLang="zh-TW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21920" marR="121920" marT="60935" marB="609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編列經費超出規定上限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每案國內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:3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萬元、國外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:10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萬元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未明確編列「專利之研發或成果名稱」、「申請國家」及「內容」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endParaRPr kumimoji="1" lang="en-US" altLang="zh-TW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21920" marR="121920" marT="60935" marB="609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904321"/>
                  </a:ext>
                </a:extLst>
              </a:tr>
              <a:tr h="1545457">
                <a:tc>
                  <a:txBody>
                    <a:bodyPr/>
                    <a:lstStyle/>
                    <a:p>
                      <a:pPr marL="304800" marR="0" lvl="0" indent="-304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九、委託研究、勞務  </a:t>
                      </a:r>
                      <a:endParaRPr kumimoji="1" lang="en-US" altLang="zh-TW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304800" marR="0" lvl="0" indent="-304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  或驗證費</a:t>
                      </a:r>
                      <a:endParaRPr kumimoji="1" lang="en-US" altLang="zh-TW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21920" marR="121920" marT="60935" marB="609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8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未提示相關之合約、草約或備忘錄。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合約內容與本科目性質不符合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應述明委託內容、驗證項目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等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依合約金額編列之費用含營業稅，不符規定。</a:t>
                      </a:r>
                      <a:endParaRPr kumimoji="1" lang="zh-TW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21920" marR="121920" marT="60935" marB="609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8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38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十、國內差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旅費</a:t>
                      </a:r>
                      <a:endParaRPr kumimoji="1" lang="en-US" altLang="zh-TW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21920" marR="121920" marT="60935" marB="609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編列非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研究發展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人員因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執行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本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案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計畫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所需支出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之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國內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差旅費。</a:t>
                      </a:r>
                      <a:endParaRPr kumimoji="1" lang="zh-TW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21920" marR="121920" marT="60935" marB="609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" name="圖片 1">
            <a:extLst>
              <a:ext uri="{FF2B5EF4-FFF2-40B4-BE49-F238E27FC236}">
                <a16:creationId xmlns:a16="http://schemas.microsoft.com/office/drawing/2014/main" id="{F5A65D8D-0A15-F584-98E1-D18A6EB4DE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7779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投影片編號版面配置區 29"/>
          <p:cNvSpPr txBox="1">
            <a:spLocks noGrp="1"/>
          </p:cNvSpPr>
          <p:nvPr/>
        </p:nvSpPr>
        <p:spPr bwMode="auto">
          <a:xfrm>
            <a:off x="9255125" y="6370638"/>
            <a:ext cx="2743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63F07E6-F0E1-46E2-9957-0994DF829F7C}" type="slidenum">
              <a:rPr kumimoji="0" lang="zh-CN" altLang="en-US" sz="2400">
                <a:latin typeface="Times New Roman" pitchFamily="18" charset="0"/>
                <a:cs typeface="Times New Roman" pitchFamily="18" charset="0"/>
              </a:rPr>
              <a:pPr algn="r"/>
              <a:t>17</a:t>
            </a:fld>
            <a:endParaRPr kumimoji="0" lang="en-US" altLang="zh-CN" sz="2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03350" y="369888"/>
            <a:ext cx="9385300" cy="619125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三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可能缺失彙總表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(3/3)</a:t>
            </a:r>
            <a:endParaRPr kumimoji="0" lang="zh-TW" altLang="en-US" sz="2000" b="1" dirty="0">
              <a:solidFill>
                <a:schemeClr val="accent4"/>
              </a:solidFill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82968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2855357"/>
              </p:ext>
            </p:extLst>
          </p:nvPr>
        </p:nvGraphicFramePr>
        <p:xfrm>
          <a:off x="652780" y="2089175"/>
          <a:ext cx="11150600" cy="3257525"/>
        </p:xfrm>
        <a:graphic>
          <a:graphicData uri="http://schemas.openxmlformats.org/drawingml/2006/table">
            <a:tbl>
              <a:tblPr/>
              <a:tblGrid>
                <a:gridCol w="2890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6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7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zh-TW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會計科目</a:t>
                      </a:r>
                      <a:endParaRPr kumimoji="1" lang="zh-TW" alt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21920" marR="121920" marT="158407" marB="1584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7B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常見缺失</a:t>
                      </a:r>
                    </a:p>
                  </a:txBody>
                  <a:tcPr marL="23707" marR="23707" marT="158407" marB="1584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7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8814">
                <a:tc>
                  <a:txBody>
                    <a:bodyPr/>
                    <a:lstStyle/>
                    <a:p>
                      <a:pPr marL="304800" marR="0" lvl="0" indent="-304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其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他</a:t>
                      </a:r>
                      <a:endParaRPr kumimoji="1" lang="en-US" altLang="zh-TW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21920" marR="121920" marT="60935" marB="609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8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142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編列「營業稅」等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非本計畫所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規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定補助之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會計科目。</a:t>
                      </a:r>
                      <a:endParaRPr kumimoji="1" lang="en-US" altLang="zh-TW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-142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各會計科目補助款及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自籌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款，未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依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政府補助款總數與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公司</a:t>
                      </a:r>
                      <a:b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自籌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款總數之比例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分配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endParaRPr kumimoji="1" lang="en-US" altLang="zh-TW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-142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未依規定調整計畫開始日，計畫開始日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前已發生之費用，</a:t>
                      </a:r>
                      <a:b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應自計畫經費預算中刪除。</a:t>
                      </a:r>
                    </a:p>
                    <a:p>
                      <a:pPr marL="0" marR="0" lvl="0" indent="-142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計畫書之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總經費預算表與後附各科目明細表金額無法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勾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稽，</a:t>
                      </a:r>
                      <a:b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前後明細表金額不符。</a:t>
                      </a:r>
                    </a:p>
                  </a:txBody>
                  <a:tcPr marL="121920" marR="121920" marT="60935" marB="609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8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" name="圖片 1">
            <a:extLst>
              <a:ext uri="{FF2B5EF4-FFF2-40B4-BE49-F238E27FC236}">
                <a16:creationId xmlns:a16="http://schemas.microsoft.com/office/drawing/2014/main" id="{FD0F19B2-9C14-9BDE-34C1-34D7D80A8B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547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椭圆 10"/>
          <p:cNvSpPr/>
          <p:nvPr/>
        </p:nvSpPr>
        <p:spPr>
          <a:xfrm flipV="1">
            <a:off x="8210550" y="1292225"/>
            <a:ext cx="2362200" cy="2362200"/>
          </a:xfrm>
          <a:prstGeom prst="ellipse">
            <a:avLst/>
          </a:prstGeom>
          <a:solidFill>
            <a:schemeClr val="bg1">
              <a:lumMod val="7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21" name="任意多边形 20"/>
          <p:cNvSpPr/>
          <p:nvPr/>
        </p:nvSpPr>
        <p:spPr>
          <a:xfrm>
            <a:off x="6054725" y="552450"/>
            <a:ext cx="3727450" cy="2179638"/>
          </a:xfrm>
          <a:custGeom>
            <a:avLst/>
            <a:gdLst/>
            <a:ahLst/>
            <a:cxnLst/>
            <a:rect l="l" t="t" r="r" b="b"/>
            <a:pathLst>
              <a:path w="3727889" h="2179819">
                <a:moveTo>
                  <a:pt x="1904109" y="1528239"/>
                </a:moveTo>
                <a:lnTo>
                  <a:pt x="1904109" y="1768119"/>
                </a:lnTo>
                <a:lnTo>
                  <a:pt x="2040142" y="1768119"/>
                </a:lnTo>
                <a:cubicBezTo>
                  <a:pt x="2074429" y="1767328"/>
                  <a:pt x="2102862" y="1755799"/>
                  <a:pt x="2125441" y="1733532"/>
                </a:cubicBezTo>
                <a:cubicBezTo>
                  <a:pt x="2148020" y="1711264"/>
                  <a:pt x="2159728" y="1682999"/>
                  <a:pt x="2160564" y="1648737"/>
                </a:cubicBezTo>
                <a:cubicBezTo>
                  <a:pt x="2159728" y="1614429"/>
                  <a:pt x="2148020" y="1585978"/>
                  <a:pt x="2125441" y="1563385"/>
                </a:cubicBezTo>
                <a:cubicBezTo>
                  <a:pt x="2102861" y="1540791"/>
                  <a:pt x="2074429" y="1529076"/>
                  <a:pt x="2040142" y="1528239"/>
                </a:cubicBezTo>
                <a:close/>
                <a:moveTo>
                  <a:pt x="808337" y="1344140"/>
                </a:moveTo>
                <a:lnTo>
                  <a:pt x="1027878" y="1344140"/>
                </a:lnTo>
                <a:lnTo>
                  <a:pt x="1027878" y="1641642"/>
                </a:lnTo>
                <a:lnTo>
                  <a:pt x="1293112" y="1641642"/>
                </a:lnTo>
                <a:lnTo>
                  <a:pt x="1293112" y="1344140"/>
                </a:lnTo>
                <a:lnTo>
                  <a:pt x="1512653" y="1344140"/>
                </a:lnTo>
                <a:lnTo>
                  <a:pt x="1512653" y="2179819"/>
                </a:lnTo>
                <a:lnTo>
                  <a:pt x="1293112" y="2179819"/>
                </a:lnTo>
                <a:lnTo>
                  <a:pt x="1293112" y="1861146"/>
                </a:lnTo>
                <a:lnTo>
                  <a:pt x="1027878" y="1861146"/>
                </a:lnTo>
                <a:lnTo>
                  <a:pt x="1027878" y="2179819"/>
                </a:lnTo>
                <a:lnTo>
                  <a:pt x="808337" y="2179819"/>
                </a:lnTo>
                <a:close/>
                <a:moveTo>
                  <a:pt x="3208706" y="1343024"/>
                </a:moveTo>
                <a:lnTo>
                  <a:pt x="3727889" y="1343024"/>
                </a:lnTo>
                <a:lnTo>
                  <a:pt x="3727889" y="1524537"/>
                </a:lnTo>
                <a:lnTo>
                  <a:pt x="3428108" y="1524537"/>
                </a:lnTo>
                <a:lnTo>
                  <a:pt x="3428108" y="1661750"/>
                </a:lnTo>
                <a:lnTo>
                  <a:pt x="3693342" y="1661750"/>
                </a:lnTo>
                <a:lnTo>
                  <a:pt x="3693342" y="1846605"/>
                </a:lnTo>
                <a:lnTo>
                  <a:pt x="3428108" y="1846605"/>
                </a:lnTo>
                <a:lnTo>
                  <a:pt x="3428108" y="2000535"/>
                </a:lnTo>
                <a:lnTo>
                  <a:pt x="3727889" y="2000535"/>
                </a:lnTo>
                <a:lnTo>
                  <a:pt x="3727889" y="2179819"/>
                </a:lnTo>
                <a:lnTo>
                  <a:pt x="3208706" y="2179819"/>
                </a:lnTo>
                <a:close/>
                <a:moveTo>
                  <a:pt x="2532431" y="1343024"/>
                </a:moveTo>
                <a:lnTo>
                  <a:pt x="3051614" y="1343024"/>
                </a:lnTo>
                <a:lnTo>
                  <a:pt x="3051614" y="1524537"/>
                </a:lnTo>
                <a:lnTo>
                  <a:pt x="2751834" y="1524537"/>
                </a:lnTo>
                <a:lnTo>
                  <a:pt x="2751834" y="1661750"/>
                </a:lnTo>
                <a:lnTo>
                  <a:pt x="3017066" y="1661750"/>
                </a:lnTo>
                <a:lnTo>
                  <a:pt x="3017066" y="1846605"/>
                </a:lnTo>
                <a:lnTo>
                  <a:pt x="2751834" y="1846605"/>
                </a:lnTo>
                <a:lnTo>
                  <a:pt x="2751834" y="2000535"/>
                </a:lnTo>
                <a:lnTo>
                  <a:pt x="3051614" y="2000535"/>
                </a:lnTo>
                <a:lnTo>
                  <a:pt x="3051614" y="2179819"/>
                </a:lnTo>
                <a:lnTo>
                  <a:pt x="2532431" y="2179819"/>
                </a:lnTo>
                <a:close/>
                <a:moveTo>
                  <a:pt x="1684706" y="1343024"/>
                </a:moveTo>
                <a:lnTo>
                  <a:pt x="2036797" y="1343024"/>
                </a:lnTo>
                <a:cubicBezTo>
                  <a:pt x="2093931" y="1343686"/>
                  <a:pt x="2145606" y="1357736"/>
                  <a:pt x="2191822" y="1385175"/>
                </a:cubicBezTo>
                <a:cubicBezTo>
                  <a:pt x="2238038" y="1412615"/>
                  <a:pt x="2274841" y="1449476"/>
                  <a:pt x="2302232" y="1495758"/>
                </a:cubicBezTo>
                <a:cubicBezTo>
                  <a:pt x="2329623" y="1542041"/>
                  <a:pt x="2343647" y="1593778"/>
                  <a:pt x="2344306" y="1650968"/>
                </a:cubicBezTo>
                <a:cubicBezTo>
                  <a:pt x="2343935" y="1695922"/>
                  <a:pt x="2334934" y="1737669"/>
                  <a:pt x="2317302" y="1776208"/>
                </a:cubicBezTo>
                <a:cubicBezTo>
                  <a:pt x="2299670" y="1814746"/>
                  <a:pt x="2275636" y="1848125"/>
                  <a:pt x="2245198" y="1876343"/>
                </a:cubicBezTo>
                <a:lnTo>
                  <a:pt x="2422316" y="2179819"/>
                </a:lnTo>
                <a:lnTo>
                  <a:pt x="2169475" y="2179819"/>
                </a:lnTo>
                <a:lnTo>
                  <a:pt x="2040142" y="1957791"/>
                </a:lnTo>
                <a:lnTo>
                  <a:pt x="1904109" y="1957791"/>
                </a:lnTo>
                <a:lnTo>
                  <a:pt x="1904109" y="2179819"/>
                </a:lnTo>
                <a:lnTo>
                  <a:pt x="1684706" y="2179819"/>
                </a:lnTo>
                <a:close/>
                <a:moveTo>
                  <a:pt x="0" y="1343024"/>
                </a:moveTo>
                <a:lnTo>
                  <a:pt x="658486" y="1343024"/>
                </a:lnTo>
                <a:lnTo>
                  <a:pt x="658486" y="1561313"/>
                </a:lnTo>
                <a:lnTo>
                  <a:pt x="436717" y="1561313"/>
                </a:lnTo>
                <a:lnTo>
                  <a:pt x="436717" y="2179819"/>
                </a:lnTo>
                <a:lnTo>
                  <a:pt x="217313" y="2179819"/>
                </a:lnTo>
                <a:lnTo>
                  <a:pt x="217313" y="1561313"/>
                </a:lnTo>
                <a:lnTo>
                  <a:pt x="0" y="1561313"/>
                </a:lnTo>
                <a:close/>
                <a:moveTo>
                  <a:pt x="1136778" y="358626"/>
                </a:moveTo>
                <a:lnTo>
                  <a:pt x="1050967" y="542966"/>
                </a:lnTo>
                <a:lnTo>
                  <a:pt x="1221474" y="542966"/>
                </a:lnTo>
                <a:close/>
                <a:moveTo>
                  <a:pt x="1913634" y="185215"/>
                </a:moveTo>
                <a:lnTo>
                  <a:pt x="1913634" y="425094"/>
                </a:lnTo>
                <a:lnTo>
                  <a:pt x="2049667" y="425094"/>
                </a:lnTo>
                <a:cubicBezTo>
                  <a:pt x="2083954" y="424303"/>
                  <a:pt x="2112387" y="412774"/>
                  <a:pt x="2134966" y="390507"/>
                </a:cubicBezTo>
                <a:cubicBezTo>
                  <a:pt x="2157545" y="368239"/>
                  <a:pt x="2169253" y="339974"/>
                  <a:pt x="2170089" y="305712"/>
                </a:cubicBezTo>
                <a:cubicBezTo>
                  <a:pt x="2169253" y="271404"/>
                  <a:pt x="2157545" y="242953"/>
                  <a:pt x="2134966" y="220360"/>
                </a:cubicBezTo>
                <a:cubicBezTo>
                  <a:pt x="2112387" y="197766"/>
                  <a:pt x="2083954" y="186051"/>
                  <a:pt x="2049667" y="185215"/>
                </a:cubicBezTo>
                <a:close/>
                <a:moveTo>
                  <a:pt x="237234" y="184855"/>
                </a:moveTo>
                <a:lnTo>
                  <a:pt x="237234" y="425710"/>
                </a:lnTo>
                <a:lnTo>
                  <a:pt x="373267" y="425710"/>
                </a:lnTo>
                <a:cubicBezTo>
                  <a:pt x="407554" y="424916"/>
                  <a:pt x="435987" y="413340"/>
                  <a:pt x="458567" y="390982"/>
                </a:cubicBezTo>
                <a:cubicBezTo>
                  <a:pt x="481146" y="368623"/>
                  <a:pt x="492854" y="340244"/>
                  <a:pt x="493691" y="305842"/>
                </a:cubicBezTo>
                <a:cubicBezTo>
                  <a:pt x="492854" y="271395"/>
                  <a:pt x="481146" y="242828"/>
                  <a:pt x="458567" y="220143"/>
                </a:cubicBezTo>
                <a:cubicBezTo>
                  <a:pt x="435987" y="197458"/>
                  <a:pt x="407554" y="185695"/>
                  <a:pt x="373267" y="184855"/>
                </a:cubicBezTo>
                <a:close/>
                <a:moveTo>
                  <a:pt x="2524125" y="0"/>
                </a:moveTo>
                <a:lnTo>
                  <a:pt x="3182611" y="0"/>
                </a:lnTo>
                <a:lnTo>
                  <a:pt x="3182611" y="218288"/>
                </a:lnTo>
                <a:lnTo>
                  <a:pt x="2960842" y="218288"/>
                </a:lnTo>
                <a:lnTo>
                  <a:pt x="2960842" y="836793"/>
                </a:lnTo>
                <a:lnTo>
                  <a:pt x="2741438" y="836793"/>
                </a:lnTo>
                <a:lnTo>
                  <a:pt x="2741438" y="218288"/>
                </a:lnTo>
                <a:lnTo>
                  <a:pt x="2524125" y="218288"/>
                </a:lnTo>
                <a:close/>
                <a:moveTo>
                  <a:pt x="1694231" y="0"/>
                </a:moveTo>
                <a:lnTo>
                  <a:pt x="2046322" y="0"/>
                </a:lnTo>
                <a:cubicBezTo>
                  <a:pt x="2103456" y="661"/>
                  <a:pt x="2155131" y="14711"/>
                  <a:pt x="2201347" y="42150"/>
                </a:cubicBezTo>
                <a:cubicBezTo>
                  <a:pt x="2247563" y="69590"/>
                  <a:pt x="2284366" y="106451"/>
                  <a:pt x="2311757" y="152733"/>
                </a:cubicBezTo>
                <a:cubicBezTo>
                  <a:pt x="2339148" y="199016"/>
                  <a:pt x="2353172" y="250752"/>
                  <a:pt x="2353831" y="307943"/>
                </a:cubicBezTo>
                <a:cubicBezTo>
                  <a:pt x="2353460" y="352898"/>
                  <a:pt x="2344458" y="394644"/>
                  <a:pt x="2326827" y="433183"/>
                </a:cubicBezTo>
                <a:cubicBezTo>
                  <a:pt x="2309195" y="471722"/>
                  <a:pt x="2285161" y="505100"/>
                  <a:pt x="2254723" y="533318"/>
                </a:cubicBezTo>
                <a:lnTo>
                  <a:pt x="2431841" y="836793"/>
                </a:lnTo>
                <a:lnTo>
                  <a:pt x="2179000" y="836793"/>
                </a:lnTo>
                <a:lnTo>
                  <a:pt x="2049667" y="614766"/>
                </a:lnTo>
                <a:lnTo>
                  <a:pt x="1913634" y="614766"/>
                </a:lnTo>
                <a:lnTo>
                  <a:pt x="1913634" y="836793"/>
                </a:lnTo>
                <a:lnTo>
                  <a:pt x="1694231" y="836793"/>
                </a:lnTo>
                <a:close/>
                <a:moveTo>
                  <a:pt x="1085514" y="0"/>
                </a:moveTo>
                <a:lnTo>
                  <a:pt x="1184698" y="0"/>
                </a:lnTo>
                <a:lnTo>
                  <a:pt x="1578090" y="837908"/>
                </a:lnTo>
                <a:lnTo>
                  <a:pt x="1358548" y="837908"/>
                </a:lnTo>
                <a:lnTo>
                  <a:pt x="1307285" y="728424"/>
                </a:lnTo>
                <a:lnTo>
                  <a:pt x="965156" y="728424"/>
                </a:lnTo>
                <a:lnTo>
                  <a:pt x="915007" y="837908"/>
                </a:lnTo>
                <a:lnTo>
                  <a:pt x="695465" y="837908"/>
                </a:lnTo>
                <a:close/>
                <a:moveTo>
                  <a:pt x="17831" y="0"/>
                </a:moveTo>
                <a:lnTo>
                  <a:pt x="369922" y="0"/>
                </a:lnTo>
                <a:cubicBezTo>
                  <a:pt x="427056" y="655"/>
                  <a:pt x="478731" y="14687"/>
                  <a:pt x="524947" y="42096"/>
                </a:cubicBezTo>
                <a:cubicBezTo>
                  <a:pt x="571163" y="69504"/>
                  <a:pt x="607966" y="106357"/>
                  <a:pt x="635357" y="152654"/>
                </a:cubicBezTo>
                <a:cubicBezTo>
                  <a:pt x="662748" y="198952"/>
                  <a:pt x="676773" y="250761"/>
                  <a:pt x="677432" y="308083"/>
                </a:cubicBezTo>
                <a:cubicBezTo>
                  <a:pt x="676766" y="365030"/>
                  <a:pt x="662878" y="416571"/>
                  <a:pt x="635770" y="462706"/>
                </a:cubicBezTo>
                <a:cubicBezTo>
                  <a:pt x="608661" y="508841"/>
                  <a:pt x="572325" y="545596"/>
                  <a:pt x="526763" y="572969"/>
                </a:cubicBezTo>
                <a:cubicBezTo>
                  <a:pt x="481201" y="600343"/>
                  <a:pt x="430407" y="614361"/>
                  <a:pt x="374382" y="615024"/>
                </a:cubicBezTo>
                <a:lnTo>
                  <a:pt x="237234" y="615024"/>
                </a:lnTo>
                <a:lnTo>
                  <a:pt x="237234" y="836793"/>
                </a:lnTo>
                <a:lnTo>
                  <a:pt x="17831" y="836793"/>
                </a:lnTo>
                <a:close/>
              </a:path>
            </a:pathLst>
          </a:custGeom>
          <a:solidFill>
            <a:srgbClr val="E338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9" name="椭圆 8"/>
          <p:cNvSpPr/>
          <p:nvPr/>
        </p:nvSpPr>
        <p:spPr>
          <a:xfrm>
            <a:off x="2432050" y="1292225"/>
            <a:ext cx="1266825" cy="1265238"/>
          </a:xfrm>
          <a:prstGeom prst="ellipse">
            <a:avLst/>
          </a:prstGeom>
          <a:solidFill>
            <a:srgbClr val="F69E08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10" name="椭圆 9"/>
          <p:cNvSpPr/>
          <p:nvPr/>
        </p:nvSpPr>
        <p:spPr>
          <a:xfrm>
            <a:off x="742950" y="1806575"/>
            <a:ext cx="1562100" cy="1562100"/>
          </a:xfrm>
          <a:prstGeom prst="ellipse">
            <a:avLst/>
          </a:prstGeom>
          <a:solidFill>
            <a:srgbClr val="FE604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12" name="椭圆 11"/>
          <p:cNvSpPr/>
          <p:nvPr/>
        </p:nvSpPr>
        <p:spPr>
          <a:xfrm flipV="1">
            <a:off x="2744788" y="620713"/>
            <a:ext cx="492125" cy="492125"/>
          </a:xfrm>
          <a:prstGeom prst="ellipse">
            <a:avLst/>
          </a:prstGeom>
          <a:solidFill>
            <a:srgbClr val="E33884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13" name="椭圆 12"/>
          <p:cNvSpPr/>
          <p:nvPr/>
        </p:nvSpPr>
        <p:spPr>
          <a:xfrm flipV="1">
            <a:off x="579438" y="1806575"/>
            <a:ext cx="4410075" cy="4410075"/>
          </a:xfrm>
          <a:prstGeom prst="ellipse">
            <a:avLst/>
          </a:prstGeom>
          <a:solidFill>
            <a:srgbClr val="37A7D9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17" name="Copyright Notice"/>
          <p:cNvSpPr>
            <a:spLocks/>
          </p:cNvSpPr>
          <p:nvPr/>
        </p:nvSpPr>
        <p:spPr bwMode="auto">
          <a:xfrm>
            <a:off x="5895975" y="3846513"/>
            <a:ext cx="4300538" cy="1728787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32400" rIns="72000" bIns="32400">
            <a:spAutoFit/>
          </a:bodyPr>
          <a:lstStyle/>
          <a:p>
            <a:pPr algn="ctr">
              <a:defRPr/>
            </a:pPr>
            <a:r>
              <a:rPr kumimoji="0" lang="zh-TW" altLang="en-US" sz="5400" b="1" dirty="0">
                <a:solidFill>
                  <a:srgbClr val="267FAB"/>
                </a:solidFill>
                <a:latin typeface="微軟正黑體" pitchFamily="34" charset="-120"/>
                <a:ea typeface="微軟正黑體" pitchFamily="34" charset="-120"/>
              </a:rPr>
              <a:t>會計專帳作業</a:t>
            </a:r>
            <a:br>
              <a:rPr kumimoji="0" lang="en-US" altLang="zh-TW" sz="5400" b="1" dirty="0">
                <a:solidFill>
                  <a:srgbClr val="267FAB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kumimoji="0" lang="zh-TW" altLang="en-US" sz="5400" b="1" dirty="0">
                <a:solidFill>
                  <a:srgbClr val="267FAB"/>
                </a:solidFill>
                <a:latin typeface="微軟正黑體" pitchFamily="34" charset="-120"/>
                <a:ea typeface="微軟正黑體" pitchFamily="34" charset="-120"/>
              </a:rPr>
              <a:t>之設置</a:t>
            </a:r>
            <a:endParaRPr kumimoji="0" lang="en-US" altLang="zh-CN" sz="5400" b="1" dirty="0">
              <a:solidFill>
                <a:srgbClr val="267FAB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101600" y="2225675"/>
            <a:ext cx="603250" cy="603250"/>
          </a:xfrm>
          <a:prstGeom prst="ellipse">
            <a:avLst/>
          </a:prstGeom>
          <a:solidFill>
            <a:schemeClr val="bg1">
              <a:lumMod val="7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5100638" y="5487988"/>
            <a:ext cx="417512" cy="417512"/>
          </a:xfrm>
          <a:prstGeom prst="ellipse">
            <a:avLst/>
          </a:prstGeom>
          <a:solidFill>
            <a:schemeClr val="bg1">
              <a:lumMod val="7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55307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26E1B596-BB79-4B84-A775-3E43B5C7637C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18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C6520D30-9408-0099-F3D3-CA3AA1A1D1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67" y="32436"/>
            <a:ext cx="1550496" cy="870852"/>
          </a:xfrm>
          <a:prstGeom prst="rect">
            <a:avLst/>
          </a:prstGeom>
        </p:spPr>
      </p:pic>
      <p:sp>
        <p:nvSpPr>
          <p:cNvPr id="8" name="椭圆 7"/>
          <p:cNvSpPr/>
          <p:nvPr/>
        </p:nvSpPr>
        <p:spPr>
          <a:xfrm>
            <a:off x="-19050" y="0"/>
            <a:ext cx="2362200" cy="2362200"/>
          </a:xfrm>
          <a:prstGeom prst="ellipse">
            <a:avLst/>
          </a:prstGeom>
          <a:solidFill>
            <a:srgbClr val="267FAB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5DC1517-A4FA-4174-9D7E-2E0E984048B3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19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03350" y="369888"/>
            <a:ext cx="9385300" cy="619125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一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作業流程</a:t>
            </a:r>
            <a:endParaRPr kumimoji="0" lang="zh-TW" altLang="en-US" sz="2000" b="1" dirty="0">
              <a:solidFill>
                <a:schemeClr val="accent4"/>
              </a:solidFill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55" name="物件 54">
            <a:extLst>
              <a:ext uri="{FF2B5EF4-FFF2-40B4-BE49-F238E27FC236}">
                <a16:creationId xmlns:a16="http://schemas.microsoft.com/office/drawing/2014/main" id="{49D17313-13F1-4C8B-866A-5CE7E31EDA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9935518"/>
              </p:ext>
            </p:extLst>
          </p:nvPr>
        </p:nvGraphicFramePr>
        <p:xfrm>
          <a:off x="1150938" y="1240740"/>
          <a:ext cx="10218102" cy="578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9139674" imgH="5169953" progId="Word.Document.12">
                  <p:embed/>
                </p:oleObj>
              </mc:Choice>
              <mc:Fallback>
                <p:oleObj name="Document" r:id="rId2" imgW="9139674" imgH="516995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50938" y="1240740"/>
                        <a:ext cx="10218102" cy="5781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圖片 1">
            <a:extLst>
              <a:ext uri="{FF2B5EF4-FFF2-40B4-BE49-F238E27FC236}">
                <a16:creationId xmlns:a16="http://schemas.microsoft.com/office/drawing/2014/main" id="{D5C58E98-30C6-D9D5-84F8-025A317532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507" y="64537"/>
            <a:ext cx="1550496" cy="87085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內容版面配置區 2"/>
          <p:cNvSpPr txBox="1">
            <a:spLocks/>
          </p:cNvSpPr>
          <p:nvPr/>
        </p:nvSpPr>
        <p:spPr bwMode="auto">
          <a:xfrm>
            <a:off x="911225" y="1989138"/>
            <a:ext cx="10272713" cy="326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917" tIns="60958" rIns="121917" bIns="60958"/>
          <a:lstStyle/>
          <a:p>
            <a:pPr marL="684213" indent="-684213">
              <a:buClr>
                <a:srgbClr val="525252"/>
              </a:buClr>
              <a:buSzPct val="100000"/>
              <a:buFont typeface="Calibri Light"/>
              <a:buAutoNum type="arabicPeriod"/>
            </a:pPr>
            <a:r>
              <a:rPr kumimoji="0" lang="zh-TW" altLang="en-US" sz="3200" b="1">
                <a:solidFill>
                  <a:srgbClr val="525252"/>
                </a:solidFill>
                <a:latin typeface="標楷體" pitchFamily="65" charset="-120"/>
                <a:ea typeface="標楷體" pitchFamily="65" charset="-120"/>
              </a:rPr>
              <a:t>協助申請補助業者，依合約所設立之</a:t>
            </a:r>
            <a:br>
              <a:rPr kumimoji="0" lang="en-US" altLang="zh-TW" sz="3200" b="1">
                <a:solidFill>
                  <a:srgbClr val="525252"/>
                </a:solidFill>
                <a:latin typeface="標楷體" pitchFamily="65" charset="-120"/>
                <a:ea typeface="標楷體" pitchFamily="65" charset="-120"/>
              </a:rPr>
            </a:br>
            <a:r>
              <a:rPr kumimoji="0" lang="zh-TW" altLang="en-US" sz="3200" b="1">
                <a:solidFill>
                  <a:srgbClr val="525252"/>
                </a:solidFill>
                <a:latin typeface="標楷體" pitchFamily="65" charset="-120"/>
                <a:ea typeface="標楷體" pitchFamily="65" charset="-120"/>
              </a:rPr>
              <a:t>「計畫經費會計作業」，能符合相關之規定。</a:t>
            </a:r>
            <a:endParaRPr kumimoji="0" lang="en-US" altLang="zh-TW" sz="3200" b="1">
              <a:solidFill>
                <a:srgbClr val="525252"/>
              </a:solidFill>
              <a:latin typeface="標楷體" pitchFamily="65" charset="-120"/>
              <a:ea typeface="標楷體" pitchFamily="65" charset="-120"/>
            </a:endParaRPr>
          </a:p>
          <a:p>
            <a:pPr marL="684213" indent="-684213">
              <a:buClr>
                <a:srgbClr val="525252"/>
              </a:buClr>
              <a:buSzPct val="100000"/>
              <a:buFont typeface="Calibri Light"/>
              <a:buAutoNum type="arabicPeriod"/>
            </a:pPr>
            <a:endParaRPr kumimoji="0" lang="zh-TW" altLang="en-US" sz="3200" b="1">
              <a:solidFill>
                <a:srgbClr val="525252"/>
              </a:solidFill>
              <a:latin typeface="標楷體" pitchFamily="65" charset="-120"/>
              <a:ea typeface="標楷體" pitchFamily="65" charset="-120"/>
            </a:endParaRPr>
          </a:p>
          <a:p>
            <a:pPr marL="684213" indent="-684213">
              <a:buClr>
                <a:srgbClr val="525252"/>
              </a:buClr>
              <a:buSzPct val="100000"/>
              <a:buFont typeface="Calibri Light"/>
              <a:buAutoNum type="arabicPeriod"/>
            </a:pPr>
            <a:r>
              <a:rPr kumimoji="0" lang="zh-TW" altLang="en-US" sz="3200" b="1">
                <a:solidFill>
                  <a:srgbClr val="525252"/>
                </a:solidFill>
                <a:latin typeface="標楷體" pitchFamily="65" charset="-120"/>
                <a:ea typeface="標楷體" pitchFamily="65" charset="-120"/>
              </a:rPr>
              <a:t>避免解除合約並追回已撥付補助款之情形。</a:t>
            </a:r>
          </a:p>
          <a:p>
            <a:pPr marL="684213" indent="-684213">
              <a:spcBef>
                <a:spcPct val="20000"/>
              </a:spcBef>
            </a:pPr>
            <a:endParaRPr kumimoji="0" lang="zh-TW" altLang="en-US" sz="3600">
              <a:solidFill>
                <a:srgbClr val="525252"/>
              </a:solidFill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11" name="直線接點 10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387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0A871EE-CB4A-4360-AA7C-4F1152C55E99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2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Copyright Notice"/>
          <p:cNvSpPr>
            <a:spLocks/>
          </p:cNvSpPr>
          <p:nvPr/>
        </p:nvSpPr>
        <p:spPr bwMode="auto">
          <a:xfrm>
            <a:off x="3467100" y="220663"/>
            <a:ext cx="5257800" cy="895350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zh-TW" altLang="en-US" sz="54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目的</a:t>
            </a:r>
            <a:endParaRPr kumimoji="0" lang="en-US" altLang="zh-CN" sz="5400" b="1" dirty="0">
              <a:solidFill>
                <a:srgbClr val="4CC7AA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9E7914FD-7669-33B1-234D-541457B26A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B63DE77-1247-42C3-82C5-03F50C1A0FD5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20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03350" y="369888"/>
            <a:ext cx="9385300" cy="557875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2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2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二</a:t>
            </a:r>
            <a:r>
              <a:rPr kumimoji="0" lang="en-US" altLang="zh-TW" sz="32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2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釋例說明</a:t>
            </a:r>
            <a:r>
              <a:rPr kumimoji="0" lang="en-US" altLang="zh-TW" sz="32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kumimoji="0" lang="zh-TW" altLang="en-US" sz="32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創新或研究發展人員薪資計算表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BD844719-7D3D-3D74-F307-24C2A78EC8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13"/>
            <a:ext cx="1550496" cy="870852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44CEFC53-434D-D06D-82F5-7E262F48D2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741" y="927763"/>
            <a:ext cx="10110321" cy="5366234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73AE9985-335B-49D1-96E4-12A116CA36AF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21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256190" y="408851"/>
            <a:ext cx="9637712" cy="557875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2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2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二</a:t>
            </a:r>
            <a:r>
              <a:rPr kumimoji="0" lang="en-US" altLang="zh-TW" sz="32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2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釋例說明</a:t>
            </a:r>
            <a:r>
              <a:rPr kumimoji="0" lang="en-US" altLang="zh-TW" sz="32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kumimoji="0" lang="zh-TW" altLang="en-US" sz="32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創新或研究發展人員工時記錄表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68E3936-14DD-4B3B-805A-E7118C5D248D}"/>
              </a:ext>
            </a:extLst>
          </p:cNvPr>
          <p:cNvSpPr txBox="1"/>
          <p:nvPr/>
        </p:nvSpPr>
        <p:spPr>
          <a:xfrm>
            <a:off x="10312400" y="106619"/>
            <a:ext cx="1752247" cy="1169551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每月根據上班工時</a:t>
            </a:r>
          </a:p>
          <a:p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如</a:t>
            </a:r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當月有</a:t>
            </a:r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30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天，扣除國定假日及補假後為</a:t>
            </a:r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天</a:t>
            </a:r>
          </a:p>
          <a:p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天*</a:t>
            </a:r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小時</a:t>
            </a:r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=160</a:t>
            </a:r>
            <a:endParaRPr lang="zh-TW" altLang="en-US" sz="1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4" name="直線單箭頭接點 3">
            <a:extLst>
              <a:ext uri="{FF2B5EF4-FFF2-40B4-BE49-F238E27FC236}">
                <a16:creationId xmlns:a16="http://schemas.microsoft.com/office/drawing/2014/main" id="{71D2AAA4-8D7E-46BE-BA68-8F09B7ACF0B7}"/>
              </a:ext>
            </a:extLst>
          </p:cNvPr>
          <p:cNvCxnSpPr>
            <a:cxnSpLocks/>
          </p:cNvCxnSpPr>
          <p:nvPr/>
        </p:nvCxnSpPr>
        <p:spPr>
          <a:xfrm flipV="1">
            <a:off x="10170160" y="1326602"/>
            <a:ext cx="456565" cy="6587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圖片 4">
            <a:extLst>
              <a:ext uri="{FF2B5EF4-FFF2-40B4-BE49-F238E27FC236}">
                <a16:creationId xmlns:a16="http://schemas.microsoft.com/office/drawing/2014/main" id="{F394815D-D2D2-189B-7A99-42344593C6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563"/>
            <a:ext cx="1550496" cy="870852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538B8C08-2A84-5C25-52DA-E7D3E203CA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714" y="891415"/>
            <a:ext cx="10924665" cy="5479223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EED8F9F0-6D04-53B1-DEB3-1859224FCB12}"/>
              </a:ext>
            </a:extLst>
          </p:cNvPr>
          <p:cNvSpPr/>
          <p:nvPr/>
        </p:nvSpPr>
        <p:spPr>
          <a:xfrm>
            <a:off x="10808970" y="2374231"/>
            <a:ext cx="829478" cy="27753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>
              <a:defRPr/>
            </a:pPr>
            <a:endParaRPr kumimoji="0" lang="zh-TW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9B427B42-A5F8-4C6A-920F-9F35AE6F03F5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22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364848" y="447978"/>
            <a:ext cx="10137341" cy="619431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二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釋例說明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創新或研究發展人員加班費紀錄表</a:t>
            </a: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FD3064FA-C9EE-919B-2647-53B310EB96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179"/>
            <a:ext cx="1550496" cy="870852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5012E0EA-B376-144E-69D0-0056A6B84F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970" y="1527546"/>
            <a:ext cx="11698059" cy="3710939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1099B026-D8B2-8C38-F1FB-2AFD434601A0}"/>
              </a:ext>
            </a:extLst>
          </p:cNvPr>
          <p:cNvSpPr/>
          <p:nvPr/>
        </p:nvSpPr>
        <p:spPr>
          <a:xfrm>
            <a:off x="10788649" y="3004150"/>
            <a:ext cx="1209675" cy="42484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>
              <a:defRPr/>
            </a:pPr>
            <a:endParaRPr kumimoji="0" lang="zh-TW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3EBCFCAC-9E52-45CC-A476-80A06F932772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23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03350" y="369888"/>
            <a:ext cx="9385300" cy="619125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二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釋例說明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顧問費紀錄表</a:t>
            </a: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DA43CF9C-03D3-983E-C069-F26705FD93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7312" y="1102627"/>
            <a:ext cx="10057376" cy="4918074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DEFEDED1-794F-8112-3750-85DE3957CD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3179"/>
            <a:ext cx="1550496" cy="870852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投影片編號版面配置區 29"/>
          <p:cNvSpPr txBox="1">
            <a:spLocks noGrp="1"/>
          </p:cNvSpPr>
          <p:nvPr/>
        </p:nvSpPr>
        <p:spPr bwMode="auto">
          <a:xfrm>
            <a:off x="9255125" y="6370638"/>
            <a:ext cx="2743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FF544E60-C345-45FF-B1FD-E220277AB778}" type="slidenum">
              <a:rPr kumimoji="0" lang="zh-CN" altLang="en-US" sz="2400">
                <a:latin typeface="Times New Roman" pitchFamily="18" charset="0"/>
                <a:cs typeface="Times New Roman" pitchFamily="18" charset="0"/>
              </a:rPr>
              <a:pPr algn="r"/>
              <a:t>24</a:t>
            </a:fld>
            <a:endParaRPr kumimoji="0" lang="en-US" altLang="zh-CN" sz="2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03350" y="369888"/>
            <a:ext cx="9385300" cy="619125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二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釋例說明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消耗性器材及原材料費明細表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9396A0CC-75F2-760A-C66C-D5AB69B854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615" y="910093"/>
            <a:ext cx="10986770" cy="5228769"/>
          </a:xfrm>
          <a:prstGeom prst="rect">
            <a:avLst/>
          </a:prstGeom>
        </p:spPr>
      </p:pic>
      <p:pic>
        <p:nvPicPr>
          <p:cNvPr id="2" name="圖片 1">
            <a:extLst>
              <a:ext uri="{FF2B5EF4-FFF2-40B4-BE49-F238E27FC236}">
                <a16:creationId xmlns:a16="http://schemas.microsoft.com/office/drawing/2014/main" id="{1FF6F1FA-B35E-0249-5D51-5BBA1E2B68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3179"/>
            <a:ext cx="1550496" cy="870852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ABCB6AA3-008E-482D-B491-ED08784E0968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25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03350" y="369888"/>
            <a:ext cx="9385300" cy="619125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二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釋例說明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研發設備使用費明細表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B45BA276-F4A5-FEA3-51A8-8311B1EDB7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304" y="689873"/>
            <a:ext cx="10729595" cy="5680765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8259AB9D-E846-075F-36A6-C86A28BA6EA1}"/>
              </a:ext>
            </a:extLst>
          </p:cNvPr>
          <p:cNvSpPr/>
          <p:nvPr/>
        </p:nvSpPr>
        <p:spPr>
          <a:xfrm>
            <a:off x="8573769" y="3867751"/>
            <a:ext cx="1057911" cy="80584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>
              <a:defRPr/>
            </a:pPr>
            <a:endParaRPr kumimoji="0" lang="zh-TW" altLang="en-US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5B7083FD-EEFA-56AA-9ECB-AEA0343EDE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3179"/>
            <a:ext cx="1550496" cy="87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4648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49C6D19-46BB-4F26-8A0C-2688DFD0FD9F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26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03350" y="369888"/>
            <a:ext cx="9385300" cy="619125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二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釋例說明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研發設備使用費紀錄表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2FA51254-7341-4BD5-BF22-E14DA2BD010F}"/>
              </a:ext>
            </a:extLst>
          </p:cNvPr>
          <p:cNvSpPr txBox="1"/>
          <p:nvPr/>
        </p:nvSpPr>
        <p:spPr>
          <a:xfrm>
            <a:off x="10216594" y="40957"/>
            <a:ext cx="1834674" cy="1169551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每月根據上班工時</a:t>
            </a:r>
          </a:p>
          <a:p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如</a:t>
            </a:r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當月有</a:t>
            </a:r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30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天，扣除國定假日及補假後為</a:t>
            </a:r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天</a:t>
            </a:r>
          </a:p>
          <a:p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天*</a:t>
            </a:r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小時</a:t>
            </a:r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=160</a:t>
            </a:r>
            <a:endParaRPr lang="zh-TW" altLang="en-US" sz="1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7" name="直線單箭頭接點 6">
            <a:extLst>
              <a:ext uri="{FF2B5EF4-FFF2-40B4-BE49-F238E27FC236}">
                <a16:creationId xmlns:a16="http://schemas.microsoft.com/office/drawing/2014/main" id="{1463D8CD-C1E5-4408-BA0C-FD07235A85B0}"/>
              </a:ext>
            </a:extLst>
          </p:cNvPr>
          <p:cNvCxnSpPr>
            <a:cxnSpLocks/>
          </p:cNvCxnSpPr>
          <p:nvPr/>
        </p:nvCxnSpPr>
        <p:spPr>
          <a:xfrm flipV="1">
            <a:off x="10495280" y="1173164"/>
            <a:ext cx="731519" cy="797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圖片 2">
            <a:extLst>
              <a:ext uri="{FF2B5EF4-FFF2-40B4-BE49-F238E27FC236}">
                <a16:creationId xmlns:a16="http://schemas.microsoft.com/office/drawing/2014/main" id="{4336B595-B579-8595-A968-6563F929DC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899" y="1173164"/>
            <a:ext cx="10375900" cy="4681752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D85BC865-8CD6-39BD-4D78-40CC4F2F29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3179"/>
            <a:ext cx="1550496" cy="870852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ABCB6AA3-008E-482D-B491-ED08784E0968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27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03350" y="369888"/>
            <a:ext cx="9385300" cy="619125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二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釋例說明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雲端設備租賃費明細表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B6586FBD-BA43-F533-E02D-573A74CEEE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966" y="1220788"/>
            <a:ext cx="11904068" cy="4779959"/>
          </a:xfrm>
          <a:prstGeom prst="rect">
            <a:avLst/>
          </a:prstGeom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A729BAD1-8B7B-C871-DA18-2787FC3C6D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3179"/>
            <a:ext cx="1550496" cy="87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0542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49C6D19-46BB-4F26-8A0C-2688DFD0FD9F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28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03350" y="369888"/>
            <a:ext cx="9385300" cy="619431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二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釋例說明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雲端設備租賃使用記錄表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2FA51254-7341-4BD5-BF22-E14DA2BD010F}"/>
              </a:ext>
            </a:extLst>
          </p:cNvPr>
          <p:cNvSpPr txBox="1"/>
          <p:nvPr/>
        </p:nvSpPr>
        <p:spPr>
          <a:xfrm>
            <a:off x="10331195" y="45205"/>
            <a:ext cx="1828799" cy="1169551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每月根據上班工時</a:t>
            </a:r>
          </a:p>
          <a:p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如</a:t>
            </a:r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當月有</a:t>
            </a:r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30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天，扣除國定假日及補假後為</a:t>
            </a:r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天</a:t>
            </a:r>
          </a:p>
          <a:p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天*</a:t>
            </a:r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小時</a:t>
            </a:r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=160</a:t>
            </a:r>
            <a:endParaRPr lang="zh-TW" altLang="en-US" sz="1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7" name="直線單箭頭接點 6">
            <a:extLst>
              <a:ext uri="{FF2B5EF4-FFF2-40B4-BE49-F238E27FC236}">
                <a16:creationId xmlns:a16="http://schemas.microsoft.com/office/drawing/2014/main" id="{1463D8CD-C1E5-4408-BA0C-FD07235A85B0}"/>
              </a:ext>
            </a:extLst>
          </p:cNvPr>
          <p:cNvCxnSpPr>
            <a:cxnSpLocks/>
          </p:cNvCxnSpPr>
          <p:nvPr/>
        </p:nvCxnSpPr>
        <p:spPr>
          <a:xfrm flipV="1">
            <a:off x="11149170" y="1220788"/>
            <a:ext cx="0" cy="10652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圖片 3">
            <a:extLst>
              <a:ext uri="{FF2B5EF4-FFF2-40B4-BE49-F238E27FC236}">
                <a16:creationId xmlns:a16="http://schemas.microsoft.com/office/drawing/2014/main" id="{27F64BCE-7762-864E-D07C-8D09BB74AF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386" y="1428274"/>
            <a:ext cx="11813227" cy="4008438"/>
          </a:xfrm>
          <a:prstGeom prst="rect">
            <a:avLst/>
          </a:prstGeom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46C1DEBA-95E5-1E04-06F6-2F665D159A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3179"/>
            <a:ext cx="1550496" cy="87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3334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300FEC10-66D6-4151-9177-CA0877625836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29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03350" y="369888"/>
            <a:ext cx="9839325" cy="619125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二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釋例說明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研發設備維護費明細表</a:t>
            </a: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7A991EA2-D8FE-27CB-21A1-E8C9CA1DC9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436" y="835292"/>
            <a:ext cx="11465128" cy="4996548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AFF7C5F7-4F18-60F4-745D-733C4CFF58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3179"/>
            <a:ext cx="1550496" cy="87085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內容版面配置區 2"/>
          <p:cNvSpPr txBox="1">
            <a:spLocks/>
          </p:cNvSpPr>
          <p:nvPr/>
        </p:nvSpPr>
        <p:spPr bwMode="auto">
          <a:xfrm>
            <a:off x="911225" y="1557338"/>
            <a:ext cx="10272713" cy="326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917" tIns="60958" rIns="121917" bIns="60958"/>
          <a:lstStyle/>
          <a:p>
            <a:pPr marL="684213" indent="-684213">
              <a:buClr>
                <a:srgbClr val="525252"/>
              </a:buClr>
              <a:buSzPct val="100000"/>
              <a:buFont typeface="Calibri Light"/>
              <a:buAutoNum type="arabicPeriod"/>
            </a:pPr>
            <a:r>
              <a:rPr kumimoji="0"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本計畫補助款契約書</a:t>
            </a:r>
            <a:endParaRPr kumimoji="0" lang="en-US" altLang="zh-TW" sz="32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  <a:p>
            <a:pPr marL="684213" indent="-684213">
              <a:buClr>
                <a:srgbClr val="525252"/>
              </a:buClr>
              <a:buSzPct val="100000"/>
              <a:buFont typeface="Calibri Light"/>
              <a:buAutoNum type="arabicPeriod"/>
            </a:pPr>
            <a:endParaRPr kumimoji="0" lang="zh-TW" altLang="en-US" sz="32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  <a:p>
            <a:pPr marL="684213" indent="-684213">
              <a:buClr>
                <a:srgbClr val="525252"/>
              </a:buClr>
              <a:buSzPct val="100000"/>
              <a:buFont typeface="Calibri Light"/>
              <a:buAutoNum type="arabicPeriod"/>
            </a:pPr>
            <a:r>
              <a:rPr kumimoji="0"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經濟部產業發展署</a:t>
            </a:r>
            <a:endParaRPr kumimoji="0" lang="en-US" altLang="zh-TW" sz="32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Clr>
                <a:srgbClr val="525252"/>
              </a:buClr>
              <a:buSzPct val="100000"/>
            </a:pPr>
            <a:r>
              <a:rPr kumimoji="0"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   「</a:t>
            </a:r>
            <a:r>
              <a:rPr kumimoji="0" lang="zh-TW" altLang="en-US" sz="3200" b="1" dirty="0">
                <a:solidFill>
                  <a:srgbClr val="595959"/>
                </a:solidFill>
                <a:latin typeface="標楷體" pitchFamily="65" charset="-120"/>
                <a:ea typeface="標楷體" pitchFamily="65" charset="-120"/>
              </a:rPr>
              <a:t>智慧機械</a:t>
            </a:r>
            <a:r>
              <a:rPr kumimoji="0" lang="en-US" altLang="zh-TW" sz="3200" b="1" dirty="0">
                <a:solidFill>
                  <a:srgbClr val="595959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kumimoji="0" lang="zh-TW" altLang="en-US" sz="3200" b="1" dirty="0">
                <a:solidFill>
                  <a:srgbClr val="595959"/>
                </a:solidFill>
                <a:latin typeface="標楷體" pitchFamily="65" charset="-120"/>
                <a:ea typeface="標楷體" pitchFamily="65" charset="-120"/>
              </a:rPr>
              <a:t>產業聚落供應鏈數位串流暨</a:t>
            </a:r>
            <a:r>
              <a:rPr kumimoji="0" lang="en-US" altLang="zh-TW" sz="3200" b="1" dirty="0">
                <a:solidFill>
                  <a:srgbClr val="595959"/>
                </a:solidFill>
                <a:latin typeface="標楷體" pitchFamily="65" charset="-120"/>
                <a:ea typeface="標楷體" pitchFamily="65" charset="-120"/>
              </a:rPr>
              <a:t>AI</a:t>
            </a:r>
            <a:r>
              <a:rPr kumimoji="0" lang="zh-TW" altLang="en-US" sz="3200" b="1" dirty="0">
                <a:solidFill>
                  <a:srgbClr val="595959"/>
                </a:solidFill>
                <a:latin typeface="標楷體" pitchFamily="65" charset="-120"/>
                <a:ea typeface="標楷體" pitchFamily="65" charset="-120"/>
              </a:rPr>
              <a:t>應用</a:t>
            </a:r>
            <a:r>
              <a:rPr kumimoji="0"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」</a:t>
            </a:r>
            <a:endParaRPr kumimoji="0" lang="en-US" altLang="zh-TW" sz="32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Clr>
                <a:srgbClr val="525252"/>
              </a:buClr>
              <a:buSzPct val="100000"/>
            </a:pPr>
            <a:r>
              <a:rPr kumimoji="0"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   申請須知</a:t>
            </a:r>
            <a:r>
              <a:rPr kumimoji="0" lang="zh-TW" altLang="en-US" sz="3200" b="1" dirty="0">
                <a:solidFill>
                  <a:schemeClr val="tx2"/>
                </a:solidFill>
                <a:ea typeface="標楷體" pitchFamily="65" charset="-120"/>
              </a:rPr>
              <a:t>－</a:t>
            </a:r>
            <a:r>
              <a:rPr kumimoji="0"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附件五「會計科目、編列原則及查核準則」</a:t>
            </a:r>
          </a:p>
        </p:txBody>
      </p:sp>
      <p:sp>
        <p:nvSpPr>
          <p:cNvPr id="17410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F5F6C97C-3EF4-4CBE-9635-CFA046F9F662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3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Copyright Notice"/>
          <p:cNvSpPr>
            <a:spLocks/>
          </p:cNvSpPr>
          <p:nvPr/>
        </p:nvSpPr>
        <p:spPr bwMode="auto">
          <a:xfrm>
            <a:off x="1403350" y="369888"/>
            <a:ext cx="9385300" cy="619125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經費預算編列、專戶提領及專帳作業依據</a:t>
            </a:r>
            <a:endParaRPr kumimoji="0" lang="en-US" altLang="zh-CN" sz="3600" b="1" dirty="0">
              <a:solidFill>
                <a:srgbClr val="4CC7AA"/>
              </a:solidFill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17" name="直線接點 16"/>
          <p:cNvCxnSpPr/>
          <p:nvPr/>
        </p:nvCxnSpPr>
        <p:spPr>
          <a:xfrm>
            <a:off x="1087438" y="1236663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" name="圖片 1">
            <a:extLst>
              <a:ext uri="{FF2B5EF4-FFF2-40B4-BE49-F238E27FC236}">
                <a16:creationId xmlns:a16="http://schemas.microsoft.com/office/drawing/2014/main" id="{676C5866-406E-BD09-A1E8-E54F665397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300FEC10-66D6-4151-9177-CA0877625836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30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03350" y="369888"/>
            <a:ext cx="9839325" cy="619125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二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釋例說明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頻寬費明細表</a:t>
            </a:r>
          </a:p>
        </p:txBody>
      </p:sp>
      <p:graphicFrame>
        <p:nvGraphicFramePr>
          <p:cNvPr id="4" name="物件 3">
            <a:extLst>
              <a:ext uri="{FF2B5EF4-FFF2-40B4-BE49-F238E27FC236}">
                <a16:creationId xmlns:a16="http://schemas.microsoft.com/office/drawing/2014/main" id="{073BAB82-0551-1F66-6153-0686138E01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4321493"/>
              </p:ext>
            </p:extLst>
          </p:nvPr>
        </p:nvGraphicFramePr>
        <p:xfrm>
          <a:off x="807254" y="870852"/>
          <a:ext cx="10683472" cy="50736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8477172" imgH="4025854" progId="Excel.Sheet.12">
                  <p:embed/>
                </p:oleObj>
              </mc:Choice>
              <mc:Fallback>
                <p:oleObj name="Worksheet" r:id="rId2" imgW="8477172" imgH="402585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07254" y="870852"/>
                        <a:ext cx="10683472" cy="50736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圖片 2">
            <a:extLst>
              <a:ext uri="{FF2B5EF4-FFF2-40B4-BE49-F238E27FC236}">
                <a16:creationId xmlns:a16="http://schemas.microsoft.com/office/drawing/2014/main" id="{CE61F8F1-E631-86A1-C16C-9119AD979B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3179"/>
            <a:ext cx="1550496" cy="87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46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0C29DBF6-4A19-4B4B-BCA7-4DEA333BD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34B9E2-3275-4800-A822-C850C5FF37EF}" type="slidenum">
              <a:rPr lang="zh-CN" altLang="en-US" smtClean="0"/>
              <a:pPr>
                <a:defRPr/>
              </a:pPr>
              <a:t>31</a:t>
            </a:fld>
            <a:endParaRPr lang="zh-CN" altLang="en-US"/>
          </a:p>
        </p:txBody>
      </p:sp>
      <p:sp>
        <p:nvSpPr>
          <p:cNvPr id="5" name="投影片編號版面配置區 29">
            <a:extLst>
              <a:ext uri="{FF2B5EF4-FFF2-40B4-BE49-F238E27FC236}">
                <a16:creationId xmlns:a16="http://schemas.microsoft.com/office/drawing/2014/main" id="{ED035BFD-29BA-4EFE-837B-E60364FB20D2}"/>
              </a:ext>
            </a:extLst>
          </p:cNvPr>
          <p:cNvSpPr txBox="1">
            <a:spLocks/>
          </p:cNvSpPr>
          <p:nvPr/>
        </p:nvSpPr>
        <p:spPr bwMode="auto">
          <a:xfrm>
            <a:off x="9255125" y="6370638"/>
            <a:ext cx="27432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rgbClr val="898989"/>
                </a:solidFill>
                <a:latin typeface="Calibri" pitchFamily="34" charset="0"/>
                <a:ea typeface="SimSun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SimSun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SimSun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SimSun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SimSun" pitchFamily="2" charset="-122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SimSun" pitchFamily="2" charset="-122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SimSun" pitchFamily="2" charset="-122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SimSun" pitchFamily="2" charset="-122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SimSun" pitchFamily="2" charset="-122"/>
                <a:cs typeface="+mn-cs"/>
              </a:defRPr>
            </a:lvl9pPr>
          </a:lstStyle>
          <a:p>
            <a:fld id="{300FEC10-66D6-4151-9177-CA0877625836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31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6B1DDB03-14D8-473C-A471-E6780A3E4B3A}"/>
              </a:ext>
            </a:extLst>
          </p:cNvPr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Copyright Notice">
            <a:extLst>
              <a:ext uri="{FF2B5EF4-FFF2-40B4-BE49-F238E27FC236}">
                <a16:creationId xmlns:a16="http://schemas.microsoft.com/office/drawing/2014/main" id="{D87B1E07-37E2-47B2-97CB-5D2086E83ECF}"/>
              </a:ext>
            </a:extLst>
          </p:cNvPr>
          <p:cNvSpPr>
            <a:spLocks/>
          </p:cNvSpPr>
          <p:nvPr/>
        </p:nvSpPr>
        <p:spPr bwMode="auto">
          <a:xfrm>
            <a:off x="1403350" y="369888"/>
            <a:ext cx="9839325" cy="619125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二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釋例說明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技術購買費明細表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E46689C5-C0D9-4ED4-9C07-86A51AB1A623}"/>
              </a:ext>
            </a:extLst>
          </p:cNvPr>
          <p:cNvSpPr txBox="1"/>
          <p:nvPr/>
        </p:nvSpPr>
        <p:spPr>
          <a:xfrm>
            <a:off x="10101262" y="502759"/>
            <a:ext cx="1879600" cy="738664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實際取得憑證內容</a:t>
            </a:r>
            <a:endParaRPr lang="en-US" altLang="zh-TW" sz="1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應與計劃書編列之</a:t>
            </a:r>
            <a:endParaRPr lang="en-US" altLang="zh-TW" sz="1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合作內容及合約</a:t>
            </a:r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一致</a:t>
            </a:r>
          </a:p>
        </p:txBody>
      </p:sp>
      <p:cxnSp>
        <p:nvCxnSpPr>
          <p:cNvPr id="10" name="直線單箭頭接點 9">
            <a:extLst>
              <a:ext uri="{FF2B5EF4-FFF2-40B4-BE49-F238E27FC236}">
                <a16:creationId xmlns:a16="http://schemas.microsoft.com/office/drawing/2014/main" id="{0ED52F4F-859A-4B68-8910-C72015C2E553}"/>
              </a:ext>
            </a:extLst>
          </p:cNvPr>
          <p:cNvCxnSpPr>
            <a:cxnSpLocks/>
          </p:cNvCxnSpPr>
          <p:nvPr/>
        </p:nvCxnSpPr>
        <p:spPr>
          <a:xfrm flipV="1">
            <a:off x="10133964" y="1331435"/>
            <a:ext cx="373062" cy="16402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圖片 10">
            <a:extLst>
              <a:ext uri="{FF2B5EF4-FFF2-40B4-BE49-F238E27FC236}">
                <a16:creationId xmlns:a16="http://schemas.microsoft.com/office/drawing/2014/main" id="{6BDD3815-F161-E616-4C6E-521EA041AE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59" y="885140"/>
            <a:ext cx="10723706" cy="4752287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4E01FF47-C5E1-089B-1337-4BFF221D81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3179"/>
            <a:ext cx="1550496" cy="87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9422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94" name="投影片編號版面配置區 29"/>
          <p:cNvSpPr txBox="1">
            <a:spLocks noGrp="1"/>
          </p:cNvSpPr>
          <p:nvPr/>
        </p:nvSpPr>
        <p:spPr bwMode="auto">
          <a:xfrm>
            <a:off x="9255125" y="6370638"/>
            <a:ext cx="2743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9C9B4AD5-868A-4D31-906B-82096522077D}" type="slidenum">
              <a:rPr kumimoji="0" lang="zh-CN" altLang="en-US" sz="2400">
                <a:latin typeface="Times New Roman" pitchFamily="18" charset="0"/>
                <a:cs typeface="Times New Roman" pitchFamily="18" charset="0"/>
              </a:rPr>
              <a:pPr algn="r"/>
              <a:t>32</a:t>
            </a:fld>
            <a:endParaRPr kumimoji="0" lang="en-US" altLang="zh-CN" sz="2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03350" y="369888"/>
            <a:ext cx="9385300" cy="612775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600" b="1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600" b="1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二</a:t>
            </a:r>
            <a:r>
              <a:rPr kumimoji="0" lang="en-US" altLang="zh-TW" sz="3600" b="1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600" b="1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釋例說明</a:t>
            </a:r>
            <a:r>
              <a:rPr kumimoji="0" lang="en-US" altLang="zh-TW" sz="3600" b="1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kumimoji="0" lang="zh-TW" altLang="en-US" sz="3600" b="1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專利申請費明細表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5116299-9962-409A-8F8A-FCD7FDC9F1CB}"/>
              </a:ext>
            </a:extLst>
          </p:cNvPr>
          <p:cNvSpPr txBox="1"/>
          <p:nvPr/>
        </p:nvSpPr>
        <p:spPr>
          <a:xfrm>
            <a:off x="10039033" y="426854"/>
            <a:ext cx="1879600" cy="738664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實際取得憑證內容</a:t>
            </a:r>
            <a:r>
              <a:rPr lang="en-US" altLang="zh-TW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專利名稱</a:t>
            </a:r>
            <a:r>
              <a:rPr lang="en-US" altLang="zh-TW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應與計劃書編列之專利名稱一致</a:t>
            </a:r>
          </a:p>
        </p:txBody>
      </p:sp>
      <p:cxnSp>
        <p:nvCxnSpPr>
          <p:cNvPr id="7" name="直線單箭頭接點 6">
            <a:extLst>
              <a:ext uri="{FF2B5EF4-FFF2-40B4-BE49-F238E27FC236}">
                <a16:creationId xmlns:a16="http://schemas.microsoft.com/office/drawing/2014/main" id="{A565AE7F-B952-4A2D-8D49-77917C25DD64}"/>
              </a:ext>
            </a:extLst>
          </p:cNvPr>
          <p:cNvCxnSpPr>
            <a:cxnSpLocks/>
          </p:cNvCxnSpPr>
          <p:nvPr/>
        </p:nvCxnSpPr>
        <p:spPr>
          <a:xfrm flipV="1">
            <a:off x="10454640" y="1232084"/>
            <a:ext cx="586422" cy="18024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圖片 8">
            <a:extLst>
              <a:ext uri="{FF2B5EF4-FFF2-40B4-BE49-F238E27FC236}">
                <a16:creationId xmlns:a16="http://schemas.microsoft.com/office/drawing/2014/main" id="{51A335AF-DB0A-D0D5-C6B2-5DDBC4364B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787" y="1165518"/>
            <a:ext cx="11788488" cy="4771734"/>
          </a:xfrm>
          <a:prstGeom prst="rect">
            <a:avLst/>
          </a:prstGeom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BDBE884F-50C8-134D-BF4F-CFDF9A04FE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3179"/>
            <a:ext cx="1550496" cy="870852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516052CD-FFAA-4EDE-8D26-F91B888531C0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33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03350" y="369888"/>
            <a:ext cx="9637712" cy="619431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二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釋例說明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委託研究或驗證費明細表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D27943FB-B867-4917-9437-129ABE228612}"/>
              </a:ext>
            </a:extLst>
          </p:cNvPr>
          <p:cNvSpPr txBox="1"/>
          <p:nvPr/>
        </p:nvSpPr>
        <p:spPr>
          <a:xfrm>
            <a:off x="8606313" y="1961780"/>
            <a:ext cx="1879600" cy="738664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實際取得憑證內容</a:t>
            </a:r>
            <a:endParaRPr lang="en-US" altLang="zh-TW" sz="1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應與計劃書編列之</a:t>
            </a:r>
            <a:endParaRPr lang="en-US" altLang="zh-TW" sz="1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合作內容及合約</a:t>
            </a:r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一致</a:t>
            </a:r>
          </a:p>
        </p:txBody>
      </p: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8BD8DFD0-EA1C-4196-92C5-307AA0BCDBA1}"/>
              </a:ext>
            </a:extLst>
          </p:cNvPr>
          <p:cNvCxnSpPr>
            <a:cxnSpLocks/>
          </p:cNvCxnSpPr>
          <p:nvPr/>
        </p:nvCxnSpPr>
        <p:spPr>
          <a:xfrm flipV="1">
            <a:off x="8990965" y="2786804"/>
            <a:ext cx="134937" cy="3808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圖片 3">
            <a:extLst>
              <a:ext uri="{FF2B5EF4-FFF2-40B4-BE49-F238E27FC236}">
                <a16:creationId xmlns:a16="http://schemas.microsoft.com/office/drawing/2014/main" id="{A7104898-C37B-7AC3-AB8F-7D3F9C4CA8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580" y="870852"/>
            <a:ext cx="11573745" cy="5002212"/>
          </a:xfrm>
          <a:prstGeom prst="rect">
            <a:avLst/>
          </a:prstGeom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34F898AA-AEFE-67B7-22A0-489C0C7286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3179"/>
            <a:ext cx="1550496" cy="870852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投影片編號版面配置區 29"/>
          <p:cNvSpPr txBox="1">
            <a:spLocks noGrp="1"/>
          </p:cNvSpPr>
          <p:nvPr/>
        </p:nvSpPr>
        <p:spPr bwMode="auto">
          <a:xfrm>
            <a:off x="9255125" y="6370638"/>
            <a:ext cx="2743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63A67966-84DE-4D63-BCE9-71917A819397}" type="slidenum">
              <a:rPr kumimoji="0" lang="zh-CN" altLang="en-US" sz="2400">
                <a:latin typeface="Times New Roman" pitchFamily="18" charset="0"/>
                <a:cs typeface="Times New Roman" pitchFamily="18" charset="0"/>
              </a:rPr>
              <a:pPr algn="r"/>
              <a:t>34</a:t>
            </a:fld>
            <a:endParaRPr kumimoji="0" lang="en-US" altLang="zh-CN" sz="2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03350" y="369888"/>
            <a:ext cx="9385300" cy="619125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二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釋例說明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國內差旅費明細表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4628E270-AC54-443E-C56C-FA116B0C9F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725" y="1338949"/>
            <a:ext cx="11004550" cy="4799910"/>
          </a:xfrm>
          <a:prstGeom prst="rect">
            <a:avLst/>
          </a:prstGeom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B06DEF64-73FA-0C4F-ABAC-7365D64875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3179"/>
            <a:ext cx="1550496" cy="870852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圖片 18">
            <a:extLst>
              <a:ext uri="{FF2B5EF4-FFF2-40B4-BE49-F238E27FC236}">
                <a16:creationId xmlns:a16="http://schemas.microsoft.com/office/drawing/2014/main" id="{C6594C50-1DC4-0EAF-93DF-11803BD388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931" y="943589"/>
            <a:ext cx="11600797" cy="5478154"/>
          </a:xfrm>
          <a:prstGeom prst="rect">
            <a:avLst/>
          </a:prstGeom>
        </p:spPr>
      </p:pic>
      <p:sp>
        <p:nvSpPr>
          <p:cNvPr id="63799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59BEDC63-713F-4E8D-BA4B-5199E422C8D6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35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391329" y="314486"/>
            <a:ext cx="9385300" cy="619125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二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釋例說明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經費累計表</a:t>
            </a:r>
          </a:p>
        </p:txBody>
      </p:sp>
      <p:sp>
        <p:nvSpPr>
          <p:cNvPr id="10" name="橢圓 9"/>
          <p:cNvSpPr/>
          <p:nvPr/>
        </p:nvSpPr>
        <p:spPr>
          <a:xfrm>
            <a:off x="5083979" y="1433455"/>
            <a:ext cx="2493979" cy="42054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>
              <a:defRPr/>
            </a:pPr>
            <a:endParaRPr kumimoji="0" lang="zh-TW" altLang="en-US"/>
          </a:p>
        </p:txBody>
      </p:sp>
      <p:sp>
        <p:nvSpPr>
          <p:cNvPr id="63804" name="Text Box 312"/>
          <p:cNvSpPr txBox="1">
            <a:spLocks noChangeArrowheads="1"/>
          </p:cNvSpPr>
          <p:nvPr/>
        </p:nvSpPr>
        <p:spPr bwMode="auto">
          <a:xfrm>
            <a:off x="9285288" y="204788"/>
            <a:ext cx="2128837" cy="923330"/>
          </a:xfrm>
          <a:prstGeom prst="rect">
            <a:avLst/>
          </a:prstGeom>
          <a:noFill/>
          <a:ln w="19050">
            <a:solidFill>
              <a:srgbClr val="00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b="1" dirty="0">
                <a:ea typeface="標楷體" pitchFamily="65" charset="-120"/>
              </a:rPr>
              <a:t>僅須於綠色空格內填入金額</a:t>
            </a:r>
            <a:r>
              <a:rPr lang="zh-TW" altLang="en-US" b="1" dirty="0">
                <a:ea typeface="新細明體" charset="-120"/>
              </a:rPr>
              <a:t>，</a:t>
            </a:r>
            <a:r>
              <a:rPr lang="zh-TW" altLang="en-US" b="1" dirty="0">
                <a:ea typeface="標楷體" pitchFamily="65" charset="-120"/>
              </a:rPr>
              <a:t>勿任意修改或刪除公式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E782A943-9B7E-4D76-BB51-9CA5D7AC7932}"/>
              </a:ext>
            </a:extLst>
          </p:cNvPr>
          <p:cNvSpPr txBox="1"/>
          <p:nvPr/>
        </p:nvSpPr>
        <p:spPr>
          <a:xfrm>
            <a:off x="7926508" y="1347867"/>
            <a:ext cx="969487" cy="307777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每月月底</a:t>
            </a:r>
          </a:p>
        </p:txBody>
      </p:sp>
      <p:cxnSp>
        <p:nvCxnSpPr>
          <p:cNvPr id="4" name="直線單箭頭接點 3">
            <a:extLst>
              <a:ext uri="{FF2B5EF4-FFF2-40B4-BE49-F238E27FC236}">
                <a16:creationId xmlns:a16="http://schemas.microsoft.com/office/drawing/2014/main" id="{2739B9F8-D151-41FC-9D7D-5B1B08365A77}"/>
              </a:ext>
            </a:extLst>
          </p:cNvPr>
          <p:cNvCxnSpPr>
            <a:cxnSpLocks/>
          </p:cNvCxnSpPr>
          <p:nvPr/>
        </p:nvCxnSpPr>
        <p:spPr>
          <a:xfrm flipV="1">
            <a:off x="7501518" y="1501755"/>
            <a:ext cx="400419" cy="1077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>
            <a:extLst>
              <a:ext uri="{FF2B5EF4-FFF2-40B4-BE49-F238E27FC236}">
                <a16:creationId xmlns:a16="http://schemas.microsoft.com/office/drawing/2014/main" id="{019E1798-25B5-4EAA-A2F0-33FDAD5C6A6E}"/>
              </a:ext>
            </a:extLst>
          </p:cNvPr>
          <p:cNvSpPr/>
          <p:nvPr/>
        </p:nvSpPr>
        <p:spPr>
          <a:xfrm>
            <a:off x="9580037" y="5162920"/>
            <a:ext cx="665098" cy="25919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>
              <a:defRPr/>
            </a:pPr>
            <a:endParaRPr kumimoji="0" lang="zh-TW" altLang="en-US"/>
          </a:p>
        </p:txBody>
      </p:sp>
      <p:sp>
        <p:nvSpPr>
          <p:cNvPr id="5" name="文字方塊 67">
            <a:extLst>
              <a:ext uri="{FF2B5EF4-FFF2-40B4-BE49-F238E27FC236}">
                <a16:creationId xmlns:a16="http://schemas.microsoft.com/office/drawing/2014/main" id="{12017E46-79CB-15D9-2DE8-0CA09A7ADF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45750" y="5650533"/>
            <a:ext cx="1190625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TW" altLang="en-US" sz="10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次月可由專戶提領之上限金額</a:t>
            </a:r>
          </a:p>
        </p:txBody>
      </p:sp>
      <p:cxnSp>
        <p:nvCxnSpPr>
          <p:cNvPr id="6" name="直線單箭頭接點 5">
            <a:extLst>
              <a:ext uri="{FF2B5EF4-FFF2-40B4-BE49-F238E27FC236}">
                <a16:creationId xmlns:a16="http://schemas.microsoft.com/office/drawing/2014/main" id="{52958AAF-98D7-E67A-9FCD-25AD89845717}"/>
              </a:ext>
            </a:extLst>
          </p:cNvPr>
          <p:cNvCxnSpPr>
            <a:cxnSpLocks/>
          </p:cNvCxnSpPr>
          <p:nvPr/>
        </p:nvCxnSpPr>
        <p:spPr>
          <a:xfrm>
            <a:off x="10017478" y="5452542"/>
            <a:ext cx="455314" cy="2106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B300DAD0-6997-7E25-C7C7-D7B9FDEE1037}"/>
              </a:ext>
            </a:extLst>
          </p:cNvPr>
          <p:cNvSpPr/>
          <p:nvPr/>
        </p:nvSpPr>
        <p:spPr bwMode="auto">
          <a:xfrm>
            <a:off x="2703386" y="1098312"/>
            <a:ext cx="939800" cy="779463"/>
          </a:xfrm>
          <a:prstGeom prst="rect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zh-TW" altLang="en-US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公司</a:t>
            </a:r>
            <a:endParaRPr lang="en-US" altLang="zh-TW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 eaLnBrk="1" hangingPunct="1">
              <a:defRPr/>
            </a:pPr>
            <a:r>
              <a:rPr lang="zh-TW" altLang="en-US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大章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93E87BAE-47B0-EED6-5B22-8A240569D686}"/>
              </a:ext>
            </a:extLst>
          </p:cNvPr>
          <p:cNvSpPr/>
          <p:nvPr/>
        </p:nvSpPr>
        <p:spPr bwMode="auto">
          <a:xfrm>
            <a:off x="3744517" y="1295204"/>
            <a:ext cx="545548" cy="558800"/>
          </a:xfrm>
          <a:prstGeom prst="rect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zh-TW" altLang="en-US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</a:t>
            </a:r>
            <a:endParaRPr lang="en-US" altLang="zh-TW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 eaLnBrk="1" hangingPunct="1">
              <a:defRPr/>
            </a:pPr>
            <a:r>
              <a:rPr lang="zh-TW" altLang="en-US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章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27F40840-DB5F-7AE9-6FA6-6FC206EFB6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3179"/>
            <a:ext cx="1550496" cy="87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4213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椭圆 8"/>
          <p:cNvSpPr/>
          <p:nvPr/>
        </p:nvSpPr>
        <p:spPr>
          <a:xfrm>
            <a:off x="2432050" y="1292225"/>
            <a:ext cx="1266825" cy="1265238"/>
          </a:xfrm>
          <a:prstGeom prst="ellipse">
            <a:avLst/>
          </a:prstGeom>
          <a:solidFill>
            <a:srgbClr val="F69E08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10" name="椭圆 9"/>
          <p:cNvSpPr/>
          <p:nvPr/>
        </p:nvSpPr>
        <p:spPr>
          <a:xfrm>
            <a:off x="742950" y="1806575"/>
            <a:ext cx="1562100" cy="1562100"/>
          </a:xfrm>
          <a:prstGeom prst="ellipse">
            <a:avLst/>
          </a:prstGeom>
          <a:solidFill>
            <a:srgbClr val="FE604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11" name="椭圆 10"/>
          <p:cNvSpPr/>
          <p:nvPr/>
        </p:nvSpPr>
        <p:spPr>
          <a:xfrm flipV="1">
            <a:off x="6357938" y="-1193800"/>
            <a:ext cx="4972050" cy="4972050"/>
          </a:xfrm>
          <a:prstGeom prst="ellipse">
            <a:avLst/>
          </a:prstGeom>
          <a:solidFill>
            <a:schemeClr val="bg1">
              <a:lumMod val="7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12" name="椭圆 11"/>
          <p:cNvSpPr/>
          <p:nvPr/>
        </p:nvSpPr>
        <p:spPr>
          <a:xfrm flipV="1">
            <a:off x="2744788" y="620713"/>
            <a:ext cx="492125" cy="492125"/>
          </a:xfrm>
          <a:prstGeom prst="ellipse">
            <a:avLst/>
          </a:prstGeom>
          <a:solidFill>
            <a:srgbClr val="E33884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92166" name="文本框 23"/>
          <p:cNvSpPr>
            <a:spLocks noChangeArrowheads="1"/>
          </p:cNvSpPr>
          <p:nvPr/>
        </p:nvSpPr>
        <p:spPr bwMode="auto">
          <a:xfrm>
            <a:off x="6072188" y="552450"/>
            <a:ext cx="3195637" cy="2179638"/>
          </a:xfrm>
          <a:custGeom>
            <a:avLst/>
            <a:gdLst>
              <a:gd name="T0" fmla="*/ 937618 w 3195060"/>
              <a:gd name="T1" fmla="*/ 1611383 h 2180934"/>
              <a:gd name="T2" fmla="*/ 937618 w 3195060"/>
              <a:gd name="T3" fmla="*/ 1893352 h 2180934"/>
              <a:gd name="T4" fmla="*/ 1219427 w 3195060"/>
              <a:gd name="T5" fmla="*/ 1893352 h 2180934"/>
              <a:gd name="T6" fmla="*/ 1219427 w 3195060"/>
              <a:gd name="T7" fmla="*/ 1611383 h 2180934"/>
              <a:gd name="T8" fmla="*/ 2681208 w 3195060"/>
              <a:gd name="T9" fmla="*/ 1520084 h 2180934"/>
              <a:gd name="T10" fmla="*/ 2817457 w 3195060"/>
              <a:gd name="T11" fmla="*/ 1758683 h 2180934"/>
              <a:gd name="T12" fmla="*/ 2938079 w 3195060"/>
              <a:gd name="T13" fmla="*/ 1639939 h 2180934"/>
              <a:gd name="T14" fmla="*/ 2817457 w 3195060"/>
              <a:gd name="T15" fmla="*/ 1520084 h 2180934"/>
              <a:gd name="T16" fmla="*/ 2814110 w 3195060"/>
              <a:gd name="T17" fmla="*/ 1335859 h 2180934"/>
              <a:gd name="T18" fmla="*/ 3079976 w 3195060"/>
              <a:gd name="T19" fmla="*/ 1487778 h 2180934"/>
              <a:gd name="T20" fmla="*/ 3095069 w 3195060"/>
              <a:gd name="T21" fmla="*/ 1766729 h 2180934"/>
              <a:gd name="T22" fmla="*/ 3200252 w 3195060"/>
              <a:gd name="T23" fmla="*/ 2168185 h 2180934"/>
              <a:gd name="T24" fmla="*/ 2817457 w 3195060"/>
              <a:gd name="T25" fmla="*/ 1947343 h 2180934"/>
              <a:gd name="T26" fmla="*/ 2681208 w 3195060"/>
              <a:gd name="T27" fmla="*/ 2168185 h 2180934"/>
              <a:gd name="T28" fmla="*/ 1630307 w 3195060"/>
              <a:gd name="T29" fmla="*/ 1335859 h 2180934"/>
              <a:gd name="T30" fmla="*/ 1851184 w 3195060"/>
              <a:gd name="T31" fmla="*/ 1836365 h 2180934"/>
              <a:gd name="T32" fmla="*/ 1960645 w 3195060"/>
              <a:gd name="T33" fmla="*/ 1945122 h 2180934"/>
              <a:gd name="T34" fmla="*/ 2070103 w 3195060"/>
              <a:gd name="T35" fmla="*/ 1836365 h 2180934"/>
              <a:gd name="T36" fmla="*/ 2290980 w 3195060"/>
              <a:gd name="T37" fmla="*/ 1335859 h 2180934"/>
              <a:gd name="T38" fmla="*/ 2245772 w 3195060"/>
              <a:gd name="T39" fmla="*/ 2006242 h 2180934"/>
              <a:gd name="T40" fmla="*/ 1960645 w 3195060"/>
              <a:gd name="T41" fmla="*/ 2168185 h 2180934"/>
              <a:gd name="T42" fmla="*/ 1675015 w 3195060"/>
              <a:gd name="T43" fmla="*/ 2006242 h 2180934"/>
              <a:gd name="T44" fmla="*/ 1078039 w 3195060"/>
              <a:gd name="T45" fmla="*/ 1335859 h 2180934"/>
              <a:gd name="T46" fmla="*/ 1439409 w 3195060"/>
              <a:gd name="T47" fmla="*/ 1542867 h 2180934"/>
              <a:gd name="T48" fmla="*/ 1439409 w 3195060"/>
              <a:gd name="T49" fmla="*/ 1963930 h 2180934"/>
              <a:gd name="T50" fmla="*/ 1078039 w 3195060"/>
              <a:gd name="T51" fmla="*/ 2169294 h 2180934"/>
              <a:gd name="T52" fmla="*/ 717489 w 3195060"/>
              <a:gd name="T53" fmla="*/ 1963930 h 2180934"/>
              <a:gd name="T54" fmla="*/ 717489 w 3195060"/>
              <a:gd name="T55" fmla="*/ 1542867 h 2180934"/>
              <a:gd name="T56" fmla="*/ 1078039 w 3195060"/>
              <a:gd name="T57" fmla="*/ 1335859 h 2180934"/>
              <a:gd name="T58" fmla="*/ 524496 w 3195060"/>
              <a:gd name="T59" fmla="*/ 1335859 h 2180934"/>
              <a:gd name="T60" fmla="*/ 219763 w 3195060"/>
              <a:gd name="T61" fmla="*/ 1515294 h 2180934"/>
              <a:gd name="T62" fmla="*/ 488771 w 3195060"/>
              <a:gd name="T63" fmla="*/ 1651775 h 2180934"/>
              <a:gd name="T64" fmla="*/ 219763 w 3195060"/>
              <a:gd name="T65" fmla="*/ 1836751 h 2180934"/>
              <a:gd name="T66" fmla="*/ 0 w 3195060"/>
              <a:gd name="T67" fmla="*/ 2168185 h 2180934"/>
              <a:gd name="T68" fmla="*/ 1034819 w 3195060"/>
              <a:gd name="T69" fmla="*/ 540070 h 2180934"/>
              <a:gd name="T70" fmla="*/ 1898886 w 3195060"/>
              <a:gd name="T71" fmla="*/ 184226 h 2180934"/>
              <a:gd name="T72" fmla="*/ 2035139 w 3195060"/>
              <a:gd name="T73" fmla="*/ 422826 h 2180934"/>
              <a:gd name="T74" fmla="*/ 2155752 w 3195060"/>
              <a:gd name="T75" fmla="*/ 304082 h 2180934"/>
              <a:gd name="T76" fmla="*/ 2035139 w 3195060"/>
              <a:gd name="T77" fmla="*/ 184226 h 2180934"/>
              <a:gd name="T78" fmla="*/ 219763 w 3195060"/>
              <a:gd name="T79" fmla="*/ 423439 h 2180934"/>
              <a:gd name="T80" fmla="*/ 441456 w 3195060"/>
              <a:gd name="T81" fmla="*/ 388897 h 2180934"/>
              <a:gd name="T82" fmla="*/ 441456 w 3195060"/>
              <a:gd name="T83" fmla="*/ 218969 h 2180934"/>
              <a:gd name="T84" fmla="*/ 2510363 w 3195060"/>
              <a:gd name="T85" fmla="*/ 0 h 2180934"/>
              <a:gd name="T86" fmla="*/ 3169928 w 3195060"/>
              <a:gd name="T87" fmla="*/ 217124 h 2180934"/>
              <a:gd name="T88" fmla="*/ 2947798 w 3195060"/>
              <a:gd name="T89" fmla="*/ 832328 h 2180934"/>
              <a:gd name="T90" fmla="*/ 2728035 w 3195060"/>
              <a:gd name="T91" fmla="*/ 217124 h 2180934"/>
              <a:gd name="T92" fmla="*/ 1679127 w 3195060"/>
              <a:gd name="T93" fmla="*/ 0 h 2180934"/>
              <a:gd name="T94" fmla="*/ 2187063 w 3195060"/>
              <a:gd name="T95" fmla="*/ 41926 h 2180934"/>
              <a:gd name="T96" fmla="*/ 2339799 w 3195060"/>
              <a:gd name="T97" fmla="*/ 306301 h 2180934"/>
              <a:gd name="T98" fmla="*/ 2240529 w 3195060"/>
              <a:gd name="T99" fmla="*/ 530473 h 2180934"/>
              <a:gd name="T100" fmla="*/ 2164679 w 3195060"/>
              <a:gd name="T101" fmla="*/ 832328 h 2180934"/>
              <a:gd name="T102" fmla="*/ 1898886 w 3195060"/>
              <a:gd name="T103" fmla="*/ 611487 h 2180934"/>
              <a:gd name="T104" fmla="*/ 1679127 w 3195060"/>
              <a:gd name="T105" fmla="*/ 832328 h 2180934"/>
              <a:gd name="T106" fmla="*/ 1168766 w 3195060"/>
              <a:gd name="T107" fmla="*/ 0 h 2180934"/>
              <a:gd name="T108" fmla="*/ 1342897 w 3195060"/>
              <a:gd name="T109" fmla="*/ 833437 h 2180934"/>
              <a:gd name="T110" fmla="*/ 948864 w 3195060"/>
              <a:gd name="T111" fmla="*/ 724538 h 2180934"/>
              <a:gd name="T112" fmla="*/ 678737 w 3195060"/>
              <a:gd name="T113" fmla="*/ 833437 h 2180934"/>
              <a:gd name="T114" fmla="*/ 352667 w 3195060"/>
              <a:gd name="T115" fmla="*/ 0 h 2180934"/>
              <a:gd name="T116" fmla="*/ 618534 w 3195060"/>
              <a:gd name="T117" fmla="*/ 151840 h 2180934"/>
              <a:gd name="T118" fmla="*/ 618947 w 3195060"/>
              <a:gd name="T119" fmla="*/ 460237 h 2180934"/>
              <a:gd name="T120" fmla="*/ 357127 w 3195060"/>
              <a:gd name="T121" fmla="*/ 611743 h 2180934"/>
              <a:gd name="T122" fmla="*/ 219763 w 3195060"/>
              <a:gd name="T123" fmla="*/ 832328 h 2180934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195060"/>
              <a:gd name="T187" fmla="*/ 0 h 2180934"/>
              <a:gd name="T188" fmla="*/ 3195060 w 3195060"/>
              <a:gd name="T189" fmla="*/ 2180934 h 2180934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195060" h="2180934">
                <a:moveTo>
                  <a:pt x="1076284" y="1561314"/>
                </a:moveTo>
                <a:cubicBezTo>
                  <a:pt x="1020218" y="1562738"/>
                  <a:pt x="973489" y="1582310"/>
                  <a:pt x="936097" y="1620028"/>
                </a:cubicBezTo>
                <a:cubicBezTo>
                  <a:pt x="898705" y="1657746"/>
                  <a:pt x="879289" y="1705064"/>
                  <a:pt x="877849" y="1761980"/>
                </a:cubicBezTo>
                <a:cubicBezTo>
                  <a:pt x="879289" y="1818405"/>
                  <a:pt x="898705" y="1865583"/>
                  <a:pt x="936097" y="1903511"/>
                </a:cubicBezTo>
                <a:cubicBezTo>
                  <a:pt x="973489" y="1941440"/>
                  <a:pt x="1020218" y="1961151"/>
                  <a:pt x="1076284" y="1962646"/>
                </a:cubicBezTo>
                <a:cubicBezTo>
                  <a:pt x="1132884" y="1961151"/>
                  <a:pt x="1179938" y="1941440"/>
                  <a:pt x="1217447" y="1903511"/>
                </a:cubicBezTo>
                <a:cubicBezTo>
                  <a:pt x="1254956" y="1865582"/>
                  <a:pt x="1274419" y="1818405"/>
                  <a:pt x="1275836" y="1761980"/>
                </a:cubicBezTo>
                <a:cubicBezTo>
                  <a:pt x="1274419" y="1705064"/>
                  <a:pt x="1254956" y="1657746"/>
                  <a:pt x="1217447" y="1620028"/>
                </a:cubicBezTo>
                <a:cubicBezTo>
                  <a:pt x="1179938" y="1582310"/>
                  <a:pt x="1132884" y="1562738"/>
                  <a:pt x="1076284" y="1561314"/>
                </a:cubicBezTo>
                <a:close/>
                <a:moveTo>
                  <a:pt x="2676853" y="1528240"/>
                </a:moveTo>
                <a:lnTo>
                  <a:pt x="2676853" y="1768120"/>
                </a:lnTo>
                <a:lnTo>
                  <a:pt x="2812885" y="1768120"/>
                </a:lnTo>
                <a:cubicBezTo>
                  <a:pt x="2847172" y="1767329"/>
                  <a:pt x="2875605" y="1755800"/>
                  <a:pt x="2898185" y="1733533"/>
                </a:cubicBezTo>
                <a:cubicBezTo>
                  <a:pt x="2920764" y="1711265"/>
                  <a:pt x="2932471" y="1683000"/>
                  <a:pt x="2933308" y="1648738"/>
                </a:cubicBezTo>
                <a:cubicBezTo>
                  <a:pt x="2932471" y="1614430"/>
                  <a:pt x="2920764" y="1585979"/>
                  <a:pt x="2898185" y="1563386"/>
                </a:cubicBezTo>
                <a:cubicBezTo>
                  <a:pt x="2875605" y="1540792"/>
                  <a:pt x="2847172" y="1529077"/>
                  <a:pt x="2812885" y="1528240"/>
                </a:cubicBezTo>
                <a:close/>
                <a:moveTo>
                  <a:pt x="2457450" y="1343025"/>
                </a:moveTo>
                <a:lnTo>
                  <a:pt x="2809541" y="1343025"/>
                </a:lnTo>
                <a:cubicBezTo>
                  <a:pt x="2866675" y="1343687"/>
                  <a:pt x="2918350" y="1357737"/>
                  <a:pt x="2964566" y="1385176"/>
                </a:cubicBezTo>
                <a:cubicBezTo>
                  <a:pt x="3010782" y="1412616"/>
                  <a:pt x="3047585" y="1449477"/>
                  <a:pt x="3074976" y="1495759"/>
                </a:cubicBezTo>
                <a:cubicBezTo>
                  <a:pt x="3102367" y="1542042"/>
                  <a:pt x="3116391" y="1593779"/>
                  <a:pt x="3117050" y="1650969"/>
                </a:cubicBezTo>
                <a:cubicBezTo>
                  <a:pt x="3116679" y="1695923"/>
                  <a:pt x="3107678" y="1737670"/>
                  <a:pt x="3090046" y="1776209"/>
                </a:cubicBezTo>
                <a:cubicBezTo>
                  <a:pt x="3072415" y="1814747"/>
                  <a:pt x="3048380" y="1848126"/>
                  <a:pt x="3017942" y="1876344"/>
                </a:cubicBezTo>
                <a:lnTo>
                  <a:pt x="3195060" y="2179820"/>
                </a:lnTo>
                <a:lnTo>
                  <a:pt x="2942219" y="2179820"/>
                </a:lnTo>
                <a:lnTo>
                  <a:pt x="2812885" y="1957792"/>
                </a:lnTo>
                <a:lnTo>
                  <a:pt x="2676853" y="1957792"/>
                </a:lnTo>
                <a:lnTo>
                  <a:pt x="2676853" y="2179820"/>
                </a:lnTo>
                <a:lnTo>
                  <a:pt x="2457450" y="2179820"/>
                </a:lnTo>
                <a:close/>
                <a:moveTo>
                  <a:pt x="1627661" y="1343025"/>
                </a:moveTo>
                <a:lnTo>
                  <a:pt x="1848178" y="1343025"/>
                </a:lnTo>
                <a:lnTo>
                  <a:pt x="1848178" y="1846218"/>
                </a:lnTo>
                <a:cubicBezTo>
                  <a:pt x="1848967" y="1877133"/>
                  <a:pt x="1859654" y="1902888"/>
                  <a:pt x="1880238" y="1923482"/>
                </a:cubicBezTo>
                <a:cubicBezTo>
                  <a:pt x="1900821" y="1944077"/>
                  <a:pt x="1926562" y="1954769"/>
                  <a:pt x="1957461" y="1955559"/>
                </a:cubicBezTo>
                <a:cubicBezTo>
                  <a:pt x="1988360" y="1954769"/>
                  <a:pt x="2014101" y="1944077"/>
                  <a:pt x="2034684" y="1923482"/>
                </a:cubicBezTo>
                <a:cubicBezTo>
                  <a:pt x="2055268" y="1902888"/>
                  <a:pt x="2065954" y="1877133"/>
                  <a:pt x="2066744" y="1846218"/>
                </a:cubicBezTo>
                <a:lnTo>
                  <a:pt x="2066744" y="1343025"/>
                </a:lnTo>
                <a:lnTo>
                  <a:pt x="2287261" y="1343025"/>
                </a:lnTo>
                <a:lnTo>
                  <a:pt x="2287261" y="1849565"/>
                </a:lnTo>
                <a:cubicBezTo>
                  <a:pt x="2286554" y="1911598"/>
                  <a:pt x="2271510" y="1967412"/>
                  <a:pt x="2242129" y="2017007"/>
                </a:cubicBezTo>
                <a:cubicBezTo>
                  <a:pt x="2212749" y="2066601"/>
                  <a:pt x="2173275" y="2105969"/>
                  <a:pt x="2123709" y="2135108"/>
                </a:cubicBezTo>
                <a:cubicBezTo>
                  <a:pt x="2074143" y="2164248"/>
                  <a:pt x="2018726" y="2179152"/>
                  <a:pt x="1957461" y="2179820"/>
                </a:cubicBezTo>
                <a:cubicBezTo>
                  <a:pt x="1895495" y="2179152"/>
                  <a:pt x="1839749" y="2164248"/>
                  <a:pt x="1790223" y="2135108"/>
                </a:cubicBezTo>
                <a:cubicBezTo>
                  <a:pt x="1740698" y="2105969"/>
                  <a:pt x="1701389" y="2066601"/>
                  <a:pt x="1672297" y="2017007"/>
                </a:cubicBezTo>
                <a:cubicBezTo>
                  <a:pt x="1643206" y="1967412"/>
                  <a:pt x="1628327" y="1911598"/>
                  <a:pt x="1627661" y="1849565"/>
                </a:cubicBezTo>
                <a:close/>
                <a:moveTo>
                  <a:pt x="1076284" y="1343025"/>
                </a:moveTo>
                <a:cubicBezTo>
                  <a:pt x="1154081" y="1343918"/>
                  <a:pt x="1224374" y="1363046"/>
                  <a:pt x="1287162" y="1400410"/>
                </a:cubicBezTo>
                <a:cubicBezTo>
                  <a:pt x="1349950" y="1437774"/>
                  <a:pt x="1399919" y="1488019"/>
                  <a:pt x="1437069" y="1551145"/>
                </a:cubicBezTo>
                <a:cubicBezTo>
                  <a:pt x="1474220" y="1614270"/>
                  <a:pt x="1493238" y="1684923"/>
                  <a:pt x="1494123" y="1763101"/>
                </a:cubicBezTo>
                <a:cubicBezTo>
                  <a:pt x="1493238" y="1841247"/>
                  <a:pt x="1474219" y="1911703"/>
                  <a:pt x="1437069" y="1974469"/>
                </a:cubicBezTo>
                <a:cubicBezTo>
                  <a:pt x="1399919" y="2037235"/>
                  <a:pt x="1349950" y="2087121"/>
                  <a:pt x="1287162" y="2124127"/>
                </a:cubicBezTo>
                <a:cubicBezTo>
                  <a:pt x="1224374" y="2161133"/>
                  <a:pt x="1154081" y="2180069"/>
                  <a:pt x="1076284" y="2180934"/>
                </a:cubicBezTo>
                <a:cubicBezTo>
                  <a:pt x="998501" y="2180069"/>
                  <a:pt x="928305" y="2161133"/>
                  <a:pt x="865696" y="2124127"/>
                </a:cubicBezTo>
                <a:cubicBezTo>
                  <a:pt x="803087" y="2087121"/>
                  <a:pt x="753296" y="2037235"/>
                  <a:pt x="716324" y="1974469"/>
                </a:cubicBezTo>
                <a:cubicBezTo>
                  <a:pt x="679352" y="1911703"/>
                  <a:pt x="660430" y="1841247"/>
                  <a:pt x="659558" y="1763101"/>
                </a:cubicBezTo>
                <a:cubicBezTo>
                  <a:pt x="660430" y="1684923"/>
                  <a:pt x="679352" y="1614270"/>
                  <a:pt x="716324" y="1551145"/>
                </a:cubicBezTo>
                <a:cubicBezTo>
                  <a:pt x="753296" y="1488019"/>
                  <a:pt x="803087" y="1437774"/>
                  <a:pt x="865696" y="1400410"/>
                </a:cubicBezTo>
                <a:cubicBezTo>
                  <a:pt x="928305" y="1363046"/>
                  <a:pt x="998501" y="1343918"/>
                  <a:pt x="1076284" y="1343025"/>
                </a:cubicBezTo>
                <a:close/>
                <a:moveTo>
                  <a:pt x="0" y="1343025"/>
                </a:moveTo>
                <a:lnTo>
                  <a:pt x="523641" y="1343025"/>
                </a:lnTo>
                <a:lnTo>
                  <a:pt x="523641" y="1523423"/>
                </a:lnTo>
                <a:lnTo>
                  <a:pt x="219403" y="1523423"/>
                </a:lnTo>
                <a:lnTo>
                  <a:pt x="219403" y="1660637"/>
                </a:lnTo>
                <a:lnTo>
                  <a:pt x="487979" y="1660637"/>
                </a:lnTo>
                <a:lnTo>
                  <a:pt x="487979" y="1846606"/>
                </a:lnTo>
                <a:lnTo>
                  <a:pt x="219403" y="1846606"/>
                </a:lnTo>
                <a:lnTo>
                  <a:pt x="219403" y="2179820"/>
                </a:lnTo>
                <a:lnTo>
                  <a:pt x="0" y="2179820"/>
                </a:lnTo>
                <a:close/>
                <a:moveTo>
                  <a:pt x="1118947" y="358627"/>
                </a:moveTo>
                <a:lnTo>
                  <a:pt x="1033136" y="542967"/>
                </a:lnTo>
                <a:lnTo>
                  <a:pt x="1203643" y="542967"/>
                </a:lnTo>
                <a:close/>
                <a:moveTo>
                  <a:pt x="1895803" y="185216"/>
                </a:moveTo>
                <a:lnTo>
                  <a:pt x="1895803" y="425095"/>
                </a:lnTo>
                <a:lnTo>
                  <a:pt x="2031836" y="425095"/>
                </a:lnTo>
                <a:cubicBezTo>
                  <a:pt x="2066123" y="424304"/>
                  <a:pt x="2094556" y="412775"/>
                  <a:pt x="2117135" y="390508"/>
                </a:cubicBezTo>
                <a:cubicBezTo>
                  <a:pt x="2139714" y="368240"/>
                  <a:pt x="2151422" y="339975"/>
                  <a:pt x="2152258" y="305713"/>
                </a:cubicBezTo>
                <a:cubicBezTo>
                  <a:pt x="2151422" y="271405"/>
                  <a:pt x="2139714" y="242954"/>
                  <a:pt x="2117135" y="220361"/>
                </a:cubicBezTo>
                <a:cubicBezTo>
                  <a:pt x="2094556" y="197767"/>
                  <a:pt x="2066123" y="186052"/>
                  <a:pt x="2031836" y="185216"/>
                </a:cubicBezTo>
                <a:close/>
                <a:moveTo>
                  <a:pt x="219403" y="184856"/>
                </a:moveTo>
                <a:lnTo>
                  <a:pt x="219403" y="425711"/>
                </a:lnTo>
                <a:lnTo>
                  <a:pt x="355436" y="425711"/>
                </a:lnTo>
                <a:cubicBezTo>
                  <a:pt x="389723" y="424917"/>
                  <a:pt x="418156" y="413341"/>
                  <a:pt x="440736" y="390983"/>
                </a:cubicBezTo>
                <a:cubicBezTo>
                  <a:pt x="463315" y="368625"/>
                  <a:pt x="475023" y="340245"/>
                  <a:pt x="475860" y="305843"/>
                </a:cubicBezTo>
                <a:cubicBezTo>
                  <a:pt x="475023" y="271396"/>
                  <a:pt x="463315" y="242829"/>
                  <a:pt x="440736" y="220144"/>
                </a:cubicBezTo>
                <a:cubicBezTo>
                  <a:pt x="418156" y="197459"/>
                  <a:pt x="389723" y="185696"/>
                  <a:pt x="355436" y="184856"/>
                </a:cubicBezTo>
                <a:close/>
                <a:moveTo>
                  <a:pt x="2506294" y="0"/>
                </a:moveTo>
                <a:lnTo>
                  <a:pt x="3164780" y="0"/>
                </a:lnTo>
                <a:lnTo>
                  <a:pt x="3164780" y="218289"/>
                </a:lnTo>
                <a:lnTo>
                  <a:pt x="2943011" y="218289"/>
                </a:lnTo>
                <a:lnTo>
                  <a:pt x="2943011" y="836794"/>
                </a:lnTo>
                <a:lnTo>
                  <a:pt x="2723607" y="836794"/>
                </a:lnTo>
                <a:lnTo>
                  <a:pt x="2723607" y="218289"/>
                </a:lnTo>
                <a:lnTo>
                  <a:pt x="2506294" y="218289"/>
                </a:lnTo>
                <a:close/>
                <a:moveTo>
                  <a:pt x="1676400" y="0"/>
                </a:moveTo>
                <a:lnTo>
                  <a:pt x="2028491" y="0"/>
                </a:lnTo>
                <a:cubicBezTo>
                  <a:pt x="2085625" y="662"/>
                  <a:pt x="2137300" y="14712"/>
                  <a:pt x="2183516" y="42151"/>
                </a:cubicBezTo>
                <a:cubicBezTo>
                  <a:pt x="2229732" y="69591"/>
                  <a:pt x="2266535" y="106452"/>
                  <a:pt x="2293926" y="152734"/>
                </a:cubicBezTo>
                <a:cubicBezTo>
                  <a:pt x="2321317" y="199017"/>
                  <a:pt x="2335341" y="250754"/>
                  <a:pt x="2336000" y="307944"/>
                </a:cubicBezTo>
                <a:cubicBezTo>
                  <a:pt x="2335629" y="352899"/>
                  <a:pt x="2326627" y="394645"/>
                  <a:pt x="2308996" y="433184"/>
                </a:cubicBezTo>
                <a:cubicBezTo>
                  <a:pt x="2291364" y="471723"/>
                  <a:pt x="2267330" y="505101"/>
                  <a:pt x="2236892" y="533319"/>
                </a:cubicBezTo>
                <a:lnTo>
                  <a:pt x="2414010" y="836794"/>
                </a:lnTo>
                <a:lnTo>
                  <a:pt x="2161169" y="836794"/>
                </a:lnTo>
                <a:lnTo>
                  <a:pt x="2031836" y="614767"/>
                </a:lnTo>
                <a:lnTo>
                  <a:pt x="1895803" y="614767"/>
                </a:lnTo>
                <a:lnTo>
                  <a:pt x="1895803" y="836794"/>
                </a:lnTo>
                <a:lnTo>
                  <a:pt x="1676400" y="836794"/>
                </a:lnTo>
                <a:close/>
                <a:moveTo>
                  <a:pt x="1067683" y="0"/>
                </a:moveTo>
                <a:lnTo>
                  <a:pt x="1166867" y="0"/>
                </a:lnTo>
                <a:lnTo>
                  <a:pt x="1560259" y="837909"/>
                </a:lnTo>
                <a:lnTo>
                  <a:pt x="1340717" y="837909"/>
                </a:lnTo>
                <a:lnTo>
                  <a:pt x="1289454" y="728425"/>
                </a:lnTo>
                <a:lnTo>
                  <a:pt x="947325" y="728425"/>
                </a:lnTo>
                <a:lnTo>
                  <a:pt x="897176" y="837909"/>
                </a:lnTo>
                <a:lnTo>
                  <a:pt x="677634" y="837909"/>
                </a:lnTo>
                <a:close/>
                <a:moveTo>
                  <a:pt x="0" y="0"/>
                </a:moveTo>
                <a:lnTo>
                  <a:pt x="352091" y="0"/>
                </a:lnTo>
                <a:cubicBezTo>
                  <a:pt x="409225" y="656"/>
                  <a:pt x="460900" y="14688"/>
                  <a:pt x="507116" y="42097"/>
                </a:cubicBezTo>
                <a:cubicBezTo>
                  <a:pt x="553332" y="69505"/>
                  <a:pt x="590135" y="106358"/>
                  <a:pt x="617526" y="152655"/>
                </a:cubicBezTo>
                <a:cubicBezTo>
                  <a:pt x="644917" y="198953"/>
                  <a:pt x="658942" y="250762"/>
                  <a:pt x="659601" y="308084"/>
                </a:cubicBezTo>
                <a:cubicBezTo>
                  <a:pt x="658935" y="365031"/>
                  <a:pt x="645047" y="416572"/>
                  <a:pt x="617939" y="462707"/>
                </a:cubicBezTo>
                <a:cubicBezTo>
                  <a:pt x="590830" y="508842"/>
                  <a:pt x="554494" y="545597"/>
                  <a:pt x="508932" y="572970"/>
                </a:cubicBezTo>
                <a:cubicBezTo>
                  <a:pt x="463370" y="600344"/>
                  <a:pt x="412576" y="614362"/>
                  <a:pt x="356551" y="615025"/>
                </a:cubicBezTo>
                <a:lnTo>
                  <a:pt x="219403" y="615025"/>
                </a:lnTo>
                <a:lnTo>
                  <a:pt x="219403" y="836794"/>
                </a:lnTo>
                <a:lnTo>
                  <a:pt x="0" y="836794"/>
                </a:lnTo>
                <a:close/>
              </a:path>
            </a:pathLst>
          </a:custGeom>
          <a:solidFill>
            <a:srgbClr val="E3388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" name="Copyright Notice"/>
          <p:cNvSpPr>
            <a:spLocks/>
          </p:cNvSpPr>
          <p:nvPr/>
        </p:nvSpPr>
        <p:spPr bwMode="auto">
          <a:xfrm>
            <a:off x="2736850" y="3644900"/>
            <a:ext cx="3606800" cy="1727200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32400" rIns="72000" bIns="32400">
            <a:spAutoFit/>
          </a:bodyPr>
          <a:lstStyle/>
          <a:p>
            <a:pPr>
              <a:defRPr/>
            </a:pPr>
            <a:r>
              <a:rPr kumimoji="0" lang="zh-TW" altLang="en-US" sz="5400" b="1" dirty="0">
                <a:solidFill>
                  <a:srgbClr val="267FAB"/>
                </a:solidFill>
                <a:latin typeface="微軟正黑體" pitchFamily="34" charset="-120"/>
                <a:ea typeface="微軟正黑體" pitchFamily="34" charset="-120"/>
              </a:rPr>
              <a:t>專戶補助款</a:t>
            </a:r>
            <a:br>
              <a:rPr kumimoji="0" lang="en-US" altLang="zh-TW" sz="5400" b="1" dirty="0">
                <a:solidFill>
                  <a:srgbClr val="267FAB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kumimoji="0" lang="zh-TW" altLang="en-US" sz="5400" b="1" dirty="0">
                <a:solidFill>
                  <a:srgbClr val="267FAB"/>
                </a:solidFill>
                <a:latin typeface="微軟正黑體" pitchFamily="34" charset="-120"/>
                <a:ea typeface="微軟正黑體" pitchFamily="34" charset="-120"/>
              </a:rPr>
              <a:t>之提領</a:t>
            </a:r>
            <a:endParaRPr kumimoji="0" lang="en-US" altLang="zh-CN" sz="5400" b="1" dirty="0">
              <a:solidFill>
                <a:srgbClr val="267FAB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101600" y="2225675"/>
            <a:ext cx="603250" cy="603250"/>
          </a:xfrm>
          <a:prstGeom prst="ellipse">
            <a:avLst/>
          </a:prstGeom>
          <a:solidFill>
            <a:schemeClr val="bg1">
              <a:lumMod val="7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5100638" y="5487988"/>
            <a:ext cx="417512" cy="417512"/>
          </a:xfrm>
          <a:prstGeom prst="ellipse">
            <a:avLst/>
          </a:prstGeom>
          <a:solidFill>
            <a:schemeClr val="bg1">
              <a:lumMod val="7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11052175" y="2617788"/>
            <a:ext cx="1647825" cy="1647825"/>
          </a:xfrm>
          <a:prstGeom prst="ellipse">
            <a:avLst/>
          </a:prstGeom>
          <a:solidFill>
            <a:srgbClr val="37A7D9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9682163" y="3824288"/>
            <a:ext cx="1147762" cy="1147762"/>
          </a:xfrm>
          <a:prstGeom prst="ellipse">
            <a:avLst/>
          </a:prstGeom>
          <a:solidFill>
            <a:srgbClr val="E33884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23" name="椭圆 22"/>
          <p:cNvSpPr/>
          <p:nvPr/>
        </p:nvSpPr>
        <p:spPr>
          <a:xfrm>
            <a:off x="11193463" y="5222875"/>
            <a:ext cx="217487" cy="217488"/>
          </a:xfrm>
          <a:prstGeom prst="ellipse">
            <a:avLst/>
          </a:prstGeom>
          <a:solidFill>
            <a:schemeClr val="bg1">
              <a:lumMod val="7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92173" name="投影片編號版面配置區 15"/>
          <p:cNvSpPr>
            <a:spLocks noGrp="1"/>
          </p:cNvSpPr>
          <p:nvPr>
            <p:ph type="sldNum" sz="quarter" idx="12"/>
          </p:nvPr>
        </p:nvSpPr>
        <p:spPr bwMode="auto">
          <a:xfrm>
            <a:off x="9283405" y="6397625"/>
            <a:ext cx="2743200" cy="3651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fld id="{57909986-0023-4493-8026-AB94B9C91973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36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A4165348-C3DF-9718-3658-EBBD9A814A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  <p:sp>
        <p:nvSpPr>
          <p:cNvPr id="8" name="椭圆 7"/>
          <p:cNvSpPr/>
          <p:nvPr/>
        </p:nvSpPr>
        <p:spPr>
          <a:xfrm>
            <a:off x="-19050" y="0"/>
            <a:ext cx="2362200" cy="2362200"/>
          </a:xfrm>
          <a:prstGeom prst="ellipse">
            <a:avLst/>
          </a:prstGeom>
          <a:solidFill>
            <a:srgbClr val="267FAB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1C9477F-1E93-4FD8-8438-9D3D79C5B16D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37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Copyright Notice"/>
          <p:cNvSpPr>
            <a:spLocks/>
          </p:cNvSpPr>
          <p:nvPr/>
        </p:nvSpPr>
        <p:spPr bwMode="auto">
          <a:xfrm>
            <a:off x="1403350" y="309563"/>
            <a:ext cx="9385300" cy="742950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zh-TW" altLang="en-US" sz="44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專戶補助款之提領</a:t>
            </a:r>
          </a:p>
        </p:txBody>
      </p:sp>
      <p:cxnSp>
        <p:nvCxnSpPr>
          <p:cNvPr id="17" name="直線接點 16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4608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2616185"/>
              </p:ext>
            </p:extLst>
          </p:nvPr>
        </p:nvGraphicFramePr>
        <p:xfrm>
          <a:off x="1009650" y="1339850"/>
          <a:ext cx="9505950" cy="45315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件" r:id="rId3" imgW="8445093" imgH="4097840" progId="Word.Document.8">
                  <p:embed/>
                </p:oleObj>
              </mc:Choice>
              <mc:Fallback>
                <p:oleObj name="文件" r:id="rId3" imgW="8445093" imgH="4097840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9650" y="1339850"/>
                        <a:ext cx="9505950" cy="45315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7" name="Text Box 9"/>
          <p:cNvSpPr txBox="1">
            <a:spLocks noChangeArrowheads="1"/>
          </p:cNvSpPr>
          <p:nvPr/>
        </p:nvSpPr>
        <p:spPr bwMode="auto">
          <a:xfrm>
            <a:off x="1293812" y="5637213"/>
            <a:ext cx="9888538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917" tIns="60958" rIns="121917" bIns="60958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600" b="1" dirty="0">
                <a:solidFill>
                  <a:srgbClr val="E33884"/>
                </a:solidFill>
                <a:latin typeface="標楷體" pitchFamily="65" charset="-120"/>
                <a:ea typeface="標楷體" pitchFamily="65" charset="-120"/>
              </a:rPr>
              <a:t>附註：專戶之支領，於公司月結後次月方可提領上月補助款支用數，且提領數不得高於支用數；</a:t>
            </a:r>
          </a:p>
          <a:p>
            <a:pPr>
              <a:spcBef>
                <a:spcPct val="50000"/>
              </a:spcBef>
            </a:pPr>
            <a:r>
              <a:rPr lang="zh-TW" altLang="en-US" sz="1600" b="1" dirty="0">
                <a:solidFill>
                  <a:srgbClr val="E33884"/>
                </a:solidFill>
                <a:latin typeface="標楷體" pitchFamily="65" charset="-120"/>
                <a:ea typeface="標楷體" pitchFamily="65" charset="-120"/>
              </a:rPr>
              <a:t>      如有溢領部分，按台灣銀行當年度一月一日基本放款利率</a:t>
            </a:r>
            <a:r>
              <a:rPr lang="en-US" altLang="zh-TW" sz="1600" b="1" dirty="0">
                <a:solidFill>
                  <a:srgbClr val="E33884"/>
                </a:solidFill>
                <a:latin typeface="標楷體" pitchFamily="65" charset="-120"/>
                <a:ea typeface="標楷體" pitchFamily="65" charset="-120"/>
              </a:rPr>
              <a:t>(113.1.1</a:t>
            </a:r>
            <a:r>
              <a:rPr lang="zh-TW" altLang="en-US" sz="1600" b="1" dirty="0">
                <a:solidFill>
                  <a:srgbClr val="E33884"/>
                </a:solidFill>
                <a:latin typeface="標楷體" pitchFamily="65" charset="-120"/>
                <a:ea typeface="標楷體" pitchFamily="65" charset="-120"/>
              </a:rPr>
              <a:t>年利率為</a:t>
            </a:r>
            <a:r>
              <a:rPr lang="en-US" altLang="zh-TW" sz="1600" b="1" dirty="0">
                <a:solidFill>
                  <a:srgbClr val="E33884"/>
                </a:solidFill>
                <a:latin typeface="標楷體" pitchFamily="65" charset="-120"/>
                <a:ea typeface="標楷體" pitchFamily="65" charset="-120"/>
              </a:rPr>
              <a:t>5.259</a:t>
            </a:r>
            <a:r>
              <a:rPr lang="zh-TW" altLang="en-US" sz="1600" b="1" dirty="0">
                <a:solidFill>
                  <a:srgbClr val="E33884"/>
                </a:solidFill>
                <a:latin typeface="標楷體" pitchFamily="65" charset="-120"/>
                <a:ea typeface="標楷體" pitchFamily="65" charset="-120"/>
              </a:rPr>
              <a:t>％</a:t>
            </a:r>
            <a:r>
              <a:rPr lang="en-US" altLang="zh-TW" sz="1600" b="1" dirty="0">
                <a:solidFill>
                  <a:srgbClr val="E33884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1600" b="1" dirty="0">
                <a:solidFill>
                  <a:srgbClr val="E33884"/>
                </a:solidFill>
                <a:latin typeface="標楷體" pitchFamily="65" charset="-120"/>
                <a:ea typeface="標楷體" pitchFamily="65" charset="-120"/>
              </a:rPr>
              <a:t>兩倍按月計息，</a:t>
            </a:r>
          </a:p>
          <a:p>
            <a:pPr>
              <a:spcBef>
                <a:spcPct val="50000"/>
              </a:spcBef>
            </a:pPr>
            <a:r>
              <a:rPr lang="zh-TW" altLang="en-US" sz="1600" b="1" dirty="0">
                <a:solidFill>
                  <a:srgbClr val="E33884"/>
                </a:solidFill>
                <a:latin typeface="標楷體" pitchFamily="65" charset="-120"/>
                <a:ea typeface="標楷體" pitchFamily="65" charset="-120"/>
              </a:rPr>
              <a:t>      並限期改善，逾期未改善者，可依契約規定逕行終止契約。</a:t>
            </a: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F7D71840-2595-993B-B090-0CE55BAED6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3179"/>
            <a:ext cx="1550496" cy="870852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椭圆 8"/>
          <p:cNvSpPr/>
          <p:nvPr/>
        </p:nvSpPr>
        <p:spPr>
          <a:xfrm>
            <a:off x="1524000" y="244475"/>
            <a:ext cx="3124200" cy="3124200"/>
          </a:xfrm>
          <a:prstGeom prst="ellipse">
            <a:avLst/>
          </a:prstGeom>
          <a:solidFill>
            <a:srgbClr val="37A7D9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10" name="椭圆 9"/>
          <p:cNvSpPr/>
          <p:nvPr/>
        </p:nvSpPr>
        <p:spPr>
          <a:xfrm>
            <a:off x="742950" y="1806575"/>
            <a:ext cx="1562100" cy="1562100"/>
          </a:xfrm>
          <a:prstGeom prst="ellipse">
            <a:avLst/>
          </a:prstGeom>
          <a:solidFill>
            <a:srgbClr val="FE604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grpSp>
        <p:nvGrpSpPr>
          <p:cNvPr id="94212" name="组合 13"/>
          <p:cNvGrpSpPr>
            <a:grpSpLocks/>
          </p:cNvGrpSpPr>
          <p:nvPr/>
        </p:nvGrpSpPr>
        <p:grpSpPr bwMode="auto">
          <a:xfrm flipV="1">
            <a:off x="7334250" y="3482975"/>
            <a:ext cx="4667250" cy="3367088"/>
            <a:chOff x="7334250" y="3078480"/>
            <a:chExt cx="4667250" cy="3368040"/>
          </a:xfrm>
        </p:grpSpPr>
        <p:sp>
          <p:nvSpPr>
            <p:cNvPr id="11" name="椭圆 10"/>
            <p:cNvSpPr/>
            <p:nvPr/>
          </p:nvSpPr>
          <p:spPr>
            <a:xfrm>
              <a:off x="7334250" y="3078480"/>
              <a:ext cx="2362200" cy="2362868"/>
            </a:xfrm>
            <a:prstGeom prst="ellipse">
              <a:avLst/>
            </a:prstGeom>
            <a:solidFill>
              <a:srgbClr val="4CC7AA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0"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8877300" y="3323024"/>
              <a:ext cx="3124200" cy="3123496"/>
            </a:xfrm>
            <a:prstGeom prst="ellipse">
              <a:avLst/>
            </a:prstGeom>
            <a:solidFill>
              <a:srgbClr val="37A7D9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0"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>
              <a:off x="8096250" y="4883978"/>
              <a:ext cx="1562100" cy="1562542"/>
            </a:xfrm>
            <a:prstGeom prst="ellipse">
              <a:avLst/>
            </a:prstGeom>
            <a:solidFill>
              <a:srgbClr val="FE604A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0" lang="zh-CN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94213" name="投影片編號版面配置區 13"/>
          <p:cNvSpPr>
            <a:spLocks noGrp="1"/>
          </p:cNvSpPr>
          <p:nvPr>
            <p:ph type="sldNum" sz="quarter" idx="12"/>
          </p:nvPr>
        </p:nvSpPr>
        <p:spPr bwMode="auto">
          <a:xfrm>
            <a:off x="9258300" y="6362700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269A653-6162-4E0B-99FA-88DD31B7E33A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38</a:t>
            </a:fld>
            <a:endParaRPr lang="en-US" altLang="zh-CN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214" name="文本框 18"/>
          <p:cNvSpPr txBox="1">
            <a:spLocks noChangeArrowheads="1"/>
          </p:cNvSpPr>
          <p:nvPr/>
        </p:nvSpPr>
        <p:spPr bwMode="auto">
          <a:xfrm>
            <a:off x="5876925" y="417513"/>
            <a:ext cx="4621213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CN" sz="9600" b="1">
                <a:solidFill>
                  <a:srgbClr val="E33884"/>
                </a:solidFill>
                <a:latin typeface="Microsoft YaHei"/>
                <a:ea typeface="Microsoft YaHei"/>
                <a:cs typeface="Microsoft YaHei"/>
              </a:rPr>
              <a:t>PART</a:t>
            </a:r>
            <a:br>
              <a:rPr kumimoji="0" lang="en-US" altLang="zh-CN" sz="9600" b="1">
                <a:solidFill>
                  <a:srgbClr val="E33884"/>
                </a:solidFill>
                <a:latin typeface="Microsoft YaHei"/>
                <a:ea typeface="Microsoft YaHei"/>
                <a:cs typeface="Microsoft YaHei"/>
              </a:rPr>
            </a:br>
            <a:r>
              <a:rPr kumimoji="0" lang="en-US" altLang="zh-CN" sz="9600" b="1">
                <a:solidFill>
                  <a:srgbClr val="E33884"/>
                </a:solidFill>
                <a:latin typeface="Microsoft YaHei"/>
                <a:ea typeface="Microsoft YaHei"/>
                <a:cs typeface="Microsoft YaHei"/>
              </a:rPr>
              <a:t>FIVE</a:t>
            </a:r>
            <a:endParaRPr kumimoji="0" lang="zh-CN" altLang="en-US" sz="9600" b="1">
              <a:solidFill>
                <a:srgbClr val="E33884"/>
              </a:solidFill>
              <a:latin typeface="Microsoft YaHei"/>
              <a:ea typeface="Microsoft YaHei"/>
              <a:cs typeface="Microsoft YaHei"/>
            </a:endParaRPr>
          </a:p>
        </p:txBody>
      </p:sp>
      <p:sp>
        <p:nvSpPr>
          <p:cNvPr id="19" name="Copyright Notice"/>
          <p:cNvSpPr>
            <a:spLocks/>
          </p:cNvSpPr>
          <p:nvPr/>
        </p:nvSpPr>
        <p:spPr bwMode="auto">
          <a:xfrm>
            <a:off x="1092200" y="4103688"/>
            <a:ext cx="4992688" cy="896937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32400" rIns="72000" bIns="32400">
            <a:spAutoFit/>
          </a:bodyPr>
          <a:lstStyle/>
          <a:p>
            <a:pPr algn="ctr">
              <a:defRPr/>
            </a:pPr>
            <a:r>
              <a:rPr kumimoji="0" lang="zh-TW" altLang="en-US" sz="5400" b="1" dirty="0">
                <a:solidFill>
                  <a:srgbClr val="267FAB"/>
                </a:solidFill>
                <a:latin typeface="微軟正黑體" pitchFamily="34" charset="-120"/>
                <a:ea typeface="微軟正黑體" pitchFamily="34" charset="-120"/>
              </a:rPr>
              <a:t>相關稅賦之問題</a:t>
            </a:r>
            <a:endParaRPr kumimoji="0" lang="en-US" altLang="zh-CN" sz="5400" b="1" dirty="0">
              <a:solidFill>
                <a:srgbClr val="267FAB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48F89322-F73B-FC73-E932-327E9B1361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  <p:sp>
        <p:nvSpPr>
          <p:cNvPr id="8" name="椭圆 7"/>
          <p:cNvSpPr/>
          <p:nvPr/>
        </p:nvSpPr>
        <p:spPr>
          <a:xfrm>
            <a:off x="-19050" y="0"/>
            <a:ext cx="2362200" cy="2362200"/>
          </a:xfrm>
          <a:prstGeom prst="ellipse">
            <a:avLst/>
          </a:prstGeom>
          <a:solidFill>
            <a:srgbClr val="4CC7A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67359164-1F70-49B7-B338-0BC02569EC5D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39</a:t>
            </a:fld>
            <a:endParaRPr lang="en-US" altLang="zh-CN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Copyright Notice"/>
          <p:cNvSpPr>
            <a:spLocks/>
          </p:cNvSpPr>
          <p:nvPr/>
        </p:nvSpPr>
        <p:spPr bwMode="auto">
          <a:xfrm>
            <a:off x="1403350" y="309563"/>
            <a:ext cx="9385300" cy="742950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zh-TW" altLang="en-US" sz="44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相關稅賦之問題</a:t>
            </a:r>
            <a:endParaRPr kumimoji="0" lang="en-US" altLang="zh-CN" sz="4400" b="1" dirty="0">
              <a:solidFill>
                <a:srgbClr val="4CC7AA"/>
              </a:solidFill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17" name="直線接點 16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987425" y="1379538"/>
          <a:ext cx="10217500" cy="48421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8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7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718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189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相關之稅賦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稅目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參考法令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3337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計入當年度營利事業所得稅課稅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營利事業所得稅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依財北國稅審一字第</a:t>
                      </a:r>
                      <a:r>
                        <a:rPr lang="en-US" altLang="zh-TW" sz="1800" b="1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0910226523</a:t>
                      </a:r>
                      <a:r>
                        <a:rPr lang="zh-TW" altLang="en-US" sz="1800" b="1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號函謂營利事業依規定向政府申請補助之開發經費，應計入當年度所得額課稅。</a:t>
                      </a:r>
                      <a:endParaRPr lang="en-US" altLang="zh-TW" sz="1800" b="1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5900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非營業稅法</a:t>
                      </a:r>
                      <a:br>
                        <a:rPr lang="en-US" altLang="zh-TW" sz="1800" b="1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lang="zh-TW" altLang="en-US" sz="1800" b="1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課徵範圍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營業稅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財政部賦稅署</a:t>
                      </a:r>
                      <a:r>
                        <a:rPr lang="en-US" altLang="zh-TW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75/5/6</a:t>
                      </a:r>
                      <a:r>
                        <a:rPr lang="zh-TW" altLang="en-US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台稅二發</a:t>
                      </a:r>
                      <a:r>
                        <a:rPr lang="en-US" altLang="zh-TW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7546892</a:t>
                      </a:r>
                      <a:r>
                        <a:rPr lang="zh-TW" altLang="en-US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號函</a:t>
                      </a:r>
                      <a:endParaRPr lang="en-US" altLang="zh-TW" sz="18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r>
                        <a:rPr lang="zh-TW" altLang="en-US" sz="1800" b="1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公司收受政府有關單位補助款，如非因銷售貨物或提供勞務而獲得者，可免開統一發票及免徵營業稅。</a:t>
                      </a:r>
                      <a:endParaRPr lang="en-US" altLang="zh-TW" sz="1800" b="1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800" b="1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財政部賦稅署</a:t>
                      </a:r>
                      <a:r>
                        <a:rPr lang="en-US" altLang="zh-TW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84/9/11</a:t>
                      </a:r>
                      <a:r>
                        <a:rPr lang="zh-TW" altLang="en-US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台稅二發</a:t>
                      </a:r>
                      <a:r>
                        <a:rPr lang="en-US" altLang="zh-TW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841649923</a:t>
                      </a:r>
                      <a:r>
                        <a:rPr lang="zh-TW" altLang="en-US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號函</a:t>
                      </a:r>
                      <a:endParaRPr lang="en-US" altLang="zh-TW" sz="18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r>
                        <a:rPr lang="zh-TW" altLang="en-US" sz="1800" b="1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主旨：廠商依行政院訂定之「主導性新產品開發輔導辦法」向政府領取之補助款，可免開立統一發票，毋須課徵營業稅。</a:t>
                      </a:r>
                      <a:endParaRPr lang="en-US" altLang="zh-TW" sz="1800" b="1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800" b="1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r>
                        <a:rPr lang="zh-TW" altLang="en-US" sz="1800" b="1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說明：二、依行政院</a:t>
                      </a:r>
                      <a:r>
                        <a:rPr lang="en-US" altLang="zh-TW" sz="1800" b="1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84/6/30</a:t>
                      </a:r>
                      <a:r>
                        <a:rPr lang="zh-TW" altLang="en-US" sz="1800" b="1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台</a:t>
                      </a:r>
                      <a:r>
                        <a:rPr lang="en-US" altLang="zh-TW" sz="1800" b="1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(84)</a:t>
                      </a:r>
                      <a:r>
                        <a:rPr lang="zh-TW" altLang="en-US" sz="1800" b="1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經</a:t>
                      </a:r>
                      <a:r>
                        <a:rPr lang="en-US" altLang="zh-TW" sz="1800" b="1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23699</a:t>
                      </a:r>
                      <a:r>
                        <a:rPr lang="zh-TW" altLang="en-US" sz="1800" b="1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號函修正之主導性新產品開發輔導辦法第十三條規定，民間事業依該辦法開發完成之主導性新商品，所取得之之各種智慧財產權歸該民間事業所有，故廠商向政府領取之該項補助款，非因銷售貨物或勞務所取得，非屬營業稅課稅範圍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2" name="圖片 1">
            <a:extLst>
              <a:ext uri="{FF2B5EF4-FFF2-40B4-BE49-F238E27FC236}">
                <a16:creationId xmlns:a16="http://schemas.microsoft.com/office/drawing/2014/main" id="{D711DA31-C03B-6C94-B5E9-BCE2AC7563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179"/>
            <a:ext cx="1550496" cy="87085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268288" y="2057400"/>
            <a:ext cx="2000250" cy="2000250"/>
          </a:xfrm>
          <a:prstGeom prst="ellipse">
            <a:avLst/>
          </a:prstGeom>
          <a:solidFill>
            <a:srgbClr val="4CC7A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CN" sz="16600" b="1" dirty="0">
                <a:solidFill>
                  <a:srgbClr val="FFFFFF"/>
                </a:solidFill>
                <a:latin typeface="Microsoft YaHei" pitchFamily="34" charset="-122"/>
                <a:ea typeface="Microsoft YaHei" pitchFamily="34" charset="-122"/>
              </a:rPr>
              <a:t>1</a:t>
            </a:r>
            <a:endParaRPr kumimoji="0" lang="zh-CN" altLang="en-US" sz="16600" b="1" dirty="0">
              <a:solidFill>
                <a:srgbClr val="FFFFFF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3" name="椭圆 2"/>
          <p:cNvSpPr/>
          <p:nvPr/>
        </p:nvSpPr>
        <p:spPr>
          <a:xfrm>
            <a:off x="2703513" y="2057400"/>
            <a:ext cx="2000250" cy="2000250"/>
          </a:xfrm>
          <a:prstGeom prst="ellipse">
            <a:avLst/>
          </a:prstGeom>
          <a:solidFill>
            <a:srgbClr val="37A7D9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CN" sz="16600" b="1" dirty="0">
                <a:solidFill>
                  <a:srgbClr val="FFFFFF"/>
                </a:solidFill>
                <a:latin typeface="Microsoft YaHei" pitchFamily="34" charset="-122"/>
                <a:ea typeface="Microsoft YaHei" pitchFamily="34" charset="-122"/>
              </a:rPr>
              <a:t>2</a:t>
            </a:r>
            <a:endParaRPr kumimoji="0" lang="zh-CN" altLang="en-US" sz="16600" b="1" dirty="0">
              <a:solidFill>
                <a:srgbClr val="FFFFFF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7524750" y="2057400"/>
            <a:ext cx="2000250" cy="2000250"/>
          </a:xfrm>
          <a:prstGeom prst="ellipse">
            <a:avLst/>
          </a:prstGeom>
          <a:solidFill>
            <a:srgbClr val="FE604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CN" sz="16600" b="1">
                <a:solidFill>
                  <a:srgbClr val="FFFFFF"/>
                </a:solidFill>
                <a:latin typeface="Microsoft YaHei" pitchFamily="34" charset="-122"/>
                <a:ea typeface="Microsoft YaHei" pitchFamily="34" charset="-122"/>
              </a:rPr>
              <a:t>4</a:t>
            </a:r>
            <a:endParaRPr kumimoji="0" lang="zh-CN" altLang="en-US" sz="16600" b="1" dirty="0">
              <a:solidFill>
                <a:srgbClr val="FFFFFF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5095875" y="2057400"/>
            <a:ext cx="2000250" cy="2000250"/>
          </a:xfrm>
          <a:prstGeom prst="ellipse">
            <a:avLst/>
          </a:prstGeom>
          <a:solidFill>
            <a:srgbClr val="E33884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CN" sz="16600" b="1" dirty="0">
                <a:solidFill>
                  <a:srgbClr val="FFFFFF"/>
                </a:solidFill>
                <a:latin typeface="Microsoft YaHei" pitchFamily="34" charset="-122"/>
                <a:ea typeface="Microsoft YaHei" pitchFamily="34" charset="-122"/>
              </a:rPr>
              <a:t>3</a:t>
            </a:r>
            <a:endParaRPr kumimoji="0" lang="zh-CN" altLang="en-US" sz="16600" b="1" dirty="0">
              <a:solidFill>
                <a:srgbClr val="FFFFFF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7" name="Copyright Notice"/>
          <p:cNvSpPr>
            <a:spLocks/>
          </p:cNvSpPr>
          <p:nvPr/>
        </p:nvSpPr>
        <p:spPr bwMode="auto">
          <a:xfrm>
            <a:off x="114300" y="4605338"/>
            <a:ext cx="2479675" cy="496887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32400" rIns="72000" bIns="32400">
            <a:spAutoFit/>
          </a:bodyPr>
          <a:lstStyle/>
          <a:p>
            <a:pPr algn="ctr">
              <a:defRPr/>
            </a:pPr>
            <a:r>
              <a:rPr kumimoji="0" lang="zh-TW" altLang="en-US" sz="2800" b="1" dirty="0">
                <a:solidFill>
                  <a:srgbClr val="267FAB"/>
                </a:solidFill>
                <a:latin typeface="微軟正黑體" pitchFamily="34" charset="-120"/>
                <a:ea typeface="微軟正黑體" pitchFamily="34" charset="-120"/>
              </a:rPr>
              <a:t>預計作業時程 </a:t>
            </a:r>
            <a:endParaRPr kumimoji="0" lang="en-US" altLang="zh-CN" sz="2800" b="1" dirty="0">
              <a:solidFill>
                <a:srgbClr val="267FAB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1" name="Copyright Notice"/>
          <p:cNvSpPr>
            <a:spLocks/>
          </p:cNvSpPr>
          <p:nvPr/>
        </p:nvSpPr>
        <p:spPr bwMode="auto">
          <a:xfrm>
            <a:off x="2955925" y="4605338"/>
            <a:ext cx="1582738" cy="927100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32400" rIns="72000" bIns="32400">
            <a:spAutoFit/>
          </a:bodyPr>
          <a:lstStyle/>
          <a:p>
            <a:pPr algn="ctr">
              <a:defRPr/>
            </a:pPr>
            <a:r>
              <a:rPr kumimoji="0" lang="zh-TW" altLang="en-US" sz="2800" b="1" dirty="0">
                <a:solidFill>
                  <a:srgbClr val="267FAB"/>
                </a:solidFill>
                <a:latin typeface="微軟正黑體" pitchFamily="34" charset="-120"/>
                <a:ea typeface="微軟正黑體" pitchFamily="34" charset="-120"/>
              </a:rPr>
              <a:t>計畫經費</a:t>
            </a:r>
            <a:br>
              <a:rPr kumimoji="0" lang="en-US" altLang="zh-TW" sz="2800" b="1" dirty="0">
                <a:solidFill>
                  <a:srgbClr val="267FAB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kumimoji="0" lang="zh-TW" altLang="en-US" sz="2800" b="1" dirty="0">
                <a:solidFill>
                  <a:srgbClr val="267FAB"/>
                </a:solidFill>
                <a:latin typeface="微軟正黑體" pitchFamily="34" charset="-120"/>
                <a:ea typeface="微軟正黑體" pitchFamily="34" charset="-120"/>
              </a:rPr>
              <a:t>預算編列</a:t>
            </a:r>
            <a:endParaRPr kumimoji="0" lang="en-US" altLang="zh-CN" sz="2800" b="1" dirty="0">
              <a:solidFill>
                <a:srgbClr val="267FAB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4" name="Copyright Notice"/>
          <p:cNvSpPr>
            <a:spLocks/>
          </p:cNvSpPr>
          <p:nvPr/>
        </p:nvSpPr>
        <p:spPr bwMode="auto">
          <a:xfrm>
            <a:off x="4946650" y="4605338"/>
            <a:ext cx="2298700" cy="927100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32400" rIns="72000" bIns="32400">
            <a:spAutoFit/>
          </a:bodyPr>
          <a:lstStyle/>
          <a:p>
            <a:pPr algn="ctr">
              <a:defRPr/>
            </a:pPr>
            <a:r>
              <a:rPr kumimoji="0" lang="zh-TW" altLang="en-US" sz="2800" b="1" dirty="0">
                <a:solidFill>
                  <a:srgbClr val="267FAB"/>
                </a:solidFill>
                <a:latin typeface="微軟正黑體" pitchFamily="34" charset="-120"/>
                <a:ea typeface="微軟正黑體" pitchFamily="34" charset="-120"/>
              </a:rPr>
              <a:t>會計專帳作業</a:t>
            </a:r>
            <a:br>
              <a:rPr kumimoji="0" lang="en-US" altLang="zh-TW" sz="2800" b="1" dirty="0">
                <a:solidFill>
                  <a:srgbClr val="267FAB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kumimoji="0" lang="zh-TW" altLang="en-US" sz="2800" b="1" dirty="0">
                <a:solidFill>
                  <a:srgbClr val="267FAB"/>
                </a:solidFill>
                <a:latin typeface="微軟正黑體" pitchFamily="34" charset="-120"/>
                <a:ea typeface="微軟正黑體" pitchFamily="34" charset="-120"/>
              </a:rPr>
              <a:t>之設置 </a:t>
            </a:r>
            <a:endParaRPr kumimoji="0" lang="en-US" altLang="zh-CN" sz="2800" b="1" dirty="0">
              <a:solidFill>
                <a:srgbClr val="267FAB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7" name="Copyright Notice"/>
          <p:cNvSpPr>
            <a:spLocks/>
          </p:cNvSpPr>
          <p:nvPr/>
        </p:nvSpPr>
        <p:spPr bwMode="auto">
          <a:xfrm>
            <a:off x="7635875" y="4605338"/>
            <a:ext cx="1941513" cy="927100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32400" rIns="72000" bIns="32400">
            <a:spAutoFit/>
          </a:bodyPr>
          <a:lstStyle/>
          <a:p>
            <a:pPr algn="ctr">
              <a:defRPr/>
            </a:pPr>
            <a:r>
              <a:rPr kumimoji="0" lang="zh-TW" altLang="en-US" sz="2800" b="1" dirty="0">
                <a:solidFill>
                  <a:srgbClr val="267FAB"/>
                </a:solidFill>
                <a:latin typeface="微軟正黑體" pitchFamily="34" charset="-120"/>
                <a:ea typeface="微軟正黑體" pitchFamily="34" charset="-120"/>
              </a:rPr>
              <a:t>專戶補助款</a:t>
            </a:r>
            <a:br>
              <a:rPr kumimoji="0" lang="en-US" altLang="zh-TW" sz="2800" b="1" dirty="0">
                <a:solidFill>
                  <a:srgbClr val="267FAB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kumimoji="0" lang="zh-TW" altLang="en-US" sz="2800" b="1" dirty="0">
                <a:solidFill>
                  <a:srgbClr val="267FAB"/>
                </a:solidFill>
                <a:latin typeface="微軟正黑體" pitchFamily="34" charset="-120"/>
                <a:ea typeface="微軟正黑體" pitchFamily="34" charset="-120"/>
              </a:rPr>
              <a:t>之提領</a:t>
            </a:r>
            <a:endParaRPr kumimoji="0" lang="en-US" altLang="zh-CN" sz="2800" b="1" dirty="0">
              <a:solidFill>
                <a:srgbClr val="267FAB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8441" name="文本框 18"/>
          <p:cNvSpPr txBox="1">
            <a:spLocks noChangeArrowheads="1"/>
          </p:cNvSpPr>
          <p:nvPr/>
        </p:nvSpPr>
        <p:spPr bwMode="auto">
          <a:xfrm>
            <a:off x="4767263" y="136525"/>
            <a:ext cx="265747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zh-CN" altLang="en-US" sz="6600" b="1">
                <a:solidFill>
                  <a:srgbClr val="E33884"/>
                </a:solidFill>
                <a:latin typeface="微軟正黑體"/>
                <a:ea typeface="微軟正黑體"/>
                <a:cs typeface="微軟正黑體"/>
              </a:rPr>
              <a:t>目</a:t>
            </a:r>
            <a:r>
              <a:rPr kumimoji="0" lang="zh-TW" altLang="en-US" sz="6600" b="1">
                <a:solidFill>
                  <a:srgbClr val="E33884"/>
                </a:solidFill>
                <a:latin typeface="微軟正黑體"/>
                <a:ea typeface="微軟正黑體"/>
                <a:cs typeface="微軟正黑體"/>
              </a:rPr>
              <a:t>錄</a:t>
            </a:r>
            <a:endParaRPr kumimoji="0" lang="zh-CN" altLang="en-US" sz="6600" b="1">
              <a:solidFill>
                <a:srgbClr val="E33884"/>
              </a:solidFill>
              <a:latin typeface="微軟正黑體"/>
              <a:ea typeface="微軟正黑體"/>
              <a:cs typeface="微軟正黑體"/>
            </a:endParaRPr>
          </a:p>
        </p:txBody>
      </p:sp>
      <p:sp>
        <p:nvSpPr>
          <p:cNvPr id="18442" name="文本框 19"/>
          <p:cNvSpPr txBox="1">
            <a:spLocks noChangeArrowheads="1"/>
          </p:cNvSpPr>
          <p:nvPr/>
        </p:nvSpPr>
        <p:spPr bwMode="auto">
          <a:xfrm>
            <a:off x="0" y="1185863"/>
            <a:ext cx="12192000" cy="646112"/>
          </a:xfrm>
          <a:prstGeom prst="rect">
            <a:avLst/>
          </a:prstGeom>
          <a:solidFill>
            <a:srgbClr val="F69E08">
              <a:alpha val="38039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en-US" altLang="zh-CN" sz="3600">
                <a:latin typeface="Times New Roman" pitchFamily="18" charset="0"/>
                <a:ea typeface="Microsoft YaHei"/>
                <a:cs typeface="Times New Roman" pitchFamily="18" charset="0"/>
              </a:rPr>
              <a:t>CONTENTS</a:t>
            </a:r>
            <a:endParaRPr kumimoji="0" lang="zh-CN" altLang="en-US" sz="3600">
              <a:latin typeface="Times New Roman" pitchFamily="18" charset="0"/>
              <a:ea typeface="Microsoft YaHei"/>
              <a:cs typeface="Times New Roman" pitchFamily="18" charset="0"/>
            </a:endParaRPr>
          </a:p>
        </p:txBody>
      </p:sp>
      <p:sp>
        <p:nvSpPr>
          <p:cNvPr id="21" name="椭圆 3"/>
          <p:cNvSpPr/>
          <p:nvPr/>
        </p:nvSpPr>
        <p:spPr>
          <a:xfrm>
            <a:off x="9880600" y="2074863"/>
            <a:ext cx="2000250" cy="2000250"/>
          </a:xfrm>
          <a:prstGeom prst="ellipse">
            <a:avLst/>
          </a:prstGeom>
          <a:solidFill>
            <a:schemeClr val="accent2">
              <a:lumMod val="7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CN" sz="16600" b="1" dirty="0">
                <a:solidFill>
                  <a:srgbClr val="FFFFFF"/>
                </a:solidFill>
                <a:latin typeface="Microsoft YaHei" pitchFamily="34" charset="-122"/>
                <a:ea typeface="Microsoft YaHei" pitchFamily="34" charset="-122"/>
              </a:rPr>
              <a:t>5</a:t>
            </a:r>
            <a:endParaRPr kumimoji="0" lang="zh-CN" altLang="en-US" sz="16600" b="1" dirty="0">
              <a:solidFill>
                <a:srgbClr val="FFFFFF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22" name="Copyright Notice"/>
          <p:cNvSpPr>
            <a:spLocks/>
          </p:cNvSpPr>
          <p:nvPr/>
        </p:nvSpPr>
        <p:spPr bwMode="auto">
          <a:xfrm>
            <a:off x="10142538" y="4592638"/>
            <a:ext cx="1581150" cy="927100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32400" rIns="72000" bIns="32400">
            <a:spAutoFit/>
          </a:bodyPr>
          <a:lstStyle/>
          <a:p>
            <a:pPr algn="ctr">
              <a:defRPr/>
            </a:pPr>
            <a:r>
              <a:rPr kumimoji="0" lang="zh-TW" altLang="en-US" sz="2800" b="1" dirty="0">
                <a:solidFill>
                  <a:srgbClr val="267FAB"/>
                </a:solidFill>
                <a:latin typeface="微軟正黑體" pitchFamily="34" charset="-120"/>
                <a:ea typeface="微軟正黑體" pitchFamily="34" charset="-120"/>
              </a:rPr>
              <a:t>相關稅賦</a:t>
            </a:r>
            <a:br>
              <a:rPr kumimoji="0" lang="en-US" altLang="zh-TW" sz="2800" b="1" dirty="0">
                <a:solidFill>
                  <a:srgbClr val="267FAB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kumimoji="0" lang="zh-TW" altLang="en-US" sz="2800" b="1" dirty="0">
                <a:solidFill>
                  <a:srgbClr val="267FAB"/>
                </a:solidFill>
                <a:latin typeface="微軟正黑體" pitchFamily="34" charset="-120"/>
                <a:ea typeface="微軟正黑體" pitchFamily="34" charset="-120"/>
              </a:rPr>
              <a:t>之問題 </a:t>
            </a:r>
            <a:endParaRPr kumimoji="0" lang="en-US" altLang="zh-CN" sz="2800" b="1" dirty="0">
              <a:solidFill>
                <a:srgbClr val="267FAB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8445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88E3536-E0B7-49D1-936E-FB497E037850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4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2CFB7E40-607C-1813-25F7-3249816205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7B9DA9C-99F2-4682-8161-E36DCFCF0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76817" y="6350318"/>
            <a:ext cx="2743200" cy="365125"/>
          </a:xfrm>
        </p:spPr>
        <p:txBody>
          <a:bodyPr/>
          <a:lstStyle/>
          <a:p>
            <a:pPr>
              <a:defRPr/>
            </a:pPr>
            <a:fld id="{7C08E601-A053-450F-A2E5-07583CFA0679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40</a:t>
            </a:fld>
            <a:endParaRPr lang="zh-CN" alt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pyright Notice">
            <a:extLst>
              <a:ext uri="{FF2B5EF4-FFF2-40B4-BE49-F238E27FC236}">
                <a16:creationId xmlns:a16="http://schemas.microsoft.com/office/drawing/2014/main" id="{8B36E6DF-F363-4456-94E8-E83572533D2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690491"/>
            <a:ext cx="10515600" cy="674830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>
              <a:defRPr/>
            </a:pPr>
            <a:r>
              <a:rPr kumimoji="0" lang="zh-TW" altLang="en-US" sz="4400" dirty="0">
                <a:solidFill>
                  <a:schemeClr val="tx1"/>
                </a:solidFill>
                <a:latin typeface="Arial" charset="0"/>
                <a:ea typeface="標楷體" pitchFamily="65" charset="-120"/>
              </a:rPr>
              <a:t>         本所聯絡方式</a:t>
            </a: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193F78BD-3DE8-46C1-B354-F8284F428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4570" y="1957705"/>
            <a:ext cx="4249738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/>
          <a:lstStyle/>
          <a:p>
            <a:pPr marL="193675" algn="just">
              <a:lnSpc>
                <a:spcPct val="192000"/>
              </a:lnSpc>
            </a:pPr>
            <a:r>
              <a:rPr kumimoji="0" lang="zh-TW" altLang="en-US" sz="16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本所聯絡方式：</a:t>
            </a:r>
          </a:p>
          <a:p>
            <a:pPr marL="193675" algn="just">
              <a:lnSpc>
                <a:spcPct val="192000"/>
              </a:lnSpc>
            </a:pPr>
            <a:r>
              <a:rPr kumimoji="0" lang="zh-TW" altLang="en-US" sz="16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正風聯合會計師事務所 </a:t>
            </a:r>
          </a:p>
          <a:p>
            <a:pPr marL="193675" algn="just">
              <a:lnSpc>
                <a:spcPct val="192000"/>
              </a:lnSpc>
            </a:pPr>
            <a:r>
              <a:rPr kumimoji="0" lang="zh-TW" altLang="en-US" sz="16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總機電話：（</a:t>
            </a:r>
            <a:r>
              <a:rPr kumimoji="0" lang="en-US" altLang="zh-TW" sz="16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02</a:t>
            </a:r>
            <a:r>
              <a:rPr kumimoji="0" lang="zh-TW" altLang="en-US" sz="16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）</a:t>
            </a:r>
            <a:r>
              <a:rPr kumimoji="0" lang="en-US" altLang="zh-TW" sz="16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2516-5255(</a:t>
            </a:r>
            <a:r>
              <a:rPr kumimoji="0" lang="zh-TW" altLang="en-US" sz="16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台北所</a:t>
            </a:r>
            <a:r>
              <a:rPr kumimoji="0" lang="en-US" altLang="zh-TW" sz="16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marL="193675" algn="just">
              <a:lnSpc>
                <a:spcPct val="192000"/>
              </a:lnSpc>
            </a:pPr>
            <a:r>
              <a:rPr kumimoji="0" lang="zh-TW" altLang="en-US" sz="16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           </a:t>
            </a:r>
            <a:r>
              <a:rPr kumimoji="0" lang="en-US" altLang="zh-TW" sz="16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(07)</a:t>
            </a:r>
            <a:r>
              <a:rPr kumimoji="0" lang="zh-TW" altLang="en-US" sz="16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kumimoji="0" lang="en-US" altLang="zh-TW" sz="16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229-0118</a:t>
            </a:r>
            <a:r>
              <a:rPr kumimoji="0" lang="zh-TW" altLang="en-US" sz="16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kumimoji="0" lang="en-US" altLang="zh-TW" sz="16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16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高雄所</a:t>
            </a:r>
            <a:r>
              <a:rPr kumimoji="0" lang="en-US" altLang="zh-TW" sz="16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marL="193675" algn="just">
              <a:lnSpc>
                <a:spcPct val="192000"/>
              </a:lnSpc>
            </a:pPr>
            <a:r>
              <a:rPr kumimoji="0" lang="zh-TW" altLang="en-US" sz="16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       </a:t>
            </a:r>
            <a:endParaRPr kumimoji="0" lang="en-US" altLang="zh-TW" sz="1600" b="1" dirty="0">
              <a:solidFill>
                <a:srgbClr val="0000CC"/>
              </a:solidFill>
              <a:latin typeface="標楷體" pitchFamily="65" charset="-120"/>
              <a:ea typeface="標楷體" pitchFamily="65" charset="-120"/>
            </a:endParaRPr>
          </a:p>
          <a:p>
            <a:pPr marL="193675"/>
            <a:r>
              <a:rPr kumimoji="0" lang="zh-TW" altLang="en-US" sz="16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地    址：台北市南京東路二段</a:t>
            </a:r>
            <a:r>
              <a:rPr kumimoji="0" lang="en-US" altLang="zh-TW" sz="16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111</a:t>
            </a:r>
            <a:r>
              <a:rPr kumimoji="0" lang="zh-TW" altLang="en-US" sz="16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號</a:t>
            </a:r>
            <a:r>
              <a:rPr kumimoji="0" lang="en-US" altLang="zh-TW" sz="16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14</a:t>
            </a:r>
            <a:r>
              <a:rPr kumimoji="0" lang="zh-TW" altLang="en-US" sz="16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樓</a:t>
            </a:r>
            <a:endParaRPr kumimoji="0" lang="en-US" altLang="zh-TW" sz="1600" b="1" dirty="0">
              <a:solidFill>
                <a:srgbClr val="0000CC"/>
              </a:solidFill>
              <a:latin typeface="標楷體" pitchFamily="65" charset="-120"/>
              <a:ea typeface="標楷體" pitchFamily="65" charset="-120"/>
            </a:endParaRPr>
          </a:p>
          <a:p>
            <a:pPr marL="193675"/>
            <a:endParaRPr kumimoji="0" lang="en-US" altLang="zh-TW" sz="1600" b="1" dirty="0">
              <a:solidFill>
                <a:srgbClr val="0000CC"/>
              </a:solidFill>
              <a:latin typeface="標楷體" pitchFamily="65" charset="-120"/>
              <a:ea typeface="標楷體" pitchFamily="65" charset="-120"/>
            </a:endParaRPr>
          </a:p>
          <a:p>
            <a:pPr marL="193675"/>
            <a:endParaRPr kumimoji="0" lang="en-US" altLang="zh-TW" sz="1600" b="1" dirty="0">
              <a:solidFill>
                <a:srgbClr val="0000CC"/>
              </a:solidFill>
              <a:latin typeface="標楷體" pitchFamily="65" charset="-120"/>
              <a:ea typeface="標楷體" pitchFamily="65" charset="-120"/>
            </a:endParaRPr>
          </a:p>
          <a:p>
            <a:pPr marL="193675"/>
            <a:endParaRPr kumimoji="0" lang="zh-TW" altLang="en-US" sz="1200" b="1" dirty="0"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976D0140-308F-42F0-950A-1080BF531AD9}"/>
              </a:ext>
            </a:extLst>
          </p:cNvPr>
          <p:cNvCxnSpPr/>
          <p:nvPr/>
        </p:nvCxnSpPr>
        <p:spPr>
          <a:xfrm>
            <a:off x="1297305" y="150526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8D7C1FE0-204F-8932-3372-EE6CF6DB10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771734"/>
              </p:ext>
            </p:extLst>
          </p:nvPr>
        </p:nvGraphicFramePr>
        <p:xfrm>
          <a:off x="5527041" y="1859283"/>
          <a:ext cx="5660389" cy="4256090"/>
        </p:xfrm>
        <a:graphic>
          <a:graphicData uri="http://schemas.openxmlformats.org/drawingml/2006/table">
            <a:tbl>
              <a:tblPr/>
              <a:tblGrid>
                <a:gridCol w="1865833">
                  <a:extLst>
                    <a:ext uri="{9D8B030D-6E8A-4147-A177-3AD203B41FA5}">
                      <a16:colId xmlns:a16="http://schemas.microsoft.com/office/drawing/2014/main" val="3728142407"/>
                    </a:ext>
                  </a:extLst>
                </a:gridCol>
                <a:gridCol w="901469">
                  <a:extLst>
                    <a:ext uri="{9D8B030D-6E8A-4147-A177-3AD203B41FA5}">
                      <a16:colId xmlns:a16="http://schemas.microsoft.com/office/drawing/2014/main" val="2196012824"/>
                    </a:ext>
                  </a:extLst>
                </a:gridCol>
                <a:gridCol w="2893087">
                  <a:extLst>
                    <a:ext uri="{9D8B030D-6E8A-4147-A177-3AD203B41FA5}">
                      <a16:colId xmlns:a16="http://schemas.microsoft.com/office/drawing/2014/main" val="271764471"/>
                    </a:ext>
                  </a:extLst>
                </a:gridCol>
              </a:tblGrid>
              <a:tr h="41398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查 核 人 員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分 機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E-mail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9259831"/>
                  </a:ext>
                </a:extLst>
              </a:tr>
              <a:tr h="497859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黃健瑋會計師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232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adt44@clockcpa.com.tw</a:t>
                      </a:r>
                      <a:r>
                        <a:rPr lang="zh-TW" altLang="en-US" sz="16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2406339"/>
                  </a:ext>
                </a:extLst>
              </a:tr>
              <a:tr h="497859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林玫杏經理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151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6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adt43@clockcpa.com.tw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1577132"/>
                  </a:ext>
                </a:extLst>
              </a:tr>
              <a:tr h="497859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葉文元副理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242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6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adt460@clockcpa.com.tw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3907245"/>
                  </a:ext>
                </a:extLst>
              </a:tr>
              <a:tr h="46988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胡又華</a:t>
                      </a:r>
                      <a:r>
                        <a:rPr lang="zh-TW" altLang="en-US" sz="16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副理</a:t>
                      </a:r>
                      <a:endParaRPr lang="zh-TW" altLang="en-US" sz="1600" b="1" i="0" u="none" strike="noStrike" kern="12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246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6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adt4</a:t>
                      </a:r>
                      <a:r>
                        <a:rPr lang="en-US" altLang="zh-TW" sz="16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15</a:t>
                      </a:r>
                      <a:r>
                        <a:rPr lang="en-US" sz="16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@clockcpa.com.tw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6523989"/>
                  </a:ext>
                </a:extLst>
              </a:tr>
              <a:tr h="46899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黃森瑋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152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6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adt4</a:t>
                      </a:r>
                      <a:r>
                        <a:rPr lang="en-US" altLang="zh-TW" sz="16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57</a:t>
                      </a:r>
                      <a:r>
                        <a:rPr lang="en-US" sz="16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@clockcpa.com.tw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7262690"/>
                  </a:ext>
                </a:extLst>
              </a:tr>
              <a:tr h="48013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黃宇昕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249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6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adt4</a:t>
                      </a:r>
                      <a:r>
                        <a:rPr lang="en-US" altLang="zh-TW" sz="16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16</a:t>
                      </a:r>
                      <a:r>
                        <a:rPr lang="en-US" sz="16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@clockcpa.com.tw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0346085"/>
                  </a:ext>
                </a:extLst>
              </a:tr>
              <a:tr h="420029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張玟萱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240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6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adt4</a:t>
                      </a:r>
                      <a:r>
                        <a:rPr lang="en-US" altLang="zh-TW" sz="16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52</a:t>
                      </a:r>
                      <a:r>
                        <a:rPr lang="en-US" sz="16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@clockcpa.com.tw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9745455"/>
                  </a:ext>
                </a:extLst>
              </a:tr>
              <a:tr h="509501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蔡采縈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236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6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adt4</a:t>
                      </a:r>
                      <a:r>
                        <a:rPr lang="en-US" altLang="zh-TW" sz="16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65</a:t>
                      </a:r>
                      <a:r>
                        <a:rPr lang="en-US" sz="16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@clockcpa.com.tw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0529490"/>
                  </a:ext>
                </a:extLst>
              </a:tr>
            </a:tbl>
          </a:graphicData>
        </a:graphic>
      </p:graphicFrame>
      <p:pic>
        <p:nvPicPr>
          <p:cNvPr id="3" name="圖片 2">
            <a:extLst>
              <a:ext uri="{FF2B5EF4-FFF2-40B4-BE49-F238E27FC236}">
                <a16:creationId xmlns:a16="http://schemas.microsoft.com/office/drawing/2014/main" id="{06501808-8065-CF95-4E77-7BD8D463D7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179"/>
            <a:ext cx="1550496" cy="87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4574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5" name="投影片編號版面配置區 29"/>
          <p:cNvSpPr txBox="1">
            <a:spLocks noGrp="1"/>
          </p:cNvSpPr>
          <p:nvPr/>
        </p:nvSpPr>
        <p:spPr bwMode="auto">
          <a:xfrm>
            <a:off x="9255125" y="6370638"/>
            <a:ext cx="2743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A72228CD-5ADC-4618-868F-7BDBD61DDEAE}" type="slidenum">
              <a:rPr kumimoji="0" lang="zh-CN" altLang="en-US" sz="2400">
                <a:latin typeface="Times New Roman" pitchFamily="18" charset="0"/>
                <a:cs typeface="Times New Roman" pitchFamily="18" charset="0"/>
              </a:rPr>
              <a:pPr algn="r"/>
              <a:t>41</a:t>
            </a:fld>
            <a:endParaRPr kumimoji="0" lang="en-US" altLang="zh-CN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03350" y="369888"/>
            <a:ext cx="9385300" cy="680986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zh-TW" altLang="en-US" sz="4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負責查核人員對照表</a:t>
            </a:r>
            <a:endParaRPr kumimoji="0" lang="en-US" altLang="zh-TW" sz="40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97C2A299-76B6-E0B9-B906-95AA4CDF30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080713"/>
              </p:ext>
            </p:extLst>
          </p:nvPr>
        </p:nvGraphicFramePr>
        <p:xfrm>
          <a:off x="711200" y="1825625"/>
          <a:ext cx="4977934" cy="4126176"/>
        </p:xfrm>
        <a:graphic>
          <a:graphicData uri="http://schemas.openxmlformats.org/drawingml/2006/table">
            <a:tbl>
              <a:tblPr/>
              <a:tblGrid>
                <a:gridCol w="746087">
                  <a:extLst>
                    <a:ext uri="{9D8B030D-6E8A-4147-A177-3AD203B41FA5}">
                      <a16:colId xmlns:a16="http://schemas.microsoft.com/office/drawing/2014/main" val="1546851601"/>
                    </a:ext>
                  </a:extLst>
                </a:gridCol>
                <a:gridCol w="319532">
                  <a:extLst>
                    <a:ext uri="{9D8B030D-6E8A-4147-A177-3AD203B41FA5}">
                      <a16:colId xmlns:a16="http://schemas.microsoft.com/office/drawing/2014/main" val="1989368883"/>
                    </a:ext>
                  </a:extLst>
                </a:gridCol>
                <a:gridCol w="3912315">
                  <a:extLst>
                    <a:ext uri="{9D8B030D-6E8A-4147-A177-3AD203B41FA5}">
                      <a16:colId xmlns:a16="http://schemas.microsoft.com/office/drawing/2014/main" val="3699206642"/>
                    </a:ext>
                  </a:extLst>
                </a:gridCol>
              </a:tblGrid>
              <a:tr h="45846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查核人員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8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公 司 名 稱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8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610900"/>
                  </a:ext>
                </a:extLst>
              </a:tr>
              <a:tr h="45846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胡又華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大象山食品有限公司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1759628"/>
                  </a:ext>
                </a:extLst>
              </a:tr>
              <a:tr h="45846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黃森瑋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雲山酒廠股份有限公司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2144807"/>
                  </a:ext>
                </a:extLst>
              </a:tr>
              <a:tr h="45846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黃宇昕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住電國際電子材料股份有限公司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873638"/>
                  </a:ext>
                </a:extLst>
              </a:tr>
              <a:tr h="45846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張玟萱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頌欣機械有限公司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63768"/>
                  </a:ext>
                </a:extLst>
              </a:tr>
              <a:tr h="45846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蔡采縈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長園科技實業股份有限公司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1475637"/>
                  </a:ext>
                </a:extLst>
              </a:tr>
              <a:tr h="45846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胡又華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瞬豐實業股份有限公司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6257344"/>
                  </a:ext>
                </a:extLst>
              </a:tr>
              <a:tr h="45846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黃森瑋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1" i="0" u="none" strike="noStrike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zh-TW" alt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元祥金屬工業股份有限公司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894911"/>
                  </a:ext>
                </a:extLst>
              </a:tr>
              <a:tr h="45846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黃宇昕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zh-TW" alt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喬崴進科技股份有限公司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4315283"/>
                  </a:ext>
                </a:extLst>
              </a:tr>
            </a:tbl>
          </a:graphicData>
        </a:graphic>
      </p:graphicFrame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0903E597-6DDB-31BD-35AC-0078B3CA37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8885790"/>
              </p:ext>
            </p:extLst>
          </p:nvPr>
        </p:nvGraphicFramePr>
        <p:xfrm>
          <a:off x="6055360" y="1825625"/>
          <a:ext cx="5050668" cy="3667712"/>
        </p:xfrm>
        <a:graphic>
          <a:graphicData uri="http://schemas.openxmlformats.org/drawingml/2006/table">
            <a:tbl>
              <a:tblPr/>
              <a:tblGrid>
                <a:gridCol w="818821">
                  <a:extLst>
                    <a:ext uri="{9D8B030D-6E8A-4147-A177-3AD203B41FA5}">
                      <a16:colId xmlns:a16="http://schemas.microsoft.com/office/drawing/2014/main" val="1546851601"/>
                    </a:ext>
                  </a:extLst>
                </a:gridCol>
                <a:gridCol w="319532">
                  <a:extLst>
                    <a:ext uri="{9D8B030D-6E8A-4147-A177-3AD203B41FA5}">
                      <a16:colId xmlns:a16="http://schemas.microsoft.com/office/drawing/2014/main" val="1989368883"/>
                    </a:ext>
                  </a:extLst>
                </a:gridCol>
                <a:gridCol w="3912315">
                  <a:extLst>
                    <a:ext uri="{9D8B030D-6E8A-4147-A177-3AD203B41FA5}">
                      <a16:colId xmlns:a16="http://schemas.microsoft.com/office/drawing/2014/main" val="3699206642"/>
                    </a:ext>
                  </a:extLst>
                </a:gridCol>
              </a:tblGrid>
              <a:tr h="45846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查核人員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8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公 司 名 稱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8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610900"/>
                  </a:ext>
                </a:extLst>
              </a:tr>
              <a:tr h="45846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張玟萱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億川鐵工所股份有限公司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1759628"/>
                  </a:ext>
                </a:extLst>
              </a:tr>
              <a:tr h="45846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蔡采縈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鋒鑫科技有限公司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2144807"/>
                  </a:ext>
                </a:extLst>
              </a:tr>
              <a:tr h="45846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胡又華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沅水企業股份有限公司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873638"/>
                  </a:ext>
                </a:extLst>
              </a:tr>
              <a:tr h="45846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黃森瑋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油機工業股份有限公司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63768"/>
                  </a:ext>
                </a:extLst>
              </a:tr>
              <a:tr h="45846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黃宇昕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久興國際工業股份有限公司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1475637"/>
                  </a:ext>
                </a:extLst>
              </a:tr>
              <a:tr h="45846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張玟萱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鴻通海科技股份有限公司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6257344"/>
                  </a:ext>
                </a:extLst>
              </a:tr>
              <a:tr h="45846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蔡采縈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皇嘉金屬鑄造有限公司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894911"/>
                  </a:ext>
                </a:extLst>
              </a:tr>
            </a:tbl>
          </a:graphicData>
        </a:graphic>
      </p:graphicFrame>
      <p:pic>
        <p:nvPicPr>
          <p:cNvPr id="5" name="圖片 4">
            <a:extLst>
              <a:ext uri="{FF2B5EF4-FFF2-40B4-BE49-F238E27FC236}">
                <a16:creationId xmlns:a16="http://schemas.microsoft.com/office/drawing/2014/main" id="{5B169E3F-5B87-D02E-26E3-F9C5D13979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3179"/>
            <a:ext cx="1550496" cy="870852"/>
          </a:xfrm>
          <a:prstGeom prst="rect">
            <a:avLst/>
          </a:prstGeo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椭圆 16"/>
          <p:cNvSpPr/>
          <p:nvPr/>
        </p:nvSpPr>
        <p:spPr>
          <a:xfrm>
            <a:off x="7556500" y="811213"/>
            <a:ext cx="330200" cy="330200"/>
          </a:xfrm>
          <a:prstGeom prst="ellipse">
            <a:avLst/>
          </a:prstGeom>
          <a:solidFill>
            <a:srgbClr val="4CC7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7226300" y="4054475"/>
            <a:ext cx="546100" cy="5461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9251950" y="2365375"/>
            <a:ext cx="546100" cy="546100"/>
          </a:xfrm>
          <a:prstGeom prst="ellipse">
            <a:avLst/>
          </a:prstGeom>
          <a:solidFill>
            <a:srgbClr val="37A7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4165600" y="3946525"/>
            <a:ext cx="431800" cy="431800"/>
          </a:xfrm>
          <a:prstGeom prst="ellipse">
            <a:avLst/>
          </a:prstGeom>
          <a:solidFill>
            <a:srgbClr val="F69E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23" name="椭圆 22"/>
          <p:cNvSpPr/>
          <p:nvPr/>
        </p:nvSpPr>
        <p:spPr>
          <a:xfrm flipH="1">
            <a:off x="1427163" y="2513013"/>
            <a:ext cx="227012" cy="228600"/>
          </a:xfrm>
          <a:prstGeom prst="ellipse">
            <a:avLst/>
          </a:prstGeom>
          <a:solidFill>
            <a:srgbClr val="E338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24" name="椭圆 23"/>
          <p:cNvSpPr/>
          <p:nvPr/>
        </p:nvSpPr>
        <p:spPr>
          <a:xfrm flipH="1">
            <a:off x="700088" y="2001838"/>
            <a:ext cx="92075" cy="92075"/>
          </a:xfrm>
          <a:prstGeom prst="ellipse">
            <a:avLst/>
          </a:prstGeom>
          <a:solidFill>
            <a:srgbClr val="F69E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25" name="椭圆 24"/>
          <p:cNvSpPr/>
          <p:nvPr/>
        </p:nvSpPr>
        <p:spPr>
          <a:xfrm flipH="1">
            <a:off x="128588" y="2681288"/>
            <a:ext cx="93662" cy="9366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26" name="椭圆 25"/>
          <p:cNvSpPr/>
          <p:nvPr/>
        </p:nvSpPr>
        <p:spPr>
          <a:xfrm flipH="1">
            <a:off x="10166350" y="1539875"/>
            <a:ext cx="227013" cy="227013"/>
          </a:xfrm>
          <a:prstGeom prst="ellipse">
            <a:avLst/>
          </a:prstGeom>
          <a:solidFill>
            <a:srgbClr val="267F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grpSp>
        <p:nvGrpSpPr>
          <p:cNvPr id="2" name="组合 28"/>
          <p:cNvGrpSpPr/>
          <p:nvPr/>
        </p:nvGrpSpPr>
        <p:grpSpPr>
          <a:xfrm flipV="1">
            <a:off x="11030634" y="2094293"/>
            <a:ext cx="664294" cy="773419"/>
            <a:chOff x="280875" y="2330441"/>
            <a:chExt cx="664294" cy="773419"/>
          </a:xfrm>
          <a:solidFill>
            <a:schemeClr val="bg1">
              <a:lumMod val="50000"/>
            </a:schemeClr>
          </a:solidFill>
        </p:grpSpPr>
        <p:sp>
          <p:nvSpPr>
            <p:cNvPr id="27" name="椭圆 26"/>
            <p:cNvSpPr/>
            <p:nvPr/>
          </p:nvSpPr>
          <p:spPr>
            <a:xfrm flipH="1">
              <a:off x="851937" y="2330441"/>
              <a:ext cx="93232" cy="9323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/>
            </a:p>
          </p:txBody>
        </p:sp>
        <p:sp>
          <p:nvSpPr>
            <p:cNvPr id="28" name="椭圆 27"/>
            <p:cNvSpPr/>
            <p:nvPr/>
          </p:nvSpPr>
          <p:spPr>
            <a:xfrm flipH="1">
              <a:off x="280875" y="3010628"/>
              <a:ext cx="93232" cy="9323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/>
            </a:p>
          </p:txBody>
        </p:sp>
      </p:grpSp>
      <p:sp>
        <p:nvSpPr>
          <p:cNvPr id="34" name="Copyright Notice"/>
          <p:cNvSpPr>
            <a:spLocks/>
          </p:cNvSpPr>
          <p:nvPr/>
        </p:nvSpPr>
        <p:spPr bwMode="auto">
          <a:xfrm>
            <a:off x="2170113" y="4841875"/>
            <a:ext cx="7851775" cy="681038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CN" sz="4000" b="1" dirty="0">
                <a:solidFill>
                  <a:srgbClr val="267FAB"/>
                </a:solidFill>
                <a:latin typeface="Microsoft YaHei" pitchFamily="34" charset="-122"/>
                <a:ea typeface="Microsoft YaHei" pitchFamily="34" charset="-122"/>
              </a:rPr>
              <a:t>THANKS FOR YOUR COMING</a:t>
            </a:r>
            <a:r>
              <a:rPr kumimoji="0" lang="en-US" altLang="zh-TW" sz="4000" b="1" dirty="0">
                <a:solidFill>
                  <a:srgbClr val="267FAB"/>
                </a:solidFill>
                <a:latin typeface="Microsoft YaHei" pitchFamily="34" charset="-122"/>
                <a:ea typeface="Microsoft YaHei" pitchFamily="34" charset="-122"/>
              </a:rPr>
              <a:t>!</a:t>
            </a:r>
            <a:endParaRPr kumimoji="0" lang="en-US" altLang="zh-CN" sz="4000" b="1" dirty="0">
              <a:solidFill>
                <a:srgbClr val="267FAB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95243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9251950" y="6250025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ED9EBE8-DF1F-4D1A-B564-24C26CCAF2F6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42</a:t>
            </a:fld>
            <a:endParaRPr lang="en-US" altLang="zh-CN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椭圆 11"/>
          <p:cNvSpPr/>
          <p:nvPr/>
        </p:nvSpPr>
        <p:spPr>
          <a:xfrm>
            <a:off x="1997075" y="1438275"/>
            <a:ext cx="2400300" cy="2400300"/>
          </a:xfrm>
          <a:prstGeom prst="ellipse">
            <a:avLst/>
          </a:prstGeom>
          <a:solidFill>
            <a:srgbClr val="4CC7A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 sz="16600" b="1" dirty="0">
              <a:solidFill>
                <a:srgbClr val="FFFFFF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31" name="椭圆 12"/>
          <p:cNvSpPr/>
          <p:nvPr/>
        </p:nvSpPr>
        <p:spPr>
          <a:xfrm>
            <a:off x="3662363" y="747713"/>
            <a:ext cx="2400300" cy="2400300"/>
          </a:xfrm>
          <a:prstGeom prst="ellipse">
            <a:avLst/>
          </a:prstGeom>
          <a:solidFill>
            <a:schemeClr val="accent5">
              <a:lumMod val="7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 sz="16600" b="1" dirty="0">
              <a:solidFill>
                <a:srgbClr val="FFFFFF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32" name="椭圆 13"/>
          <p:cNvSpPr/>
          <p:nvPr/>
        </p:nvSpPr>
        <p:spPr>
          <a:xfrm>
            <a:off x="7091363" y="1243013"/>
            <a:ext cx="2400300" cy="2400300"/>
          </a:xfrm>
          <a:prstGeom prst="ellipse">
            <a:avLst/>
          </a:prstGeom>
          <a:solidFill>
            <a:srgbClr val="FE604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 sz="16600" b="1" dirty="0">
              <a:solidFill>
                <a:srgbClr val="FFFFFF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33" name="椭圆 14"/>
          <p:cNvSpPr/>
          <p:nvPr/>
        </p:nvSpPr>
        <p:spPr>
          <a:xfrm>
            <a:off x="5102225" y="1944688"/>
            <a:ext cx="2400300" cy="2400300"/>
          </a:xfrm>
          <a:prstGeom prst="ellipse">
            <a:avLst/>
          </a:prstGeom>
          <a:solidFill>
            <a:srgbClr val="E33884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 sz="16600" b="1" dirty="0">
              <a:solidFill>
                <a:srgbClr val="FFFFFF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36" name="椭圆 19"/>
          <p:cNvSpPr/>
          <p:nvPr/>
        </p:nvSpPr>
        <p:spPr>
          <a:xfrm>
            <a:off x="2214563" y="1504950"/>
            <a:ext cx="393700" cy="393700"/>
          </a:xfrm>
          <a:prstGeom prst="ellipse">
            <a:avLst/>
          </a:prstGeom>
          <a:solidFill>
            <a:srgbClr val="FE6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2E865418-0E32-7AF7-0AF4-0ECC56002E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179"/>
            <a:ext cx="1550496" cy="87085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任意多边形 19"/>
          <p:cNvSpPr/>
          <p:nvPr/>
        </p:nvSpPr>
        <p:spPr>
          <a:xfrm>
            <a:off x="6054725" y="552450"/>
            <a:ext cx="3182938" cy="2179638"/>
          </a:xfrm>
          <a:custGeom>
            <a:avLst/>
            <a:gdLst/>
            <a:ahLst/>
            <a:cxnLst/>
            <a:rect l="l" t="t" r="r" b="b"/>
            <a:pathLst>
              <a:path w="3181497" h="2180933">
                <a:moveTo>
                  <a:pt x="416726" y="1561313"/>
                </a:moveTo>
                <a:cubicBezTo>
                  <a:pt x="360660" y="1562737"/>
                  <a:pt x="313931" y="1582309"/>
                  <a:pt x="276539" y="1620027"/>
                </a:cubicBezTo>
                <a:cubicBezTo>
                  <a:pt x="239147" y="1657745"/>
                  <a:pt x="219731" y="1705063"/>
                  <a:pt x="218291" y="1761979"/>
                </a:cubicBezTo>
                <a:cubicBezTo>
                  <a:pt x="219731" y="1818404"/>
                  <a:pt x="239147" y="1865582"/>
                  <a:pt x="276539" y="1903510"/>
                </a:cubicBezTo>
                <a:cubicBezTo>
                  <a:pt x="313931" y="1941439"/>
                  <a:pt x="360660" y="1961150"/>
                  <a:pt x="416726" y="1962645"/>
                </a:cubicBezTo>
                <a:cubicBezTo>
                  <a:pt x="473326" y="1961150"/>
                  <a:pt x="520380" y="1941439"/>
                  <a:pt x="557889" y="1903510"/>
                </a:cubicBezTo>
                <a:cubicBezTo>
                  <a:pt x="595398" y="1865581"/>
                  <a:pt x="614861" y="1818404"/>
                  <a:pt x="616278" y="1761979"/>
                </a:cubicBezTo>
                <a:cubicBezTo>
                  <a:pt x="614861" y="1705063"/>
                  <a:pt x="595398" y="1657745"/>
                  <a:pt x="557889" y="1620027"/>
                </a:cubicBezTo>
                <a:cubicBezTo>
                  <a:pt x="520380" y="1582309"/>
                  <a:pt x="473326" y="1562737"/>
                  <a:pt x="416726" y="1561313"/>
                </a:cubicBezTo>
                <a:close/>
                <a:moveTo>
                  <a:pt x="988267" y="1344146"/>
                </a:moveTo>
                <a:lnTo>
                  <a:pt x="1077364" y="1344146"/>
                </a:lnTo>
                <a:lnTo>
                  <a:pt x="1473042" y="1739110"/>
                </a:lnTo>
                <a:lnTo>
                  <a:pt x="1473042" y="1344146"/>
                </a:lnTo>
                <a:lnTo>
                  <a:pt x="1692445" y="1344146"/>
                </a:lnTo>
                <a:lnTo>
                  <a:pt x="1692445" y="2180933"/>
                </a:lnTo>
                <a:lnTo>
                  <a:pt x="1602233" y="2180933"/>
                </a:lnTo>
                <a:lnTo>
                  <a:pt x="1207670" y="1784855"/>
                </a:lnTo>
                <a:lnTo>
                  <a:pt x="1207670" y="2180933"/>
                </a:lnTo>
                <a:lnTo>
                  <a:pt x="988267" y="2180933"/>
                </a:lnTo>
                <a:close/>
                <a:moveTo>
                  <a:pt x="1864567" y="1343024"/>
                </a:moveTo>
                <a:lnTo>
                  <a:pt x="2383750" y="1343024"/>
                </a:lnTo>
                <a:lnTo>
                  <a:pt x="2383750" y="1524537"/>
                </a:lnTo>
                <a:lnTo>
                  <a:pt x="2083970" y="1524537"/>
                </a:lnTo>
                <a:lnTo>
                  <a:pt x="2083970" y="1661750"/>
                </a:lnTo>
                <a:lnTo>
                  <a:pt x="2349202" y="1661750"/>
                </a:lnTo>
                <a:lnTo>
                  <a:pt x="2349202" y="1846605"/>
                </a:lnTo>
                <a:lnTo>
                  <a:pt x="2083970" y="1846605"/>
                </a:lnTo>
                <a:lnTo>
                  <a:pt x="2083970" y="2000535"/>
                </a:lnTo>
                <a:lnTo>
                  <a:pt x="2383750" y="2000535"/>
                </a:lnTo>
                <a:lnTo>
                  <a:pt x="2383750" y="2179819"/>
                </a:lnTo>
                <a:lnTo>
                  <a:pt x="1864567" y="2179819"/>
                </a:lnTo>
                <a:close/>
                <a:moveTo>
                  <a:pt x="416726" y="1343024"/>
                </a:moveTo>
                <a:cubicBezTo>
                  <a:pt x="494523" y="1343917"/>
                  <a:pt x="564816" y="1363045"/>
                  <a:pt x="627604" y="1400409"/>
                </a:cubicBezTo>
                <a:cubicBezTo>
                  <a:pt x="690392" y="1437773"/>
                  <a:pt x="740361" y="1488018"/>
                  <a:pt x="777511" y="1551144"/>
                </a:cubicBezTo>
                <a:cubicBezTo>
                  <a:pt x="814661" y="1614269"/>
                  <a:pt x="833680" y="1684922"/>
                  <a:pt x="834565" y="1763100"/>
                </a:cubicBezTo>
                <a:cubicBezTo>
                  <a:pt x="833680" y="1841246"/>
                  <a:pt x="814661" y="1911702"/>
                  <a:pt x="777511" y="1974468"/>
                </a:cubicBezTo>
                <a:cubicBezTo>
                  <a:pt x="740361" y="2037234"/>
                  <a:pt x="690392" y="2087120"/>
                  <a:pt x="627604" y="2124126"/>
                </a:cubicBezTo>
                <a:cubicBezTo>
                  <a:pt x="564816" y="2161132"/>
                  <a:pt x="494523" y="2180068"/>
                  <a:pt x="416726" y="2180933"/>
                </a:cubicBezTo>
                <a:cubicBezTo>
                  <a:pt x="338943" y="2180068"/>
                  <a:pt x="268747" y="2161132"/>
                  <a:pt x="206138" y="2124126"/>
                </a:cubicBezTo>
                <a:cubicBezTo>
                  <a:pt x="143529" y="2087120"/>
                  <a:pt x="93738" y="2037234"/>
                  <a:pt x="56766" y="1974468"/>
                </a:cubicBezTo>
                <a:cubicBezTo>
                  <a:pt x="19794" y="1911702"/>
                  <a:pt x="872" y="1841246"/>
                  <a:pt x="0" y="1763100"/>
                </a:cubicBezTo>
                <a:cubicBezTo>
                  <a:pt x="872" y="1684922"/>
                  <a:pt x="19794" y="1614269"/>
                  <a:pt x="56766" y="1551144"/>
                </a:cubicBezTo>
                <a:cubicBezTo>
                  <a:pt x="93738" y="1488018"/>
                  <a:pt x="143529" y="1437773"/>
                  <a:pt x="206138" y="1400409"/>
                </a:cubicBezTo>
                <a:cubicBezTo>
                  <a:pt x="268747" y="1363045"/>
                  <a:pt x="338943" y="1343917"/>
                  <a:pt x="416726" y="1343024"/>
                </a:cubicBezTo>
                <a:close/>
                <a:moveTo>
                  <a:pt x="1135664" y="358626"/>
                </a:moveTo>
                <a:lnTo>
                  <a:pt x="1049853" y="542966"/>
                </a:lnTo>
                <a:lnTo>
                  <a:pt x="1220360" y="542966"/>
                </a:lnTo>
                <a:close/>
                <a:moveTo>
                  <a:pt x="1912520" y="185215"/>
                </a:moveTo>
                <a:lnTo>
                  <a:pt x="1912520" y="425094"/>
                </a:lnTo>
                <a:lnTo>
                  <a:pt x="2048553" y="425094"/>
                </a:lnTo>
                <a:cubicBezTo>
                  <a:pt x="2082840" y="424303"/>
                  <a:pt x="2111273" y="412774"/>
                  <a:pt x="2133852" y="390507"/>
                </a:cubicBezTo>
                <a:cubicBezTo>
                  <a:pt x="2156431" y="368239"/>
                  <a:pt x="2168139" y="339974"/>
                  <a:pt x="2168975" y="305712"/>
                </a:cubicBezTo>
                <a:cubicBezTo>
                  <a:pt x="2168139" y="271404"/>
                  <a:pt x="2156431" y="242953"/>
                  <a:pt x="2133852" y="220360"/>
                </a:cubicBezTo>
                <a:cubicBezTo>
                  <a:pt x="2111273" y="197766"/>
                  <a:pt x="2082840" y="186051"/>
                  <a:pt x="2048553" y="185215"/>
                </a:cubicBezTo>
                <a:close/>
                <a:moveTo>
                  <a:pt x="236120" y="184855"/>
                </a:moveTo>
                <a:lnTo>
                  <a:pt x="236120" y="425710"/>
                </a:lnTo>
                <a:lnTo>
                  <a:pt x="372153" y="425710"/>
                </a:lnTo>
                <a:cubicBezTo>
                  <a:pt x="406440" y="424916"/>
                  <a:pt x="434873" y="413340"/>
                  <a:pt x="457453" y="390982"/>
                </a:cubicBezTo>
                <a:cubicBezTo>
                  <a:pt x="480032" y="368624"/>
                  <a:pt x="491740" y="340244"/>
                  <a:pt x="492577" y="305842"/>
                </a:cubicBezTo>
                <a:cubicBezTo>
                  <a:pt x="491740" y="271395"/>
                  <a:pt x="480032" y="242828"/>
                  <a:pt x="457453" y="220143"/>
                </a:cubicBezTo>
                <a:cubicBezTo>
                  <a:pt x="434873" y="197458"/>
                  <a:pt x="406440" y="185695"/>
                  <a:pt x="372153" y="184855"/>
                </a:cubicBezTo>
                <a:close/>
                <a:moveTo>
                  <a:pt x="2523011" y="0"/>
                </a:moveTo>
                <a:lnTo>
                  <a:pt x="3181497" y="0"/>
                </a:lnTo>
                <a:lnTo>
                  <a:pt x="3181497" y="218288"/>
                </a:lnTo>
                <a:lnTo>
                  <a:pt x="2959728" y="218288"/>
                </a:lnTo>
                <a:lnTo>
                  <a:pt x="2959728" y="836793"/>
                </a:lnTo>
                <a:lnTo>
                  <a:pt x="2740324" y="836793"/>
                </a:lnTo>
                <a:lnTo>
                  <a:pt x="2740324" y="218288"/>
                </a:lnTo>
                <a:lnTo>
                  <a:pt x="2523011" y="218288"/>
                </a:lnTo>
                <a:close/>
                <a:moveTo>
                  <a:pt x="1693117" y="0"/>
                </a:moveTo>
                <a:lnTo>
                  <a:pt x="2045208" y="0"/>
                </a:lnTo>
                <a:cubicBezTo>
                  <a:pt x="2102342" y="661"/>
                  <a:pt x="2154017" y="14711"/>
                  <a:pt x="2200233" y="42150"/>
                </a:cubicBezTo>
                <a:cubicBezTo>
                  <a:pt x="2246449" y="69590"/>
                  <a:pt x="2283252" y="106451"/>
                  <a:pt x="2310643" y="152733"/>
                </a:cubicBezTo>
                <a:cubicBezTo>
                  <a:pt x="2338034" y="199016"/>
                  <a:pt x="2352058" y="250753"/>
                  <a:pt x="2352717" y="307943"/>
                </a:cubicBezTo>
                <a:cubicBezTo>
                  <a:pt x="2352346" y="352898"/>
                  <a:pt x="2343344" y="394644"/>
                  <a:pt x="2325713" y="433183"/>
                </a:cubicBezTo>
                <a:cubicBezTo>
                  <a:pt x="2308081" y="471722"/>
                  <a:pt x="2284047" y="505100"/>
                  <a:pt x="2253609" y="533318"/>
                </a:cubicBezTo>
                <a:lnTo>
                  <a:pt x="2430727" y="836793"/>
                </a:lnTo>
                <a:lnTo>
                  <a:pt x="2177886" y="836793"/>
                </a:lnTo>
                <a:lnTo>
                  <a:pt x="2048553" y="614766"/>
                </a:lnTo>
                <a:lnTo>
                  <a:pt x="1912520" y="614766"/>
                </a:lnTo>
                <a:lnTo>
                  <a:pt x="1912520" y="836793"/>
                </a:lnTo>
                <a:lnTo>
                  <a:pt x="1693117" y="836793"/>
                </a:lnTo>
                <a:close/>
                <a:moveTo>
                  <a:pt x="1084400" y="0"/>
                </a:moveTo>
                <a:lnTo>
                  <a:pt x="1183584" y="0"/>
                </a:lnTo>
                <a:lnTo>
                  <a:pt x="1576976" y="837908"/>
                </a:lnTo>
                <a:lnTo>
                  <a:pt x="1357434" y="837908"/>
                </a:lnTo>
                <a:lnTo>
                  <a:pt x="1306171" y="728424"/>
                </a:lnTo>
                <a:lnTo>
                  <a:pt x="964042" y="728424"/>
                </a:lnTo>
                <a:lnTo>
                  <a:pt x="913893" y="837908"/>
                </a:lnTo>
                <a:lnTo>
                  <a:pt x="694351" y="837908"/>
                </a:lnTo>
                <a:close/>
                <a:moveTo>
                  <a:pt x="16717" y="0"/>
                </a:moveTo>
                <a:lnTo>
                  <a:pt x="368808" y="0"/>
                </a:lnTo>
                <a:cubicBezTo>
                  <a:pt x="425942" y="655"/>
                  <a:pt x="477617" y="14687"/>
                  <a:pt x="523833" y="42096"/>
                </a:cubicBezTo>
                <a:cubicBezTo>
                  <a:pt x="570049" y="69504"/>
                  <a:pt x="606852" y="106357"/>
                  <a:pt x="634243" y="152654"/>
                </a:cubicBezTo>
                <a:cubicBezTo>
                  <a:pt x="661634" y="198952"/>
                  <a:pt x="675659" y="250761"/>
                  <a:pt x="676318" y="308083"/>
                </a:cubicBezTo>
                <a:cubicBezTo>
                  <a:pt x="675652" y="365030"/>
                  <a:pt x="661764" y="416571"/>
                  <a:pt x="634656" y="462706"/>
                </a:cubicBezTo>
                <a:cubicBezTo>
                  <a:pt x="607547" y="508841"/>
                  <a:pt x="571211" y="545596"/>
                  <a:pt x="525649" y="572969"/>
                </a:cubicBezTo>
                <a:cubicBezTo>
                  <a:pt x="480087" y="600343"/>
                  <a:pt x="429293" y="614361"/>
                  <a:pt x="373268" y="615024"/>
                </a:cubicBezTo>
                <a:lnTo>
                  <a:pt x="236120" y="615024"/>
                </a:lnTo>
                <a:lnTo>
                  <a:pt x="236120" y="836793"/>
                </a:lnTo>
                <a:lnTo>
                  <a:pt x="16717" y="836793"/>
                </a:lnTo>
                <a:close/>
              </a:path>
            </a:pathLst>
          </a:custGeom>
          <a:solidFill>
            <a:srgbClr val="E338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9" name="椭圆 8"/>
          <p:cNvSpPr/>
          <p:nvPr/>
        </p:nvSpPr>
        <p:spPr>
          <a:xfrm>
            <a:off x="1524000" y="244475"/>
            <a:ext cx="3124200" cy="3124200"/>
          </a:xfrm>
          <a:prstGeom prst="ellipse">
            <a:avLst/>
          </a:prstGeom>
          <a:solidFill>
            <a:srgbClr val="37A7D9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10" name="椭圆 9"/>
          <p:cNvSpPr/>
          <p:nvPr/>
        </p:nvSpPr>
        <p:spPr>
          <a:xfrm>
            <a:off x="742950" y="1806575"/>
            <a:ext cx="1562100" cy="1562100"/>
          </a:xfrm>
          <a:prstGeom prst="ellipse">
            <a:avLst/>
          </a:prstGeom>
          <a:solidFill>
            <a:srgbClr val="FE604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grpSp>
        <p:nvGrpSpPr>
          <p:cNvPr id="19461" name="组合 13"/>
          <p:cNvGrpSpPr>
            <a:grpSpLocks/>
          </p:cNvGrpSpPr>
          <p:nvPr/>
        </p:nvGrpSpPr>
        <p:grpSpPr bwMode="auto">
          <a:xfrm flipV="1">
            <a:off x="7334250" y="3482975"/>
            <a:ext cx="4667250" cy="3367088"/>
            <a:chOff x="7334250" y="3078480"/>
            <a:chExt cx="4667250" cy="3368040"/>
          </a:xfrm>
        </p:grpSpPr>
        <p:sp>
          <p:nvSpPr>
            <p:cNvPr id="11" name="椭圆 10"/>
            <p:cNvSpPr/>
            <p:nvPr/>
          </p:nvSpPr>
          <p:spPr>
            <a:xfrm>
              <a:off x="7334250" y="3078480"/>
              <a:ext cx="2362200" cy="2362868"/>
            </a:xfrm>
            <a:prstGeom prst="ellipse">
              <a:avLst/>
            </a:prstGeom>
            <a:solidFill>
              <a:srgbClr val="4CC7AA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0"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8877300" y="3323024"/>
              <a:ext cx="3124200" cy="3123496"/>
            </a:xfrm>
            <a:prstGeom prst="ellipse">
              <a:avLst/>
            </a:prstGeom>
            <a:solidFill>
              <a:srgbClr val="37A7D9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0"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>
              <a:off x="8096250" y="4883978"/>
              <a:ext cx="1562100" cy="1562542"/>
            </a:xfrm>
            <a:prstGeom prst="ellipse">
              <a:avLst/>
            </a:prstGeom>
            <a:solidFill>
              <a:srgbClr val="FE604A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0" lang="zh-CN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7" name="Copyright Notice"/>
          <p:cNvSpPr>
            <a:spLocks/>
          </p:cNvSpPr>
          <p:nvPr/>
        </p:nvSpPr>
        <p:spPr bwMode="auto">
          <a:xfrm>
            <a:off x="1265238" y="4103688"/>
            <a:ext cx="4646612" cy="896937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32400" rIns="72000" bIns="32400">
            <a:spAutoFit/>
          </a:bodyPr>
          <a:lstStyle/>
          <a:p>
            <a:pPr algn="ctr">
              <a:defRPr/>
            </a:pPr>
            <a:r>
              <a:rPr kumimoji="0" lang="zh-TW" altLang="en-US" sz="5400" b="1" dirty="0">
                <a:solidFill>
                  <a:srgbClr val="267FAB"/>
                </a:solidFill>
                <a:latin typeface="微軟正黑體" pitchFamily="34" charset="-120"/>
                <a:ea typeface="微軟正黑體" pitchFamily="34" charset="-120"/>
              </a:rPr>
              <a:t>預計作業時程 </a:t>
            </a:r>
            <a:endParaRPr kumimoji="0" lang="en-US" altLang="zh-CN" sz="5400" b="1" dirty="0">
              <a:solidFill>
                <a:srgbClr val="267FAB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9463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5D63CFE6-AAF1-4320-B847-BD0CE685866C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5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E922A829-A4B9-A958-46F6-AAF6959335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  <p:sp>
        <p:nvSpPr>
          <p:cNvPr id="8" name="椭圆 7"/>
          <p:cNvSpPr/>
          <p:nvPr/>
        </p:nvSpPr>
        <p:spPr>
          <a:xfrm>
            <a:off x="-19050" y="0"/>
            <a:ext cx="2362200" cy="2362200"/>
          </a:xfrm>
          <a:prstGeom prst="ellipse">
            <a:avLst/>
          </a:prstGeom>
          <a:solidFill>
            <a:srgbClr val="4CC7A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60B90645-77A1-401C-AF72-84B96C830395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6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5" name="直線接點 34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Copyright Notice"/>
          <p:cNvSpPr>
            <a:spLocks/>
          </p:cNvSpPr>
          <p:nvPr/>
        </p:nvSpPr>
        <p:spPr bwMode="auto">
          <a:xfrm>
            <a:off x="1403350" y="309563"/>
            <a:ext cx="9385300" cy="742950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zh-TW" altLang="en-US" sz="44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預計作業時程</a:t>
            </a:r>
            <a:endParaRPr kumimoji="0" lang="en-US" altLang="zh-CN" sz="4400" b="1" dirty="0">
              <a:solidFill>
                <a:srgbClr val="4CC7AA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8" name="圓角矩形 37"/>
          <p:cNvSpPr/>
          <p:nvPr/>
        </p:nvSpPr>
        <p:spPr>
          <a:xfrm>
            <a:off x="5429250" y="2003901"/>
            <a:ext cx="5256212" cy="140493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>
              <a:defRPr/>
            </a:pPr>
            <a:endParaRPr kumimoji="0" lang="zh-TW" altLang="en-US"/>
          </a:p>
        </p:txBody>
      </p:sp>
      <p:sp>
        <p:nvSpPr>
          <p:cNvPr id="39" name="五邊形 38"/>
          <p:cNvSpPr/>
          <p:nvPr/>
        </p:nvSpPr>
        <p:spPr>
          <a:xfrm rot="5400000">
            <a:off x="3620768" y="1956595"/>
            <a:ext cx="1873250" cy="1962150"/>
          </a:xfrm>
          <a:prstGeom prst="homePlate">
            <a:avLst>
              <a:gd name="adj" fmla="val 28054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>
              <a:defRPr/>
            </a:pPr>
            <a:endParaRPr kumimoji="0" lang="zh-TW" altLang="en-US" dirty="0"/>
          </a:p>
        </p:txBody>
      </p:sp>
      <p:sp>
        <p:nvSpPr>
          <p:cNvPr id="20488" name="文字方塊 39"/>
          <p:cNvSpPr txBox="1">
            <a:spLocks noChangeArrowheads="1"/>
          </p:cNvSpPr>
          <p:nvPr/>
        </p:nvSpPr>
        <p:spPr bwMode="auto">
          <a:xfrm>
            <a:off x="3633786" y="2186464"/>
            <a:ext cx="18510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6" tIns="45718" rIns="91436" bIns="45718" anchor="ctr">
            <a:spAutoFit/>
          </a:bodyPr>
          <a:lstStyle/>
          <a:p>
            <a:pPr algn="ctr"/>
            <a:r>
              <a:rPr kumimoji="0" lang="zh-TW" altLang="en-US" sz="2400" b="1" dirty="0">
                <a:latin typeface="標楷體" pitchFamily="65" charset="-120"/>
                <a:ea typeface="標楷體" pitchFamily="65" charset="-120"/>
              </a:rPr>
              <a:t>經費編列及</a:t>
            </a:r>
            <a:br>
              <a:rPr kumimoji="0" lang="zh-TW" altLang="en-US" sz="2400" b="1" dirty="0">
                <a:latin typeface="標楷體" pitchFamily="65" charset="-120"/>
                <a:ea typeface="標楷體" pitchFamily="65" charset="-120"/>
              </a:rPr>
            </a:br>
            <a:r>
              <a:rPr kumimoji="0" lang="zh-TW" altLang="en-US" sz="2400" b="1" dirty="0">
                <a:latin typeface="標楷體" pitchFamily="65" charset="-120"/>
                <a:ea typeface="標楷體" pitchFamily="65" charset="-120"/>
              </a:rPr>
              <a:t>簽約作業</a:t>
            </a:r>
          </a:p>
        </p:txBody>
      </p:sp>
      <p:sp>
        <p:nvSpPr>
          <p:cNvPr id="45" name="圓角矩形 44"/>
          <p:cNvSpPr/>
          <p:nvPr/>
        </p:nvSpPr>
        <p:spPr>
          <a:xfrm>
            <a:off x="5429250" y="4189095"/>
            <a:ext cx="5256212" cy="1476375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>
              <a:defRPr/>
            </a:pPr>
            <a:endParaRPr kumimoji="0" lang="zh-TW" altLang="en-US"/>
          </a:p>
        </p:txBody>
      </p:sp>
      <p:sp>
        <p:nvSpPr>
          <p:cNvPr id="46" name="＞形箭號 45"/>
          <p:cNvSpPr/>
          <p:nvPr/>
        </p:nvSpPr>
        <p:spPr>
          <a:xfrm rot="5400000">
            <a:off x="3586956" y="4180682"/>
            <a:ext cx="1944687" cy="1962150"/>
          </a:xfrm>
          <a:prstGeom prst="chevron">
            <a:avLst>
              <a:gd name="adj" fmla="val 2763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>
              <a:defRPr/>
            </a:pPr>
            <a:endParaRPr kumimoji="0" lang="zh-TW" altLang="en-US">
              <a:solidFill>
                <a:schemeClr val="tx1"/>
              </a:solidFill>
            </a:endParaRPr>
          </a:p>
        </p:txBody>
      </p:sp>
      <p:sp>
        <p:nvSpPr>
          <p:cNvPr id="20493" name="文字方塊 46"/>
          <p:cNvSpPr txBox="1">
            <a:spLocks noChangeArrowheads="1"/>
          </p:cNvSpPr>
          <p:nvPr/>
        </p:nvSpPr>
        <p:spPr bwMode="auto">
          <a:xfrm>
            <a:off x="3749673" y="4824253"/>
            <a:ext cx="16192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6" tIns="45718" rIns="91436" bIns="45718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zh-TW" altLang="en-US" sz="2400" b="1" dirty="0">
                <a:ea typeface="標楷體" pitchFamily="65" charset="-120"/>
              </a:rPr>
              <a:t>期末結案查訪</a:t>
            </a:r>
          </a:p>
        </p:txBody>
      </p:sp>
      <p:sp>
        <p:nvSpPr>
          <p:cNvPr id="20494" name="文字方塊 48"/>
          <p:cNvSpPr txBox="1">
            <a:spLocks noChangeArrowheads="1"/>
          </p:cNvSpPr>
          <p:nvPr/>
        </p:nvSpPr>
        <p:spPr bwMode="auto">
          <a:xfrm>
            <a:off x="5654675" y="2100739"/>
            <a:ext cx="34686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indent="-361950">
              <a:buFont typeface="Arial" charset="0"/>
              <a:buChar char="•"/>
            </a:pPr>
            <a:r>
              <a:rPr kumimoji="0" lang="zh-TW" altLang="en-US" sz="2400" dirty="0">
                <a:latin typeface="標楷體" pitchFamily="65" charset="-120"/>
                <a:ea typeface="標楷體" pitchFamily="65" charset="-120"/>
              </a:rPr>
              <a:t>經費編列作業說明會</a:t>
            </a:r>
          </a:p>
          <a:p>
            <a:pPr marL="361950" indent="-361950">
              <a:buFont typeface="Arial" charset="0"/>
              <a:buChar char="•"/>
            </a:pPr>
            <a:r>
              <a:rPr kumimoji="0" lang="zh-TW" altLang="en-US" sz="2400" dirty="0">
                <a:latin typeface="標楷體" pitchFamily="65" charset="-120"/>
                <a:ea typeface="標楷體" pitchFamily="65" charset="-120"/>
              </a:rPr>
              <a:t>審核經費預算編列</a:t>
            </a:r>
          </a:p>
          <a:p>
            <a:pPr marL="361950" indent="-361950">
              <a:buFont typeface="Arial" charset="0"/>
              <a:buChar char="•"/>
            </a:pPr>
            <a:r>
              <a:rPr kumimoji="0" lang="zh-TW" altLang="en-US" sz="2400" dirty="0">
                <a:latin typeface="標楷體" pitchFamily="65" charset="-120"/>
                <a:ea typeface="標楷體" pitchFamily="65" charset="-120"/>
              </a:rPr>
              <a:t>協助簽約作業 </a:t>
            </a:r>
          </a:p>
        </p:txBody>
      </p:sp>
      <p:sp>
        <p:nvSpPr>
          <p:cNvPr id="20496" name="文字方塊 50"/>
          <p:cNvSpPr txBox="1">
            <a:spLocks noChangeArrowheads="1"/>
          </p:cNvSpPr>
          <p:nvPr/>
        </p:nvSpPr>
        <p:spPr bwMode="auto">
          <a:xfrm>
            <a:off x="5661025" y="4131945"/>
            <a:ext cx="34671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indent="-361950">
              <a:buFont typeface="Arial" charset="0"/>
              <a:buChar char="•"/>
            </a:pPr>
            <a:r>
              <a:rPr kumimoji="0" lang="zh-TW" altLang="en-US" sz="2400" dirty="0">
                <a:latin typeface="標楷體" pitchFamily="65" charset="-120"/>
                <a:ea typeface="標楷體" pitchFamily="65" charset="-120"/>
              </a:rPr>
              <a:t>期末作業說明會</a:t>
            </a:r>
          </a:p>
          <a:p>
            <a:pPr marL="361950" indent="-361950">
              <a:buFont typeface="Arial" charset="0"/>
              <a:buChar char="•"/>
            </a:pPr>
            <a:r>
              <a:rPr kumimoji="0" lang="zh-TW" altLang="en-US" sz="2400" dirty="0">
                <a:latin typeface="標楷體" pitchFamily="65" charset="-120"/>
                <a:ea typeface="標楷體" pitchFamily="65" charset="-120"/>
              </a:rPr>
              <a:t>查核專帳（專戶）</a:t>
            </a:r>
          </a:p>
          <a:p>
            <a:pPr marL="361950" indent="-361950">
              <a:buFont typeface="Arial" charset="0"/>
              <a:buChar char="•"/>
            </a:pPr>
            <a:r>
              <a:rPr kumimoji="0" lang="zh-TW" altLang="en-US" sz="2400" dirty="0">
                <a:latin typeface="標楷體" pitchFamily="65" charset="-120"/>
                <a:ea typeface="標楷體" pitchFamily="65" charset="-120"/>
              </a:rPr>
              <a:t>查核經費累計表</a:t>
            </a:r>
          </a:p>
          <a:p>
            <a:pPr marL="361950" indent="-361950">
              <a:buFont typeface="Arial" charset="0"/>
              <a:buChar char="•"/>
            </a:pPr>
            <a:r>
              <a:rPr kumimoji="0" lang="zh-TW" altLang="en-US" sz="2400" dirty="0">
                <a:latin typeface="標楷體" pitchFamily="65" charset="-120"/>
                <a:ea typeface="標楷體" pitchFamily="65" charset="-120"/>
              </a:rPr>
              <a:t>出具期末結案報告</a:t>
            </a:r>
          </a:p>
        </p:txBody>
      </p:sp>
      <p:sp>
        <p:nvSpPr>
          <p:cNvPr id="20497" name="Text Box 27"/>
          <p:cNvSpPr txBox="1">
            <a:spLocks noChangeArrowheads="1"/>
          </p:cNvSpPr>
          <p:nvPr/>
        </p:nvSpPr>
        <p:spPr bwMode="auto">
          <a:xfrm>
            <a:off x="863600" y="2344287"/>
            <a:ext cx="2570055" cy="861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21917" tIns="60958" rIns="121917" bIns="60958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預計於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8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月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31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日前完成</a:t>
            </a:r>
            <a:endParaRPr lang="zh-TW" altLang="en-US" sz="20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0499" name="Text Box 29"/>
          <p:cNvSpPr txBox="1">
            <a:spLocks noChangeArrowheads="1"/>
          </p:cNvSpPr>
          <p:nvPr/>
        </p:nvSpPr>
        <p:spPr bwMode="auto">
          <a:xfrm>
            <a:off x="1010177" y="4454817"/>
            <a:ext cx="2456922" cy="93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21917" tIns="60958" rIns="121917" bIns="60958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配合計畫辦公室</a:t>
            </a:r>
            <a:endParaRPr lang="en-US" altLang="zh-TW" sz="24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規劃時限內完成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0CC7A943-9D9B-9BE4-5056-481A7DE4DE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資料庫圖表 6"/>
          <p:cNvGraphicFramePr/>
          <p:nvPr/>
        </p:nvGraphicFramePr>
        <p:xfrm>
          <a:off x="1102620" y="524672"/>
          <a:ext cx="8128000" cy="4174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0" name="橢圓 79"/>
          <p:cNvSpPr/>
          <p:nvPr/>
        </p:nvSpPr>
        <p:spPr>
          <a:xfrm>
            <a:off x="9053513" y="6221413"/>
            <a:ext cx="2503487" cy="37465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TW" altLang="en-US"/>
          </a:p>
        </p:txBody>
      </p:sp>
      <p:sp>
        <p:nvSpPr>
          <p:cNvPr id="21507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5147ECE0-E145-4CAB-89E2-BDED4C5F2B21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7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內容版面配置區 2"/>
          <p:cNvSpPr txBox="1">
            <a:spLocks/>
          </p:cNvSpPr>
          <p:nvPr/>
        </p:nvSpPr>
        <p:spPr>
          <a:xfrm>
            <a:off x="3805238" y="4948238"/>
            <a:ext cx="2701925" cy="981075"/>
          </a:xfrm>
          <a:prstGeom prst="rect">
            <a:avLst/>
          </a:prstGeom>
        </p:spPr>
        <p:txBody>
          <a:bodyPr lIns="121917" tIns="60958" rIns="121917" bIns="60958" anchor="ctr"/>
          <a:lstStyle/>
          <a:p>
            <a:pPr marL="685783" indent="-685783" algn="ctr">
              <a:buClr>
                <a:schemeClr val="accent3">
                  <a:lumMod val="50000"/>
                </a:schemeClr>
              </a:buClr>
              <a:buSzPct val="100000"/>
              <a:defRPr/>
            </a:pPr>
            <a:r>
              <a:rPr kumimoji="0" lang="zh-TW" altLang="en-US" sz="3200" b="1" dirty="0">
                <a:solidFill>
                  <a:schemeClr val="accent3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專帳作業</a:t>
            </a:r>
            <a:endParaRPr kumimoji="0" lang="zh-TW" altLang="en-US" sz="3600" b="1" dirty="0">
              <a:solidFill>
                <a:schemeClr val="accent3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向下箭號 15"/>
          <p:cNvSpPr/>
          <p:nvPr/>
        </p:nvSpPr>
        <p:spPr>
          <a:xfrm>
            <a:off x="2233613" y="4167188"/>
            <a:ext cx="884237" cy="809625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TW" altLang="en-US"/>
          </a:p>
        </p:txBody>
      </p:sp>
      <p:sp>
        <p:nvSpPr>
          <p:cNvPr id="17" name="內容版面配置區 2"/>
          <p:cNvSpPr txBox="1">
            <a:spLocks/>
          </p:cNvSpPr>
          <p:nvPr/>
        </p:nvSpPr>
        <p:spPr>
          <a:xfrm>
            <a:off x="1330325" y="4918075"/>
            <a:ext cx="2701925" cy="981075"/>
          </a:xfrm>
          <a:prstGeom prst="rect">
            <a:avLst/>
          </a:prstGeom>
        </p:spPr>
        <p:txBody>
          <a:bodyPr lIns="121917" tIns="60958" rIns="121917" bIns="60958" anchor="ctr"/>
          <a:lstStyle/>
          <a:p>
            <a:pPr marL="685783" indent="-685783" algn="ctr">
              <a:buClr>
                <a:schemeClr val="accent3">
                  <a:lumMod val="50000"/>
                </a:schemeClr>
              </a:buClr>
              <a:buSzPct val="100000"/>
              <a:defRPr/>
            </a:pPr>
            <a:r>
              <a:rPr kumimoji="0" lang="zh-TW" altLang="en-US" sz="3200" b="1" dirty="0">
                <a:solidFill>
                  <a:schemeClr val="accent3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預算編列</a:t>
            </a:r>
          </a:p>
        </p:txBody>
      </p:sp>
      <p:sp>
        <p:nvSpPr>
          <p:cNvPr id="18" name="向下箭號 17"/>
          <p:cNvSpPr/>
          <p:nvPr/>
        </p:nvSpPr>
        <p:spPr>
          <a:xfrm>
            <a:off x="4710113" y="4170363"/>
            <a:ext cx="884237" cy="809625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TW" altLang="en-US"/>
          </a:p>
        </p:txBody>
      </p:sp>
      <p:sp>
        <p:nvSpPr>
          <p:cNvPr id="19" name="內容版面配置區 2"/>
          <p:cNvSpPr txBox="1">
            <a:spLocks/>
          </p:cNvSpPr>
          <p:nvPr/>
        </p:nvSpPr>
        <p:spPr>
          <a:xfrm>
            <a:off x="6342063" y="4937125"/>
            <a:ext cx="2701925" cy="981075"/>
          </a:xfrm>
          <a:prstGeom prst="rect">
            <a:avLst/>
          </a:prstGeom>
        </p:spPr>
        <p:txBody>
          <a:bodyPr lIns="121917" tIns="60958" rIns="121917" bIns="60958" anchor="ctr"/>
          <a:lstStyle/>
          <a:p>
            <a:pPr marL="685783" indent="-685783" algn="ctr">
              <a:buClr>
                <a:schemeClr val="accent3">
                  <a:lumMod val="50000"/>
                </a:schemeClr>
              </a:buClr>
              <a:buSzPct val="100000"/>
              <a:defRPr/>
            </a:pPr>
            <a:r>
              <a:rPr kumimoji="0" lang="zh-TW" altLang="en-US" sz="3200" b="1" dirty="0">
                <a:solidFill>
                  <a:schemeClr val="accent3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提領補助款</a:t>
            </a:r>
          </a:p>
        </p:txBody>
      </p:sp>
      <p:sp>
        <p:nvSpPr>
          <p:cNvPr id="20" name="向下箭號 19"/>
          <p:cNvSpPr/>
          <p:nvPr/>
        </p:nvSpPr>
        <p:spPr>
          <a:xfrm>
            <a:off x="7229475" y="4171950"/>
            <a:ext cx="885825" cy="809625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TW" altLang="en-US"/>
          </a:p>
        </p:txBody>
      </p:sp>
      <p:grpSp>
        <p:nvGrpSpPr>
          <p:cNvPr id="21514" name="组合 714"/>
          <p:cNvGrpSpPr>
            <a:grpSpLocks noChangeAspect="1"/>
          </p:cNvGrpSpPr>
          <p:nvPr/>
        </p:nvGrpSpPr>
        <p:grpSpPr bwMode="auto">
          <a:xfrm>
            <a:off x="10388600" y="4152900"/>
            <a:ext cx="1044575" cy="2330450"/>
            <a:chOff x="4899026" y="401638"/>
            <a:chExt cx="1754188" cy="3908425"/>
          </a:xfrm>
        </p:grpSpPr>
        <p:sp>
          <p:nvSpPr>
            <p:cNvPr id="21549" name="Freeform 174"/>
            <p:cNvSpPr>
              <a:spLocks/>
            </p:cNvSpPr>
            <p:nvPr/>
          </p:nvSpPr>
          <p:spPr bwMode="auto">
            <a:xfrm>
              <a:off x="5864226" y="3667125"/>
              <a:ext cx="258763" cy="642938"/>
            </a:xfrm>
            <a:custGeom>
              <a:avLst/>
              <a:gdLst>
                <a:gd name="T0" fmla="*/ 0 w 69"/>
                <a:gd name="T1" fmla="*/ 0 h 171"/>
                <a:gd name="T2" fmla="*/ 2147483647 w 69"/>
                <a:gd name="T3" fmla="*/ 0 h 171"/>
                <a:gd name="T4" fmla="*/ 2147483647 w 69"/>
                <a:gd name="T5" fmla="*/ 2147483647 h 171"/>
                <a:gd name="T6" fmla="*/ 0 w 69"/>
                <a:gd name="T7" fmla="*/ 0 h 17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9"/>
                <a:gd name="T13" fmla="*/ 0 h 171"/>
                <a:gd name="T14" fmla="*/ 69 w 69"/>
                <a:gd name="T15" fmla="*/ 171 h 17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9" h="171">
                  <a:moveTo>
                    <a:pt x="0" y="0"/>
                  </a:moveTo>
                  <a:cubicBezTo>
                    <a:pt x="69" y="0"/>
                    <a:pt x="69" y="0"/>
                    <a:pt x="69" y="0"/>
                  </a:cubicBezTo>
                  <a:cubicBezTo>
                    <a:pt x="69" y="0"/>
                    <a:pt x="66" y="171"/>
                    <a:pt x="35" y="171"/>
                  </a:cubicBezTo>
                  <a:cubicBezTo>
                    <a:pt x="3" y="17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9DAB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50" name="Freeform 175"/>
            <p:cNvSpPr>
              <a:spLocks/>
            </p:cNvSpPr>
            <p:nvPr/>
          </p:nvSpPr>
          <p:spPr bwMode="auto">
            <a:xfrm>
              <a:off x="5924551" y="4189413"/>
              <a:ext cx="142875" cy="120650"/>
            </a:xfrm>
            <a:custGeom>
              <a:avLst/>
              <a:gdLst>
                <a:gd name="T0" fmla="*/ 2147483647 w 38"/>
                <a:gd name="T1" fmla="*/ 0 h 32"/>
                <a:gd name="T2" fmla="*/ 0 w 38"/>
                <a:gd name="T3" fmla="*/ 2147483647 h 32"/>
                <a:gd name="T4" fmla="*/ 2147483647 w 38"/>
                <a:gd name="T5" fmla="*/ 2147483647 h 32"/>
                <a:gd name="T6" fmla="*/ 2147483647 w 38"/>
                <a:gd name="T7" fmla="*/ 2147483647 h 32"/>
                <a:gd name="T8" fmla="*/ 2147483647 w 38"/>
                <a:gd name="T9" fmla="*/ 2147483647 h 32"/>
                <a:gd name="T10" fmla="*/ 2147483647 w 38"/>
                <a:gd name="T11" fmla="*/ 0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8"/>
                <a:gd name="T19" fmla="*/ 0 h 32"/>
                <a:gd name="T20" fmla="*/ 38 w 38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8" h="32">
                  <a:moveTo>
                    <a:pt x="19" y="0"/>
                  </a:moveTo>
                  <a:cubicBezTo>
                    <a:pt x="8" y="0"/>
                    <a:pt x="3" y="2"/>
                    <a:pt x="0" y="4"/>
                  </a:cubicBezTo>
                  <a:cubicBezTo>
                    <a:pt x="4" y="21"/>
                    <a:pt x="11" y="32"/>
                    <a:pt x="19" y="32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27" y="32"/>
                    <a:pt x="33" y="21"/>
                    <a:pt x="38" y="4"/>
                  </a:cubicBezTo>
                  <a:cubicBezTo>
                    <a:pt x="35" y="2"/>
                    <a:pt x="29" y="0"/>
                    <a:pt x="19" y="0"/>
                  </a:cubicBezTo>
                  <a:close/>
                </a:path>
              </a:pathLst>
            </a:custGeom>
            <a:solidFill>
              <a:srgbClr val="4C362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51" name="Freeform 176"/>
            <p:cNvSpPr>
              <a:spLocks/>
            </p:cNvSpPr>
            <p:nvPr/>
          </p:nvSpPr>
          <p:spPr bwMode="auto">
            <a:xfrm>
              <a:off x="5511801" y="3667125"/>
              <a:ext cx="258763" cy="642938"/>
            </a:xfrm>
            <a:custGeom>
              <a:avLst/>
              <a:gdLst>
                <a:gd name="T0" fmla="*/ 0 w 69"/>
                <a:gd name="T1" fmla="*/ 0 h 171"/>
                <a:gd name="T2" fmla="*/ 2147483647 w 69"/>
                <a:gd name="T3" fmla="*/ 0 h 171"/>
                <a:gd name="T4" fmla="*/ 2147483647 w 69"/>
                <a:gd name="T5" fmla="*/ 2147483647 h 171"/>
                <a:gd name="T6" fmla="*/ 0 w 69"/>
                <a:gd name="T7" fmla="*/ 0 h 17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9"/>
                <a:gd name="T13" fmla="*/ 0 h 171"/>
                <a:gd name="T14" fmla="*/ 69 w 69"/>
                <a:gd name="T15" fmla="*/ 171 h 17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9" h="171">
                  <a:moveTo>
                    <a:pt x="0" y="0"/>
                  </a:moveTo>
                  <a:cubicBezTo>
                    <a:pt x="69" y="0"/>
                    <a:pt x="69" y="0"/>
                    <a:pt x="69" y="0"/>
                  </a:cubicBezTo>
                  <a:cubicBezTo>
                    <a:pt x="69" y="0"/>
                    <a:pt x="66" y="171"/>
                    <a:pt x="34" y="171"/>
                  </a:cubicBezTo>
                  <a:cubicBezTo>
                    <a:pt x="3" y="17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9DAB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52" name="Freeform 177"/>
            <p:cNvSpPr>
              <a:spLocks/>
            </p:cNvSpPr>
            <p:nvPr/>
          </p:nvSpPr>
          <p:spPr bwMode="auto">
            <a:xfrm>
              <a:off x="5567363" y="4189413"/>
              <a:ext cx="146050" cy="120650"/>
            </a:xfrm>
            <a:custGeom>
              <a:avLst/>
              <a:gdLst>
                <a:gd name="T0" fmla="*/ 2147483647 w 39"/>
                <a:gd name="T1" fmla="*/ 0 h 32"/>
                <a:gd name="T2" fmla="*/ 0 w 39"/>
                <a:gd name="T3" fmla="*/ 2147483647 h 32"/>
                <a:gd name="T4" fmla="*/ 2147483647 w 39"/>
                <a:gd name="T5" fmla="*/ 2147483647 h 32"/>
                <a:gd name="T6" fmla="*/ 2147483647 w 39"/>
                <a:gd name="T7" fmla="*/ 2147483647 h 32"/>
                <a:gd name="T8" fmla="*/ 2147483647 w 39"/>
                <a:gd name="T9" fmla="*/ 2147483647 h 32"/>
                <a:gd name="T10" fmla="*/ 2147483647 w 39"/>
                <a:gd name="T11" fmla="*/ 0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9"/>
                <a:gd name="T19" fmla="*/ 0 h 32"/>
                <a:gd name="T20" fmla="*/ 39 w 39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9" h="32">
                  <a:moveTo>
                    <a:pt x="19" y="0"/>
                  </a:moveTo>
                  <a:cubicBezTo>
                    <a:pt x="9" y="0"/>
                    <a:pt x="4" y="2"/>
                    <a:pt x="0" y="4"/>
                  </a:cubicBezTo>
                  <a:cubicBezTo>
                    <a:pt x="5" y="21"/>
                    <a:pt x="11" y="32"/>
                    <a:pt x="19" y="32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28" y="32"/>
                    <a:pt x="34" y="21"/>
                    <a:pt x="39" y="4"/>
                  </a:cubicBezTo>
                  <a:cubicBezTo>
                    <a:pt x="35" y="2"/>
                    <a:pt x="30" y="0"/>
                    <a:pt x="19" y="0"/>
                  </a:cubicBezTo>
                  <a:close/>
                </a:path>
              </a:pathLst>
            </a:custGeom>
            <a:solidFill>
              <a:srgbClr val="4C362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53" name="Freeform 178"/>
            <p:cNvSpPr>
              <a:spLocks/>
            </p:cNvSpPr>
            <p:nvPr/>
          </p:nvSpPr>
          <p:spPr bwMode="auto">
            <a:xfrm>
              <a:off x="5383213" y="3094038"/>
              <a:ext cx="871538" cy="836613"/>
            </a:xfrm>
            <a:custGeom>
              <a:avLst/>
              <a:gdLst>
                <a:gd name="T0" fmla="*/ 0 w 232"/>
                <a:gd name="T1" fmla="*/ 0 h 223"/>
                <a:gd name="T2" fmla="*/ 2147483647 w 232"/>
                <a:gd name="T3" fmla="*/ 0 h 223"/>
                <a:gd name="T4" fmla="*/ 2147483647 w 232"/>
                <a:gd name="T5" fmla="*/ 2147483647 h 223"/>
                <a:gd name="T6" fmla="*/ 2147483647 w 232"/>
                <a:gd name="T7" fmla="*/ 2147483647 h 223"/>
                <a:gd name="T8" fmla="*/ 2147483647 w 232"/>
                <a:gd name="T9" fmla="*/ 2147483647 h 223"/>
                <a:gd name="T10" fmla="*/ 0 w 232"/>
                <a:gd name="T11" fmla="*/ 0 h 2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2"/>
                <a:gd name="T19" fmla="*/ 0 h 223"/>
                <a:gd name="T20" fmla="*/ 232 w 232"/>
                <a:gd name="T21" fmla="*/ 223 h 2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2" h="223">
                  <a:moveTo>
                    <a:pt x="0" y="0"/>
                  </a:moveTo>
                  <a:cubicBezTo>
                    <a:pt x="232" y="0"/>
                    <a:pt x="232" y="0"/>
                    <a:pt x="232" y="0"/>
                  </a:cubicBezTo>
                  <a:cubicBezTo>
                    <a:pt x="225" y="216"/>
                    <a:pt x="225" y="216"/>
                    <a:pt x="225" y="216"/>
                  </a:cubicBezTo>
                  <a:cubicBezTo>
                    <a:pt x="225" y="216"/>
                    <a:pt x="171" y="223"/>
                    <a:pt x="116" y="223"/>
                  </a:cubicBezTo>
                  <a:cubicBezTo>
                    <a:pt x="60" y="223"/>
                    <a:pt x="7" y="216"/>
                    <a:pt x="7" y="21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93C3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54" name="Freeform 179"/>
            <p:cNvSpPr>
              <a:spLocks/>
            </p:cNvSpPr>
            <p:nvPr/>
          </p:nvSpPr>
          <p:spPr bwMode="auto">
            <a:xfrm>
              <a:off x="4899026" y="401638"/>
              <a:ext cx="1754188" cy="2635250"/>
            </a:xfrm>
            <a:custGeom>
              <a:avLst/>
              <a:gdLst>
                <a:gd name="T0" fmla="*/ 2147483647 w 467"/>
                <a:gd name="T1" fmla="*/ 2147483647 h 702"/>
                <a:gd name="T2" fmla="*/ 2147483647 w 467"/>
                <a:gd name="T3" fmla="*/ 2147483647 h 702"/>
                <a:gd name="T4" fmla="*/ 2147483647 w 467"/>
                <a:gd name="T5" fmla="*/ 0 h 702"/>
                <a:gd name="T6" fmla="*/ 2147483647 w 467"/>
                <a:gd name="T7" fmla="*/ 2147483647 h 702"/>
                <a:gd name="T8" fmla="*/ 2147483647 w 467"/>
                <a:gd name="T9" fmla="*/ 2147483647 h 702"/>
                <a:gd name="T10" fmla="*/ 2147483647 w 467"/>
                <a:gd name="T11" fmla="*/ 2147483647 h 702"/>
                <a:gd name="T12" fmla="*/ 2147483647 w 467"/>
                <a:gd name="T13" fmla="*/ 2147483647 h 702"/>
                <a:gd name="T14" fmla="*/ 2147483647 w 467"/>
                <a:gd name="T15" fmla="*/ 2147483647 h 702"/>
                <a:gd name="T16" fmla="*/ 2147483647 w 467"/>
                <a:gd name="T17" fmla="*/ 2147483647 h 70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67"/>
                <a:gd name="T28" fmla="*/ 0 h 702"/>
                <a:gd name="T29" fmla="*/ 467 w 467"/>
                <a:gd name="T30" fmla="*/ 702 h 70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67" h="702">
                  <a:moveTo>
                    <a:pt x="398" y="506"/>
                  </a:moveTo>
                  <a:cubicBezTo>
                    <a:pt x="405" y="408"/>
                    <a:pt x="467" y="295"/>
                    <a:pt x="447" y="169"/>
                  </a:cubicBezTo>
                  <a:cubicBezTo>
                    <a:pt x="432" y="75"/>
                    <a:pt x="351" y="0"/>
                    <a:pt x="234" y="0"/>
                  </a:cubicBezTo>
                  <a:cubicBezTo>
                    <a:pt x="116" y="0"/>
                    <a:pt x="36" y="75"/>
                    <a:pt x="20" y="169"/>
                  </a:cubicBezTo>
                  <a:cubicBezTo>
                    <a:pt x="0" y="295"/>
                    <a:pt x="62" y="408"/>
                    <a:pt x="69" y="506"/>
                  </a:cubicBezTo>
                  <a:cubicBezTo>
                    <a:pt x="78" y="626"/>
                    <a:pt x="59" y="680"/>
                    <a:pt x="59" y="680"/>
                  </a:cubicBezTo>
                  <a:cubicBezTo>
                    <a:pt x="103" y="700"/>
                    <a:pt x="234" y="702"/>
                    <a:pt x="234" y="702"/>
                  </a:cubicBezTo>
                  <a:cubicBezTo>
                    <a:pt x="234" y="702"/>
                    <a:pt x="364" y="700"/>
                    <a:pt x="408" y="680"/>
                  </a:cubicBezTo>
                  <a:cubicBezTo>
                    <a:pt x="408" y="680"/>
                    <a:pt x="389" y="626"/>
                    <a:pt x="398" y="506"/>
                  </a:cubicBezTo>
                  <a:close/>
                </a:path>
              </a:pathLst>
            </a:custGeom>
            <a:solidFill>
              <a:srgbClr val="4C362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55" name="Rectangle 180"/>
            <p:cNvSpPr>
              <a:spLocks noChangeArrowheads="1"/>
            </p:cNvSpPr>
            <p:nvPr/>
          </p:nvSpPr>
          <p:spPr bwMode="auto">
            <a:xfrm>
              <a:off x="5541963" y="2008188"/>
              <a:ext cx="514350" cy="495300"/>
            </a:xfrm>
            <a:prstGeom prst="rect">
              <a:avLst/>
            </a:prstGeom>
            <a:solidFill>
              <a:srgbClr val="F9F5E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CN" altLang="en-US"/>
            </a:p>
          </p:txBody>
        </p:sp>
        <p:sp>
          <p:nvSpPr>
            <p:cNvPr id="21556" name="Freeform 181"/>
            <p:cNvSpPr>
              <a:spLocks/>
            </p:cNvSpPr>
            <p:nvPr/>
          </p:nvSpPr>
          <p:spPr bwMode="auto">
            <a:xfrm>
              <a:off x="6213476" y="2973388"/>
              <a:ext cx="203200" cy="360363"/>
            </a:xfrm>
            <a:custGeom>
              <a:avLst/>
              <a:gdLst>
                <a:gd name="T0" fmla="*/ 2147483647 w 54"/>
                <a:gd name="T1" fmla="*/ 0 h 96"/>
                <a:gd name="T2" fmla="*/ 2147483647 w 54"/>
                <a:gd name="T3" fmla="*/ 2147483647 h 96"/>
                <a:gd name="T4" fmla="*/ 2147483647 w 54"/>
                <a:gd name="T5" fmla="*/ 2147483647 h 96"/>
                <a:gd name="T6" fmla="*/ 2147483647 w 54"/>
                <a:gd name="T7" fmla="*/ 2147483647 h 96"/>
                <a:gd name="T8" fmla="*/ 2147483647 w 54"/>
                <a:gd name="T9" fmla="*/ 2147483647 h 96"/>
                <a:gd name="T10" fmla="*/ 2147483647 w 54"/>
                <a:gd name="T11" fmla="*/ 2147483647 h 96"/>
                <a:gd name="T12" fmla="*/ 2147483647 w 54"/>
                <a:gd name="T13" fmla="*/ 0 h 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4"/>
                <a:gd name="T22" fmla="*/ 0 h 96"/>
                <a:gd name="T23" fmla="*/ 54 w 54"/>
                <a:gd name="T24" fmla="*/ 96 h 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4" h="96">
                  <a:moveTo>
                    <a:pt x="48" y="0"/>
                  </a:moveTo>
                  <a:cubicBezTo>
                    <a:pt x="48" y="0"/>
                    <a:pt x="54" y="37"/>
                    <a:pt x="44" y="60"/>
                  </a:cubicBezTo>
                  <a:cubicBezTo>
                    <a:pt x="34" y="82"/>
                    <a:pt x="24" y="96"/>
                    <a:pt x="12" y="91"/>
                  </a:cubicBezTo>
                  <a:cubicBezTo>
                    <a:pt x="0" y="87"/>
                    <a:pt x="19" y="63"/>
                    <a:pt x="20" y="62"/>
                  </a:cubicBezTo>
                  <a:cubicBezTo>
                    <a:pt x="20" y="62"/>
                    <a:pt x="14" y="64"/>
                    <a:pt x="12" y="60"/>
                  </a:cubicBezTo>
                  <a:cubicBezTo>
                    <a:pt x="10" y="57"/>
                    <a:pt x="9" y="26"/>
                    <a:pt x="13" y="8"/>
                  </a:cubicBezTo>
                  <a:lnTo>
                    <a:pt x="48" y="0"/>
                  </a:lnTo>
                  <a:close/>
                </a:path>
              </a:pathLst>
            </a:custGeom>
            <a:solidFill>
              <a:srgbClr val="F9DAB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57" name="Freeform 182"/>
            <p:cNvSpPr>
              <a:spLocks/>
            </p:cNvSpPr>
            <p:nvPr/>
          </p:nvSpPr>
          <p:spPr bwMode="auto">
            <a:xfrm>
              <a:off x="6273801" y="3157538"/>
              <a:ext cx="60325" cy="71438"/>
            </a:xfrm>
            <a:custGeom>
              <a:avLst/>
              <a:gdLst>
                <a:gd name="T0" fmla="*/ 0 w 16"/>
                <a:gd name="T1" fmla="*/ 2147483647 h 19"/>
                <a:gd name="T2" fmla="*/ 2147483647 w 16"/>
                <a:gd name="T3" fmla="*/ 2147483647 h 19"/>
                <a:gd name="T4" fmla="*/ 2147483647 w 16"/>
                <a:gd name="T5" fmla="*/ 0 h 19"/>
                <a:gd name="T6" fmla="*/ 0 w 16"/>
                <a:gd name="T7" fmla="*/ 2147483647 h 1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"/>
                <a:gd name="T13" fmla="*/ 0 h 19"/>
                <a:gd name="T14" fmla="*/ 16 w 16"/>
                <a:gd name="T15" fmla="*/ 19 h 1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" h="19">
                  <a:moveTo>
                    <a:pt x="0" y="19"/>
                  </a:moveTo>
                  <a:cubicBezTo>
                    <a:pt x="2" y="16"/>
                    <a:pt x="4" y="13"/>
                    <a:pt x="4" y="13"/>
                  </a:cubicBezTo>
                  <a:cubicBezTo>
                    <a:pt x="4" y="13"/>
                    <a:pt x="10" y="11"/>
                    <a:pt x="12" y="0"/>
                  </a:cubicBezTo>
                  <a:cubicBezTo>
                    <a:pt x="12" y="0"/>
                    <a:pt x="16" y="16"/>
                    <a:pt x="0" y="19"/>
                  </a:cubicBezTo>
                  <a:close/>
                </a:path>
              </a:pathLst>
            </a:custGeom>
            <a:solidFill>
              <a:srgbClr val="EFC4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58" name="Freeform 183"/>
            <p:cNvSpPr>
              <a:spLocks/>
            </p:cNvSpPr>
            <p:nvPr/>
          </p:nvSpPr>
          <p:spPr bwMode="auto">
            <a:xfrm>
              <a:off x="5173663" y="2008188"/>
              <a:ext cx="1238250" cy="1168400"/>
            </a:xfrm>
            <a:custGeom>
              <a:avLst/>
              <a:gdLst>
                <a:gd name="T0" fmla="*/ 2147483647 w 330"/>
                <a:gd name="T1" fmla="*/ 0 h 311"/>
                <a:gd name="T2" fmla="*/ 2147483647 w 330"/>
                <a:gd name="T3" fmla="*/ 2147483647 h 311"/>
                <a:gd name="T4" fmla="*/ 2147483647 w 330"/>
                <a:gd name="T5" fmla="*/ 2147483647 h 311"/>
                <a:gd name="T6" fmla="*/ 2147483647 w 330"/>
                <a:gd name="T7" fmla="*/ 2147483647 h 311"/>
                <a:gd name="T8" fmla="*/ 2147483647 w 330"/>
                <a:gd name="T9" fmla="*/ 2147483647 h 311"/>
                <a:gd name="T10" fmla="*/ 2147483647 w 330"/>
                <a:gd name="T11" fmla="*/ 2147483647 h 311"/>
                <a:gd name="T12" fmla="*/ 2147483647 w 330"/>
                <a:gd name="T13" fmla="*/ 2147483647 h 311"/>
                <a:gd name="T14" fmla="*/ 2147483647 w 330"/>
                <a:gd name="T15" fmla="*/ 0 h 311"/>
                <a:gd name="T16" fmla="*/ 2147483647 w 330"/>
                <a:gd name="T17" fmla="*/ 2147483647 h 311"/>
                <a:gd name="T18" fmla="*/ 2147483647 w 330"/>
                <a:gd name="T19" fmla="*/ 0 h 31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30"/>
                <a:gd name="T31" fmla="*/ 0 h 311"/>
                <a:gd name="T32" fmla="*/ 330 w 330"/>
                <a:gd name="T33" fmla="*/ 311 h 31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30" h="311">
                  <a:moveTo>
                    <a:pt x="98" y="0"/>
                  </a:moveTo>
                  <a:cubicBezTo>
                    <a:pt x="98" y="0"/>
                    <a:pt x="2" y="150"/>
                    <a:pt x="1" y="201"/>
                  </a:cubicBezTo>
                  <a:cubicBezTo>
                    <a:pt x="0" y="233"/>
                    <a:pt x="38" y="264"/>
                    <a:pt x="56" y="280"/>
                  </a:cubicBezTo>
                  <a:cubicBezTo>
                    <a:pt x="56" y="289"/>
                    <a:pt x="56" y="289"/>
                    <a:pt x="56" y="289"/>
                  </a:cubicBezTo>
                  <a:cubicBezTo>
                    <a:pt x="56" y="289"/>
                    <a:pt x="142" y="311"/>
                    <a:pt x="288" y="289"/>
                  </a:cubicBezTo>
                  <a:cubicBezTo>
                    <a:pt x="288" y="269"/>
                    <a:pt x="288" y="269"/>
                    <a:pt x="288" y="269"/>
                  </a:cubicBezTo>
                  <a:cubicBezTo>
                    <a:pt x="288" y="269"/>
                    <a:pt x="318" y="271"/>
                    <a:pt x="330" y="262"/>
                  </a:cubicBezTo>
                  <a:cubicBezTo>
                    <a:pt x="330" y="262"/>
                    <a:pt x="327" y="124"/>
                    <a:pt x="231" y="0"/>
                  </a:cubicBezTo>
                  <a:cubicBezTo>
                    <a:pt x="222" y="36"/>
                    <a:pt x="202" y="76"/>
                    <a:pt x="166" y="113"/>
                  </a:cubicBezTo>
                  <a:cubicBezTo>
                    <a:pt x="135" y="84"/>
                    <a:pt x="114" y="44"/>
                    <a:pt x="98" y="0"/>
                  </a:cubicBezTo>
                  <a:close/>
                </a:path>
              </a:pathLst>
            </a:custGeom>
            <a:solidFill>
              <a:srgbClr val="54A3B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59" name="Freeform 184"/>
            <p:cNvSpPr>
              <a:spLocks/>
            </p:cNvSpPr>
            <p:nvPr/>
          </p:nvSpPr>
          <p:spPr bwMode="auto">
            <a:xfrm>
              <a:off x="5327651" y="2316163"/>
              <a:ext cx="119063" cy="742950"/>
            </a:xfrm>
            <a:custGeom>
              <a:avLst/>
              <a:gdLst>
                <a:gd name="T0" fmla="*/ 0 w 32"/>
                <a:gd name="T1" fmla="*/ 2147483647 h 198"/>
                <a:gd name="T2" fmla="*/ 2147483647 w 32"/>
                <a:gd name="T3" fmla="*/ 2147483647 h 198"/>
                <a:gd name="T4" fmla="*/ 2147483647 w 32"/>
                <a:gd name="T5" fmla="*/ 0 h 198"/>
                <a:gd name="T6" fmla="*/ 0 w 32"/>
                <a:gd name="T7" fmla="*/ 2147483647 h 1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2"/>
                <a:gd name="T13" fmla="*/ 0 h 198"/>
                <a:gd name="T14" fmla="*/ 32 w 32"/>
                <a:gd name="T15" fmla="*/ 198 h 1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2" h="198">
                  <a:moveTo>
                    <a:pt x="0" y="185"/>
                  </a:moveTo>
                  <a:cubicBezTo>
                    <a:pt x="6" y="190"/>
                    <a:pt x="11" y="194"/>
                    <a:pt x="15" y="198"/>
                  </a:cubicBezTo>
                  <a:cubicBezTo>
                    <a:pt x="15" y="198"/>
                    <a:pt x="17" y="102"/>
                    <a:pt x="32" y="0"/>
                  </a:cubicBezTo>
                  <a:cubicBezTo>
                    <a:pt x="32" y="0"/>
                    <a:pt x="5" y="101"/>
                    <a:pt x="0" y="185"/>
                  </a:cubicBezTo>
                  <a:close/>
                </a:path>
              </a:pathLst>
            </a:custGeom>
            <a:solidFill>
              <a:srgbClr val="4493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60" name="Freeform 185"/>
            <p:cNvSpPr>
              <a:spLocks/>
            </p:cNvSpPr>
            <p:nvPr/>
          </p:nvSpPr>
          <p:spPr bwMode="auto">
            <a:xfrm>
              <a:off x="6138863" y="2289175"/>
              <a:ext cx="165100" cy="728663"/>
            </a:xfrm>
            <a:custGeom>
              <a:avLst/>
              <a:gdLst>
                <a:gd name="T0" fmla="*/ 2147483647 w 44"/>
                <a:gd name="T1" fmla="*/ 2147483647 h 194"/>
                <a:gd name="T2" fmla="*/ 0 w 44"/>
                <a:gd name="T3" fmla="*/ 0 h 194"/>
                <a:gd name="T4" fmla="*/ 2147483647 w 44"/>
                <a:gd name="T5" fmla="*/ 2147483647 h 194"/>
                <a:gd name="T6" fmla="*/ 2147483647 w 44"/>
                <a:gd name="T7" fmla="*/ 2147483647 h 19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"/>
                <a:gd name="T13" fmla="*/ 0 h 194"/>
                <a:gd name="T14" fmla="*/ 44 w 44"/>
                <a:gd name="T15" fmla="*/ 194 h 19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" h="194">
                  <a:moveTo>
                    <a:pt x="44" y="194"/>
                  </a:moveTo>
                  <a:cubicBezTo>
                    <a:pt x="34" y="94"/>
                    <a:pt x="0" y="0"/>
                    <a:pt x="0" y="0"/>
                  </a:cubicBezTo>
                  <a:cubicBezTo>
                    <a:pt x="15" y="60"/>
                    <a:pt x="31" y="194"/>
                    <a:pt x="31" y="194"/>
                  </a:cubicBezTo>
                  <a:cubicBezTo>
                    <a:pt x="31" y="194"/>
                    <a:pt x="36" y="194"/>
                    <a:pt x="44" y="194"/>
                  </a:cubicBezTo>
                  <a:close/>
                </a:path>
              </a:pathLst>
            </a:custGeom>
            <a:solidFill>
              <a:srgbClr val="4493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61" name="Freeform 186"/>
            <p:cNvSpPr>
              <a:spLocks/>
            </p:cNvSpPr>
            <p:nvPr/>
          </p:nvSpPr>
          <p:spPr bwMode="auto">
            <a:xfrm>
              <a:off x="5795963" y="2071688"/>
              <a:ext cx="323850" cy="360363"/>
            </a:xfrm>
            <a:custGeom>
              <a:avLst/>
              <a:gdLst>
                <a:gd name="T0" fmla="*/ 2147483647 w 86"/>
                <a:gd name="T1" fmla="*/ 2147483647 h 96"/>
                <a:gd name="T2" fmla="*/ 2147483647 w 86"/>
                <a:gd name="T3" fmla="*/ 2147483647 h 96"/>
                <a:gd name="T4" fmla="*/ 2147483647 w 86"/>
                <a:gd name="T5" fmla="*/ 2147483647 h 96"/>
                <a:gd name="T6" fmla="*/ 2147483647 w 86"/>
                <a:gd name="T7" fmla="*/ 0 h 96"/>
                <a:gd name="T8" fmla="*/ 2147483647 w 86"/>
                <a:gd name="T9" fmla="*/ 0 h 96"/>
                <a:gd name="T10" fmla="*/ 0 w 86"/>
                <a:gd name="T11" fmla="*/ 2147483647 h 96"/>
                <a:gd name="T12" fmla="*/ 2147483647 w 86"/>
                <a:gd name="T13" fmla="*/ 2147483647 h 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6"/>
                <a:gd name="T22" fmla="*/ 0 h 96"/>
                <a:gd name="T23" fmla="*/ 86 w 86"/>
                <a:gd name="T24" fmla="*/ 96 h 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6" h="96">
                  <a:moveTo>
                    <a:pt x="58" y="84"/>
                  </a:moveTo>
                  <a:cubicBezTo>
                    <a:pt x="63" y="75"/>
                    <a:pt x="50" y="60"/>
                    <a:pt x="50" y="60"/>
                  </a:cubicBezTo>
                  <a:cubicBezTo>
                    <a:pt x="50" y="60"/>
                    <a:pt x="72" y="64"/>
                    <a:pt x="79" y="49"/>
                  </a:cubicBezTo>
                  <a:cubicBezTo>
                    <a:pt x="86" y="34"/>
                    <a:pt x="60" y="0"/>
                    <a:pt x="6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49" y="32"/>
                    <a:pt x="30" y="65"/>
                    <a:pt x="0" y="96"/>
                  </a:cubicBezTo>
                  <a:cubicBezTo>
                    <a:pt x="0" y="96"/>
                    <a:pt x="52" y="94"/>
                    <a:pt x="58" y="84"/>
                  </a:cubicBezTo>
                  <a:close/>
                </a:path>
              </a:pathLst>
            </a:custGeom>
            <a:solidFill>
              <a:srgbClr val="4493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62" name="Freeform 187"/>
            <p:cNvSpPr>
              <a:spLocks/>
            </p:cNvSpPr>
            <p:nvPr/>
          </p:nvSpPr>
          <p:spPr bwMode="auto">
            <a:xfrm>
              <a:off x="5473701" y="2087563"/>
              <a:ext cx="322263" cy="344488"/>
            </a:xfrm>
            <a:custGeom>
              <a:avLst/>
              <a:gdLst>
                <a:gd name="T0" fmla="*/ 2147483647 w 86"/>
                <a:gd name="T1" fmla="*/ 0 h 92"/>
                <a:gd name="T2" fmla="*/ 2147483647 w 86"/>
                <a:gd name="T3" fmla="*/ 0 h 92"/>
                <a:gd name="T4" fmla="*/ 2147483647 w 86"/>
                <a:gd name="T5" fmla="*/ 2147483647 h 92"/>
                <a:gd name="T6" fmla="*/ 2147483647 w 86"/>
                <a:gd name="T7" fmla="*/ 2147483647 h 92"/>
                <a:gd name="T8" fmla="*/ 2147483647 w 86"/>
                <a:gd name="T9" fmla="*/ 2147483647 h 92"/>
                <a:gd name="T10" fmla="*/ 2147483647 w 86"/>
                <a:gd name="T11" fmla="*/ 2147483647 h 92"/>
                <a:gd name="T12" fmla="*/ 2147483647 w 86"/>
                <a:gd name="T13" fmla="*/ 0 h 9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6"/>
                <a:gd name="T22" fmla="*/ 0 h 92"/>
                <a:gd name="T23" fmla="*/ 86 w 86"/>
                <a:gd name="T24" fmla="*/ 92 h 9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6" h="92">
                  <a:moveTo>
                    <a:pt x="27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27" y="0"/>
                    <a:pt x="0" y="30"/>
                    <a:pt x="6" y="45"/>
                  </a:cubicBezTo>
                  <a:cubicBezTo>
                    <a:pt x="13" y="60"/>
                    <a:pt x="35" y="56"/>
                    <a:pt x="35" y="56"/>
                  </a:cubicBezTo>
                  <a:cubicBezTo>
                    <a:pt x="35" y="56"/>
                    <a:pt x="22" y="71"/>
                    <a:pt x="27" y="80"/>
                  </a:cubicBezTo>
                  <a:cubicBezTo>
                    <a:pt x="33" y="90"/>
                    <a:pt x="86" y="92"/>
                    <a:pt x="86" y="92"/>
                  </a:cubicBezTo>
                  <a:cubicBezTo>
                    <a:pt x="60" y="68"/>
                    <a:pt x="42" y="36"/>
                    <a:pt x="27" y="0"/>
                  </a:cubicBezTo>
                  <a:close/>
                </a:path>
              </a:pathLst>
            </a:custGeom>
            <a:solidFill>
              <a:srgbClr val="4493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63" name="Freeform 188"/>
            <p:cNvSpPr>
              <a:spLocks/>
            </p:cNvSpPr>
            <p:nvPr/>
          </p:nvSpPr>
          <p:spPr bwMode="auto">
            <a:xfrm>
              <a:off x="4913313" y="1411288"/>
              <a:ext cx="331788" cy="442913"/>
            </a:xfrm>
            <a:custGeom>
              <a:avLst/>
              <a:gdLst>
                <a:gd name="T0" fmla="*/ 2147483647 w 88"/>
                <a:gd name="T1" fmla="*/ 2147483647 h 118"/>
                <a:gd name="T2" fmla="*/ 2147483647 w 88"/>
                <a:gd name="T3" fmla="*/ 2147483647 h 118"/>
                <a:gd name="T4" fmla="*/ 2147483647 w 88"/>
                <a:gd name="T5" fmla="*/ 2147483647 h 118"/>
                <a:gd name="T6" fmla="*/ 2147483647 w 88"/>
                <a:gd name="T7" fmla="*/ 2147483647 h 1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8"/>
                <a:gd name="T13" fmla="*/ 0 h 118"/>
                <a:gd name="T14" fmla="*/ 88 w 88"/>
                <a:gd name="T15" fmla="*/ 118 h 1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8" h="118">
                  <a:moveTo>
                    <a:pt x="61" y="17"/>
                  </a:moveTo>
                  <a:cubicBezTo>
                    <a:pt x="61" y="17"/>
                    <a:pt x="38" y="0"/>
                    <a:pt x="19" y="17"/>
                  </a:cubicBezTo>
                  <a:cubicBezTo>
                    <a:pt x="0" y="33"/>
                    <a:pt x="12" y="118"/>
                    <a:pt x="88" y="109"/>
                  </a:cubicBezTo>
                  <a:lnTo>
                    <a:pt x="61" y="17"/>
                  </a:lnTo>
                  <a:close/>
                </a:path>
              </a:pathLst>
            </a:custGeom>
            <a:solidFill>
              <a:srgbClr val="F4D3B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64" name="Freeform 189"/>
            <p:cNvSpPr>
              <a:spLocks/>
            </p:cNvSpPr>
            <p:nvPr/>
          </p:nvSpPr>
          <p:spPr bwMode="auto">
            <a:xfrm>
              <a:off x="6307138" y="1411288"/>
              <a:ext cx="330200" cy="442913"/>
            </a:xfrm>
            <a:custGeom>
              <a:avLst/>
              <a:gdLst>
                <a:gd name="T0" fmla="*/ 2147483647 w 88"/>
                <a:gd name="T1" fmla="*/ 2147483647 h 118"/>
                <a:gd name="T2" fmla="*/ 2147483647 w 88"/>
                <a:gd name="T3" fmla="*/ 2147483647 h 118"/>
                <a:gd name="T4" fmla="*/ 0 w 88"/>
                <a:gd name="T5" fmla="*/ 2147483647 h 118"/>
                <a:gd name="T6" fmla="*/ 2147483647 w 88"/>
                <a:gd name="T7" fmla="*/ 2147483647 h 1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8"/>
                <a:gd name="T13" fmla="*/ 0 h 118"/>
                <a:gd name="T14" fmla="*/ 88 w 88"/>
                <a:gd name="T15" fmla="*/ 118 h 1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8" h="118">
                  <a:moveTo>
                    <a:pt x="27" y="17"/>
                  </a:moveTo>
                  <a:cubicBezTo>
                    <a:pt x="27" y="17"/>
                    <a:pt x="50" y="0"/>
                    <a:pt x="70" y="17"/>
                  </a:cubicBezTo>
                  <a:cubicBezTo>
                    <a:pt x="88" y="33"/>
                    <a:pt x="76" y="118"/>
                    <a:pt x="0" y="109"/>
                  </a:cubicBezTo>
                  <a:lnTo>
                    <a:pt x="27" y="17"/>
                  </a:lnTo>
                  <a:close/>
                </a:path>
              </a:pathLst>
            </a:custGeom>
            <a:solidFill>
              <a:srgbClr val="F4D3B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65" name="Oval 190"/>
            <p:cNvSpPr>
              <a:spLocks noChangeArrowheads="1"/>
            </p:cNvSpPr>
            <p:nvPr/>
          </p:nvSpPr>
          <p:spPr bwMode="auto">
            <a:xfrm>
              <a:off x="5080001" y="728663"/>
              <a:ext cx="1392238" cy="1389063"/>
            </a:xfrm>
            <a:prstGeom prst="ellipse">
              <a:avLst/>
            </a:prstGeom>
            <a:solidFill>
              <a:srgbClr val="F9DAB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kumimoji="0" lang="zh-CN" altLang="en-US"/>
            </a:p>
          </p:txBody>
        </p:sp>
        <p:sp>
          <p:nvSpPr>
            <p:cNvPr id="21566" name="Freeform 191"/>
            <p:cNvSpPr>
              <a:spLocks/>
            </p:cNvSpPr>
            <p:nvPr/>
          </p:nvSpPr>
          <p:spPr bwMode="auto">
            <a:xfrm>
              <a:off x="5037138" y="550863"/>
              <a:ext cx="1470025" cy="871538"/>
            </a:xfrm>
            <a:custGeom>
              <a:avLst/>
              <a:gdLst>
                <a:gd name="T0" fmla="*/ 0 w 391"/>
                <a:gd name="T1" fmla="*/ 2147483647 h 232"/>
                <a:gd name="T2" fmla="*/ 2147483647 w 391"/>
                <a:gd name="T3" fmla="*/ 2147483647 h 232"/>
                <a:gd name="T4" fmla="*/ 2147483647 w 391"/>
                <a:gd name="T5" fmla="*/ 2147483647 h 232"/>
                <a:gd name="T6" fmla="*/ 2147483647 w 391"/>
                <a:gd name="T7" fmla="*/ 2147483647 h 232"/>
                <a:gd name="T8" fmla="*/ 2147483647 w 391"/>
                <a:gd name="T9" fmla="*/ 0 h 232"/>
                <a:gd name="T10" fmla="*/ 0 w 391"/>
                <a:gd name="T11" fmla="*/ 2147483647 h 232"/>
                <a:gd name="T12" fmla="*/ 0 w 391"/>
                <a:gd name="T13" fmla="*/ 2147483647 h 2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1"/>
                <a:gd name="T22" fmla="*/ 0 h 232"/>
                <a:gd name="T23" fmla="*/ 391 w 391"/>
                <a:gd name="T24" fmla="*/ 232 h 23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1" h="232">
                  <a:moveTo>
                    <a:pt x="0" y="232"/>
                  </a:moveTo>
                  <a:cubicBezTo>
                    <a:pt x="0" y="232"/>
                    <a:pt x="206" y="207"/>
                    <a:pt x="275" y="104"/>
                  </a:cubicBezTo>
                  <a:cubicBezTo>
                    <a:pt x="275" y="104"/>
                    <a:pt x="327" y="223"/>
                    <a:pt x="391" y="232"/>
                  </a:cubicBezTo>
                  <a:cubicBezTo>
                    <a:pt x="391" y="92"/>
                    <a:pt x="391" y="92"/>
                    <a:pt x="391" y="92"/>
                  </a:cubicBezTo>
                  <a:cubicBezTo>
                    <a:pt x="197" y="0"/>
                    <a:pt x="197" y="0"/>
                    <a:pt x="197" y="0"/>
                  </a:cubicBezTo>
                  <a:cubicBezTo>
                    <a:pt x="0" y="110"/>
                    <a:pt x="0" y="110"/>
                    <a:pt x="0" y="110"/>
                  </a:cubicBezTo>
                  <a:lnTo>
                    <a:pt x="0" y="232"/>
                  </a:lnTo>
                  <a:close/>
                </a:path>
              </a:pathLst>
            </a:custGeom>
            <a:solidFill>
              <a:srgbClr val="4C362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67" name="Freeform 192"/>
            <p:cNvSpPr>
              <a:spLocks/>
            </p:cNvSpPr>
            <p:nvPr/>
          </p:nvSpPr>
          <p:spPr bwMode="auto">
            <a:xfrm>
              <a:off x="5399088" y="1397000"/>
              <a:ext cx="190500" cy="119063"/>
            </a:xfrm>
            <a:custGeom>
              <a:avLst/>
              <a:gdLst>
                <a:gd name="T0" fmla="*/ 2147483647 w 51"/>
                <a:gd name="T1" fmla="*/ 2147483647 h 32"/>
                <a:gd name="T2" fmla="*/ 2147483647 w 51"/>
                <a:gd name="T3" fmla="*/ 2147483647 h 32"/>
                <a:gd name="T4" fmla="*/ 2147483647 w 51"/>
                <a:gd name="T5" fmla="*/ 2147483647 h 32"/>
                <a:gd name="T6" fmla="*/ 2147483647 w 51"/>
                <a:gd name="T7" fmla="*/ 2147483647 h 32"/>
                <a:gd name="T8" fmla="*/ 2147483647 w 51"/>
                <a:gd name="T9" fmla="*/ 2147483647 h 32"/>
                <a:gd name="T10" fmla="*/ 2147483647 w 51"/>
                <a:gd name="T11" fmla="*/ 2147483647 h 32"/>
                <a:gd name="T12" fmla="*/ 2147483647 w 51"/>
                <a:gd name="T13" fmla="*/ 2147483647 h 32"/>
                <a:gd name="T14" fmla="*/ 2147483647 w 51"/>
                <a:gd name="T15" fmla="*/ 2147483647 h 32"/>
                <a:gd name="T16" fmla="*/ 2147483647 w 51"/>
                <a:gd name="T17" fmla="*/ 2147483647 h 32"/>
                <a:gd name="T18" fmla="*/ 2147483647 w 51"/>
                <a:gd name="T19" fmla="*/ 2147483647 h 3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1"/>
                <a:gd name="T31" fmla="*/ 0 h 32"/>
                <a:gd name="T32" fmla="*/ 51 w 51"/>
                <a:gd name="T33" fmla="*/ 32 h 3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1" h="32">
                  <a:moveTo>
                    <a:pt x="4" y="32"/>
                  </a:moveTo>
                  <a:cubicBezTo>
                    <a:pt x="2" y="32"/>
                    <a:pt x="1" y="30"/>
                    <a:pt x="1" y="28"/>
                  </a:cubicBezTo>
                  <a:cubicBezTo>
                    <a:pt x="0" y="19"/>
                    <a:pt x="5" y="1"/>
                    <a:pt x="23" y="1"/>
                  </a:cubicBezTo>
                  <a:cubicBezTo>
                    <a:pt x="41" y="0"/>
                    <a:pt x="49" y="15"/>
                    <a:pt x="51" y="23"/>
                  </a:cubicBezTo>
                  <a:cubicBezTo>
                    <a:pt x="51" y="24"/>
                    <a:pt x="50" y="26"/>
                    <a:pt x="48" y="27"/>
                  </a:cubicBezTo>
                  <a:cubicBezTo>
                    <a:pt x="46" y="27"/>
                    <a:pt x="44" y="26"/>
                    <a:pt x="44" y="24"/>
                  </a:cubicBezTo>
                  <a:cubicBezTo>
                    <a:pt x="44" y="23"/>
                    <a:pt x="40" y="7"/>
                    <a:pt x="23" y="8"/>
                  </a:cubicBezTo>
                  <a:cubicBezTo>
                    <a:pt x="8" y="8"/>
                    <a:pt x="8" y="28"/>
                    <a:pt x="8" y="28"/>
                  </a:cubicBezTo>
                  <a:cubicBezTo>
                    <a:pt x="8" y="30"/>
                    <a:pt x="6" y="32"/>
                    <a:pt x="4" y="32"/>
                  </a:cubicBezTo>
                  <a:cubicBezTo>
                    <a:pt x="4" y="32"/>
                    <a:pt x="4" y="32"/>
                    <a:pt x="4" y="32"/>
                  </a:cubicBezTo>
                  <a:close/>
                </a:path>
              </a:pathLst>
            </a:custGeom>
            <a:solidFill>
              <a:srgbClr val="3A332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68" name="Freeform 193"/>
            <p:cNvSpPr>
              <a:spLocks/>
            </p:cNvSpPr>
            <p:nvPr/>
          </p:nvSpPr>
          <p:spPr bwMode="auto">
            <a:xfrm>
              <a:off x="5322888" y="1479550"/>
              <a:ext cx="106363" cy="36513"/>
            </a:xfrm>
            <a:custGeom>
              <a:avLst/>
              <a:gdLst>
                <a:gd name="T0" fmla="*/ 2147483647 w 28"/>
                <a:gd name="T1" fmla="*/ 2147483647 h 10"/>
                <a:gd name="T2" fmla="*/ 2147483647 w 28"/>
                <a:gd name="T3" fmla="*/ 2147483647 h 10"/>
                <a:gd name="T4" fmla="*/ 2147483647 w 28"/>
                <a:gd name="T5" fmla="*/ 2147483647 h 10"/>
                <a:gd name="T6" fmla="*/ 2147483647 w 28"/>
                <a:gd name="T7" fmla="*/ 0 h 10"/>
                <a:gd name="T8" fmla="*/ 2147483647 w 28"/>
                <a:gd name="T9" fmla="*/ 2147483647 h 10"/>
                <a:gd name="T10" fmla="*/ 2147483647 w 28"/>
                <a:gd name="T11" fmla="*/ 2147483647 h 10"/>
                <a:gd name="T12" fmla="*/ 2147483647 w 28"/>
                <a:gd name="T13" fmla="*/ 2147483647 h 10"/>
                <a:gd name="T14" fmla="*/ 2147483647 w 28"/>
                <a:gd name="T15" fmla="*/ 2147483647 h 1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8"/>
                <a:gd name="T25" fmla="*/ 0 h 10"/>
                <a:gd name="T26" fmla="*/ 28 w 28"/>
                <a:gd name="T27" fmla="*/ 10 h 1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8" h="10">
                  <a:moveTo>
                    <a:pt x="20" y="10"/>
                  </a:moveTo>
                  <a:cubicBezTo>
                    <a:pt x="16" y="10"/>
                    <a:pt x="10" y="10"/>
                    <a:pt x="3" y="7"/>
                  </a:cubicBezTo>
                  <a:cubicBezTo>
                    <a:pt x="1" y="6"/>
                    <a:pt x="0" y="4"/>
                    <a:pt x="1" y="3"/>
                  </a:cubicBezTo>
                  <a:cubicBezTo>
                    <a:pt x="2" y="1"/>
                    <a:pt x="3" y="0"/>
                    <a:pt x="5" y="0"/>
                  </a:cubicBezTo>
                  <a:cubicBezTo>
                    <a:pt x="16" y="4"/>
                    <a:pt x="23" y="3"/>
                    <a:pt x="23" y="3"/>
                  </a:cubicBezTo>
                  <a:cubicBezTo>
                    <a:pt x="25" y="3"/>
                    <a:pt x="27" y="4"/>
                    <a:pt x="27" y="6"/>
                  </a:cubicBezTo>
                  <a:cubicBezTo>
                    <a:pt x="28" y="8"/>
                    <a:pt x="27" y="10"/>
                    <a:pt x="25" y="10"/>
                  </a:cubicBezTo>
                  <a:cubicBezTo>
                    <a:pt x="25" y="10"/>
                    <a:pt x="23" y="10"/>
                    <a:pt x="20" y="10"/>
                  </a:cubicBezTo>
                  <a:close/>
                </a:path>
              </a:pathLst>
            </a:custGeom>
            <a:solidFill>
              <a:srgbClr val="3A332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69" name="Freeform 194"/>
            <p:cNvSpPr>
              <a:spLocks/>
            </p:cNvSpPr>
            <p:nvPr/>
          </p:nvSpPr>
          <p:spPr bwMode="auto">
            <a:xfrm>
              <a:off x="5961063" y="1397000"/>
              <a:ext cx="192088" cy="119063"/>
            </a:xfrm>
            <a:custGeom>
              <a:avLst/>
              <a:gdLst>
                <a:gd name="T0" fmla="*/ 2147483647 w 51"/>
                <a:gd name="T1" fmla="*/ 2147483647 h 32"/>
                <a:gd name="T2" fmla="*/ 2147483647 w 51"/>
                <a:gd name="T3" fmla="*/ 2147483647 h 32"/>
                <a:gd name="T4" fmla="*/ 2147483647 w 51"/>
                <a:gd name="T5" fmla="*/ 2147483647 h 32"/>
                <a:gd name="T6" fmla="*/ 2147483647 w 51"/>
                <a:gd name="T7" fmla="*/ 2147483647 h 32"/>
                <a:gd name="T8" fmla="*/ 2147483647 w 51"/>
                <a:gd name="T9" fmla="*/ 2147483647 h 32"/>
                <a:gd name="T10" fmla="*/ 2147483647 w 51"/>
                <a:gd name="T11" fmla="*/ 2147483647 h 32"/>
                <a:gd name="T12" fmla="*/ 0 w 51"/>
                <a:gd name="T13" fmla="*/ 2147483647 h 32"/>
                <a:gd name="T14" fmla="*/ 2147483647 w 51"/>
                <a:gd name="T15" fmla="*/ 2147483647 h 32"/>
                <a:gd name="T16" fmla="*/ 2147483647 w 51"/>
                <a:gd name="T17" fmla="*/ 2147483647 h 32"/>
                <a:gd name="T18" fmla="*/ 2147483647 w 51"/>
                <a:gd name="T19" fmla="*/ 2147483647 h 3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1"/>
                <a:gd name="T31" fmla="*/ 0 h 32"/>
                <a:gd name="T32" fmla="*/ 51 w 51"/>
                <a:gd name="T33" fmla="*/ 32 h 3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1" h="32">
                  <a:moveTo>
                    <a:pt x="47" y="32"/>
                  </a:moveTo>
                  <a:cubicBezTo>
                    <a:pt x="47" y="32"/>
                    <a:pt x="47" y="32"/>
                    <a:pt x="47" y="32"/>
                  </a:cubicBezTo>
                  <a:cubicBezTo>
                    <a:pt x="45" y="32"/>
                    <a:pt x="44" y="30"/>
                    <a:pt x="44" y="28"/>
                  </a:cubicBezTo>
                  <a:cubicBezTo>
                    <a:pt x="44" y="28"/>
                    <a:pt x="43" y="8"/>
                    <a:pt x="28" y="8"/>
                  </a:cubicBezTo>
                  <a:cubicBezTo>
                    <a:pt x="11" y="7"/>
                    <a:pt x="7" y="23"/>
                    <a:pt x="7" y="24"/>
                  </a:cubicBezTo>
                  <a:cubicBezTo>
                    <a:pt x="7" y="26"/>
                    <a:pt x="5" y="27"/>
                    <a:pt x="3" y="27"/>
                  </a:cubicBezTo>
                  <a:cubicBezTo>
                    <a:pt x="1" y="26"/>
                    <a:pt x="0" y="24"/>
                    <a:pt x="0" y="23"/>
                  </a:cubicBezTo>
                  <a:cubicBezTo>
                    <a:pt x="2" y="15"/>
                    <a:pt x="10" y="0"/>
                    <a:pt x="28" y="1"/>
                  </a:cubicBezTo>
                  <a:cubicBezTo>
                    <a:pt x="46" y="1"/>
                    <a:pt x="51" y="19"/>
                    <a:pt x="51" y="28"/>
                  </a:cubicBezTo>
                  <a:cubicBezTo>
                    <a:pt x="51" y="30"/>
                    <a:pt x="49" y="32"/>
                    <a:pt x="47" y="32"/>
                  </a:cubicBezTo>
                  <a:close/>
                </a:path>
              </a:pathLst>
            </a:custGeom>
            <a:solidFill>
              <a:srgbClr val="3A332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70" name="Freeform 195"/>
            <p:cNvSpPr>
              <a:spLocks/>
            </p:cNvSpPr>
            <p:nvPr/>
          </p:nvSpPr>
          <p:spPr bwMode="auto">
            <a:xfrm>
              <a:off x="6122988" y="1479550"/>
              <a:ext cx="104775" cy="36513"/>
            </a:xfrm>
            <a:custGeom>
              <a:avLst/>
              <a:gdLst>
                <a:gd name="T0" fmla="*/ 2147483647 w 28"/>
                <a:gd name="T1" fmla="*/ 2147483647 h 10"/>
                <a:gd name="T2" fmla="*/ 2147483647 w 28"/>
                <a:gd name="T3" fmla="*/ 2147483647 h 10"/>
                <a:gd name="T4" fmla="*/ 2147483647 w 28"/>
                <a:gd name="T5" fmla="*/ 2147483647 h 10"/>
                <a:gd name="T6" fmla="*/ 2147483647 w 28"/>
                <a:gd name="T7" fmla="*/ 2147483647 h 10"/>
                <a:gd name="T8" fmla="*/ 2147483647 w 28"/>
                <a:gd name="T9" fmla="*/ 0 h 10"/>
                <a:gd name="T10" fmla="*/ 2147483647 w 28"/>
                <a:gd name="T11" fmla="*/ 2147483647 h 10"/>
                <a:gd name="T12" fmla="*/ 2147483647 w 28"/>
                <a:gd name="T13" fmla="*/ 2147483647 h 10"/>
                <a:gd name="T14" fmla="*/ 2147483647 w 28"/>
                <a:gd name="T15" fmla="*/ 2147483647 h 1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8"/>
                <a:gd name="T25" fmla="*/ 0 h 10"/>
                <a:gd name="T26" fmla="*/ 28 w 28"/>
                <a:gd name="T27" fmla="*/ 10 h 1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8" h="10">
                  <a:moveTo>
                    <a:pt x="8" y="10"/>
                  </a:moveTo>
                  <a:cubicBezTo>
                    <a:pt x="5" y="10"/>
                    <a:pt x="4" y="10"/>
                    <a:pt x="3" y="10"/>
                  </a:cubicBezTo>
                  <a:cubicBezTo>
                    <a:pt x="2" y="10"/>
                    <a:pt x="0" y="8"/>
                    <a:pt x="1" y="6"/>
                  </a:cubicBezTo>
                  <a:cubicBezTo>
                    <a:pt x="1" y="4"/>
                    <a:pt x="3" y="3"/>
                    <a:pt x="5" y="3"/>
                  </a:cubicBezTo>
                  <a:cubicBezTo>
                    <a:pt x="5" y="3"/>
                    <a:pt x="12" y="4"/>
                    <a:pt x="23" y="0"/>
                  </a:cubicBezTo>
                  <a:cubicBezTo>
                    <a:pt x="25" y="0"/>
                    <a:pt x="27" y="1"/>
                    <a:pt x="27" y="3"/>
                  </a:cubicBezTo>
                  <a:cubicBezTo>
                    <a:pt x="28" y="4"/>
                    <a:pt x="27" y="6"/>
                    <a:pt x="25" y="7"/>
                  </a:cubicBezTo>
                  <a:cubicBezTo>
                    <a:pt x="18" y="10"/>
                    <a:pt x="12" y="10"/>
                    <a:pt x="8" y="10"/>
                  </a:cubicBezTo>
                  <a:close/>
                </a:path>
              </a:pathLst>
            </a:custGeom>
            <a:solidFill>
              <a:srgbClr val="3A332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71" name="Freeform 196"/>
            <p:cNvSpPr>
              <a:spLocks/>
            </p:cNvSpPr>
            <p:nvPr/>
          </p:nvSpPr>
          <p:spPr bwMode="auto">
            <a:xfrm>
              <a:off x="5661026" y="1793875"/>
              <a:ext cx="236538" cy="131763"/>
            </a:xfrm>
            <a:custGeom>
              <a:avLst/>
              <a:gdLst>
                <a:gd name="T0" fmla="*/ 0 w 63"/>
                <a:gd name="T1" fmla="*/ 2147483647 h 35"/>
                <a:gd name="T2" fmla="*/ 2147483647 w 63"/>
                <a:gd name="T3" fmla="*/ 0 h 35"/>
                <a:gd name="T4" fmla="*/ 2147483647 w 63"/>
                <a:gd name="T5" fmla="*/ 2147483647 h 35"/>
                <a:gd name="T6" fmla="*/ 2147483647 w 63"/>
                <a:gd name="T7" fmla="*/ 2147483647 h 35"/>
                <a:gd name="T8" fmla="*/ 2147483647 w 63"/>
                <a:gd name="T9" fmla="*/ 2147483647 h 35"/>
                <a:gd name="T10" fmla="*/ 2147483647 w 63"/>
                <a:gd name="T11" fmla="*/ 2147483647 h 35"/>
                <a:gd name="T12" fmla="*/ 0 w 63"/>
                <a:gd name="T13" fmla="*/ 2147483647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"/>
                <a:gd name="T22" fmla="*/ 0 h 35"/>
                <a:gd name="T23" fmla="*/ 63 w 63"/>
                <a:gd name="T24" fmla="*/ 35 h 3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" h="35">
                  <a:moveTo>
                    <a:pt x="0" y="12"/>
                  </a:moveTo>
                  <a:cubicBezTo>
                    <a:pt x="0" y="12"/>
                    <a:pt x="8" y="0"/>
                    <a:pt x="17" y="0"/>
                  </a:cubicBezTo>
                  <a:cubicBezTo>
                    <a:pt x="26" y="1"/>
                    <a:pt x="31" y="10"/>
                    <a:pt x="31" y="10"/>
                  </a:cubicBezTo>
                  <a:cubicBezTo>
                    <a:pt x="31" y="10"/>
                    <a:pt x="40" y="1"/>
                    <a:pt x="49" y="1"/>
                  </a:cubicBezTo>
                  <a:cubicBezTo>
                    <a:pt x="59" y="1"/>
                    <a:pt x="63" y="13"/>
                    <a:pt x="63" y="13"/>
                  </a:cubicBezTo>
                  <a:cubicBezTo>
                    <a:pt x="63" y="13"/>
                    <a:pt x="54" y="35"/>
                    <a:pt x="31" y="35"/>
                  </a:cubicBezTo>
                  <a:cubicBezTo>
                    <a:pt x="7" y="35"/>
                    <a:pt x="0" y="12"/>
                    <a:pt x="0" y="12"/>
                  </a:cubicBezTo>
                  <a:close/>
                </a:path>
              </a:pathLst>
            </a:custGeom>
            <a:solidFill>
              <a:srgbClr val="C6504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72" name="Freeform 197"/>
            <p:cNvSpPr>
              <a:spLocks/>
            </p:cNvSpPr>
            <p:nvPr/>
          </p:nvSpPr>
          <p:spPr bwMode="auto">
            <a:xfrm>
              <a:off x="5721351" y="1614488"/>
              <a:ext cx="115888" cy="52388"/>
            </a:xfrm>
            <a:custGeom>
              <a:avLst/>
              <a:gdLst>
                <a:gd name="T0" fmla="*/ 0 w 31"/>
                <a:gd name="T1" fmla="*/ 2147483647 h 14"/>
                <a:gd name="T2" fmla="*/ 2147483647 w 31"/>
                <a:gd name="T3" fmla="*/ 0 h 14"/>
                <a:gd name="T4" fmla="*/ 2147483647 w 31"/>
                <a:gd name="T5" fmla="*/ 2147483647 h 14"/>
                <a:gd name="T6" fmla="*/ 2147483647 w 31"/>
                <a:gd name="T7" fmla="*/ 2147483647 h 14"/>
                <a:gd name="T8" fmla="*/ 0 w 31"/>
                <a:gd name="T9" fmla="*/ 2147483647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14"/>
                <a:gd name="T17" fmla="*/ 31 w 31"/>
                <a:gd name="T18" fmla="*/ 14 h 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14">
                  <a:moveTo>
                    <a:pt x="0" y="14"/>
                  </a:moveTo>
                  <a:cubicBezTo>
                    <a:pt x="0" y="14"/>
                    <a:pt x="1" y="0"/>
                    <a:pt x="15" y="0"/>
                  </a:cubicBezTo>
                  <a:cubicBezTo>
                    <a:pt x="29" y="0"/>
                    <a:pt x="31" y="14"/>
                    <a:pt x="31" y="14"/>
                  </a:cubicBezTo>
                  <a:cubicBezTo>
                    <a:pt x="31" y="14"/>
                    <a:pt x="24" y="5"/>
                    <a:pt x="15" y="5"/>
                  </a:cubicBezTo>
                  <a:cubicBezTo>
                    <a:pt x="6" y="5"/>
                    <a:pt x="0" y="14"/>
                    <a:pt x="0" y="14"/>
                  </a:cubicBezTo>
                  <a:close/>
                </a:path>
              </a:pathLst>
            </a:custGeom>
            <a:solidFill>
              <a:srgbClr val="EFC4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21515" name="组合 552"/>
          <p:cNvGrpSpPr>
            <a:grpSpLocks/>
          </p:cNvGrpSpPr>
          <p:nvPr/>
        </p:nvGrpSpPr>
        <p:grpSpPr bwMode="auto">
          <a:xfrm>
            <a:off x="9175750" y="4060825"/>
            <a:ext cx="1131888" cy="2406650"/>
            <a:chOff x="411163" y="515938"/>
            <a:chExt cx="1131888" cy="2406651"/>
          </a:xfrm>
        </p:grpSpPr>
        <p:sp>
          <p:nvSpPr>
            <p:cNvPr id="21517" name="Freeform 209"/>
            <p:cNvSpPr>
              <a:spLocks/>
            </p:cNvSpPr>
            <p:nvPr/>
          </p:nvSpPr>
          <p:spPr bwMode="auto">
            <a:xfrm>
              <a:off x="1214438" y="2092326"/>
              <a:ext cx="152400" cy="288925"/>
            </a:xfrm>
            <a:custGeom>
              <a:avLst/>
              <a:gdLst>
                <a:gd name="T0" fmla="*/ 2147483647 w 66"/>
                <a:gd name="T1" fmla="*/ 0 h 125"/>
                <a:gd name="T2" fmla="*/ 2147483647 w 66"/>
                <a:gd name="T3" fmla="*/ 2147483647 h 125"/>
                <a:gd name="T4" fmla="*/ 2147483647 w 66"/>
                <a:gd name="T5" fmla="*/ 2147483647 h 125"/>
                <a:gd name="T6" fmla="*/ 2147483647 w 66"/>
                <a:gd name="T7" fmla="*/ 2147483647 h 125"/>
                <a:gd name="T8" fmla="*/ 2147483647 w 66"/>
                <a:gd name="T9" fmla="*/ 2147483647 h 125"/>
                <a:gd name="T10" fmla="*/ 2147483647 w 66"/>
                <a:gd name="T11" fmla="*/ 0 h 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"/>
                <a:gd name="T19" fmla="*/ 0 h 125"/>
                <a:gd name="T20" fmla="*/ 66 w 66"/>
                <a:gd name="T21" fmla="*/ 125 h 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" h="125">
                  <a:moveTo>
                    <a:pt x="48" y="0"/>
                  </a:moveTo>
                  <a:cubicBezTo>
                    <a:pt x="48" y="0"/>
                    <a:pt x="66" y="69"/>
                    <a:pt x="40" y="100"/>
                  </a:cubicBezTo>
                  <a:cubicBezTo>
                    <a:pt x="19" y="125"/>
                    <a:pt x="11" y="124"/>
                    <a:pt x="5" y="121"/>
                  </a:cubicBezTo>
                  <a:cubicBezTo>
                    <a:pt x="0" y="117"/>
                    <a:pt x="10" y="98"/>
                    <a:pt x="13" y="90"/>
                  </a:cubicBezTo>
                  <a:cubicBezTo>
                    <a:pt x="17" y="81"/>
                    <a:pt x="17" y="42"/>
                    <a:pt x="13" y="26"/>
                  </a:cubicBezTo>
                  <a:lnTo>
                    <a:pt x="48" y="0"/>
                  </a:lnTo>
                  <a:close/>
                </a:path>
              </a:pathLst>
            </a:custGeom>
            <a:solidFill>
              <a:srgbClr val="F9DAB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18" name="Freeform 210"/>
            <p:cNvSpPr>
              <a:spLocks/>
            </p:cNvSpPr>
            <p:nvPr/>
          </p:nvSpPr>
          <p:spPr bwMode="auto">
            <a:xfrm>
              <a:off x="1220788" y="2138363"/>
              <a:ext cx="76200" cy="155575"/>
            </a:xfrm>
            <a:custGeom>
              <a:avLst/>
              <a:gdLst>
                <a:gd name="T0" fmla="*/ 2147483647 w 33"/>
                <a:gd name="T1" fmla="*/ 0 h 67"/>
                <a:gd name="T2" fmla="*/ 2147483647 w 33"/>
                <a:gd name="T3" fmla="*/ 2147483647 h 67"/>
                <a:gd name="T4" fmla="*/ 2147483647 w 33"/>
                <a:gd name="T5" fmla="*/ 2147483647 h 67"/>
                <a:gd name="T6" fmla="*/ 2147483647 w 33"/>
                <a:gd name="T7" fmla="*/ 0 h 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"/>
                <a:gd name="T13" fmla="*/ 0 h 67"/>
                <a:gd name="T14" fmla="*/ 33 w 33"/>
                <a:gd name="T15" fmla="*/ 67 h 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" h="67">
                  <a:moveTo>
                    <a:pt x="24" y="0"/>
                  </a:moveTo>
                  <a:cubicBezTo>
                    <a:pt x="24" y="0"/>
                    <a:pt x="33" y="57"/>
                    <a:pt x="24" y="62"/>
                  </a:cubicBezTo>
                  <a:cubicBezTo>
                    <a:pt x="14" y="67"/>
                    <a:pt x="0" y="43"/>
                    <a:pt x="5" y="4"/>
                  </a:cubicBezTo>
                  <a:lnTo>
                    <a:pt x="24" y="0"/>
                  </a:lnTo>
                  <a:close/>
                </a:path>
              </a:pathLst>
            </a:custGeom>
            <a:solidFill>
              <a:srgbClr val="F9DAB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19" name="Rectangle 211"/>
            <p:cNvSpPr>
              <a:spLocks noChangeArrowheads="1"/>
            </p:cNvSpPr>
            <p:nvPr/>
          </p:nvSpPr>
          <p:spPr bwMode="auto">
            <a:xfrm>
              <a:off x="825501" y="1547813"/>
              <a:ext cx="323850" cy="630238"/>
            </a:xfrm>
            <a:prstGeom prst="rect">
              <a:avLst/>
            </a:prstGeom>
            <a:solidFill>
              <a:srgbClr val="F4EFE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CN" altLang="en-US"/>
            </a:p>
          </p:txBody>
        </p:sp>
        <p:sp>
          <p:nvSpPr>
            <p:cNvPr id="21520" name="Freeform 212"/>
            <p:cNvSpPr>
              <a:spLocks/>
            </p:cNvSpPr>
            <p:nvPr/>
          </p:nvSpPr>
          <p:spPr bwMode="auto">
            <a:xfrm>
              <a:off x="727076" y="2127251"/>
              <a:ext cx="534988" cy="749300"/>
            </a:xfrm>
            <a:custGeom>
              <a:avLst/>
              <a:gdLst>
                <a:gd name="T0" fmla="*/ 2147483647 w 232"/>
                <a:gd name="T1" fmla="*/ 2147483647 h 324"/>
                <a:gd name="T2" fmla="*/ 2147483647 w 232"/>
                <a:gd name="T3" fmla="*/ 2147483647 h 324"/>
                <a:gd name="T4" fmla="*/ 2147483647 w 232"/>
                <a:gd name="T5" fmla="*/ 2147483647 h 324"/>
                <a:gd name="T6" fmla="*/ 2147483647 w 232"/>
                <a:gd name="T7" fmla="*/ 2147483647 h 324"/>
                <a:gd name="T8" fmla="*/ 2147483647 w 232"/>
                <a:gd name="T9" fmla="*/ 2147483647 h 324"/>
                <a:gd name="T10" fmla="*/ 2147483647 w 232"/>
                <a:gd name="T11" fmla="*/ 2147483647 h 324"/>
                <a:gd name="T12" fmla="*/ 2147483647 w 232"/>
                <a:gd name="T13" fmla="*/ 2147483647 h 324"/>
                <a:gd name="T14" fmla="*/ 0 w 232"/>
                <a:gd name="T15" fmla="*/ 2147483647 h 324"/>
                <a:gd name="T16" fmla="*/ 2147483647 w 232"/>
                <a:gd name="T17" fmla="*/ 2147483647 h 3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32"/>
                <a:gd name="T28" fmla="*/ 0 h 324"/>
                <a:gd name="T29" fmla="*/ 232 w 232"/>
                <a:gd name="T30" fmla="*/ 324 h 3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32" h="324">
                  <a:moveTo>
                    <a:pt x="11" y="12"/>
                  </a:moveTo>
                  <a:cubicBezTo>
                    <a:pt x="11" y="12"/>
                    <a:pt x="166" y="0"/>
                    <a:pt x="218" y="12"/>
                  </a:cubicBezTo>
                  <a:cubicBezTo>
                    <a:pt x="218" y="12"/>
                    <a:pt x="209" y="275"/>
                    <a:pt x="232" y="308"/>
                  </a:cubicBezTo>
                  <a:cubicBezTo>
                    <a:pt x="153" y="320"/>
                    <a:pt x="153" y="320"/>
                    <a:pt x="153" y="320"/>
                  </a:cubicBezTo>
                  <a:cubicBezTo>
                    <a:pt x="153" y="320"/>
                    <a:pt x="142" y="324"/>
                    <a:pt x="136" y="252"/>
                  </a:cubicBezTo>
                  <a:cubicBezTo>
                    <a:pt x="121" y="104"/>
                    <a:pt x="121" y="104"/>
                    <a:pt x="121" y="104"/>
                  </a:cubicBezTo>
                  <a:cubicBezTo>
                    <a:pt x="121" y="104"/>
                    <a:pt x="98" y="238"/>
                    <a:pt x="96" y="312"/>
                  </a:cubicBezTo>
                  <a:cubicBezTo>
                    <a:pt x="0" y="310"/>
                    <a:pt x="0" y="310"/>
                    <a:pt x="0" y="310"/>
                  </a:cubicBezTo>
                  <a:cubicBezTo>
                    <a:pt x="0" y="310"/>
                    <a:pt x="8" y="45"/>
                    <a:pt x="11" y="12"/>
                  </a:cubicBezTo>
                  <a:close/>
                </a:path>
              </a:pathLst>
            </a:custGeom>
            <a:solidFill>
              <a:srgbClr val="563A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21" name="Freeform 213"/>
            <p:cNvSpPr>
              <a:spLocks/>
            </p:cNvSpPr>
            <p:nvPr/>
          </p:nvSpPr>
          <p:spPr bwMode="auto">
            <a:xfrm>
              <a:off x="1058863" y="2736851"/>
              <a:ext cx="284163" cy="161925"/>
            </a:xfrm>
            <a:custGeom>
              <a:avLst/>
              <a:gdLst>
                <a:gd name="T0" fmla="*/ 2147483647 w 123"/>
                <a:gd name="T1" fmla="*/ 2147483647 h 70"/>
                <a:gd name="T2" fmla="*/ 2147483647 w 123"/>
                <a:gd name="T3" fmla="*/ 2147483647 h 70"/>
                <a:gd name="T4" fmla="*/ 2147483647 w 123"/>
                <a:gd name="T5" fmla="*/ 2147483647 h 70"/>
                <a:gd name="T6" fmla="*/ 2147483647 w 123"/>
                <a:gd name="T7" fmla="*/ 2147483647 h 70"/>
                <a:gd name="T8" fmla="*/ 2147483647 w 123"/>
                <a:gd name="T9" fmla="*/ 2147483647 h 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3"/>
                <a:gd name="T16" fmla="*/ 0 h 70"/>
                <a:gd name="T17" fmla="*/ 123 w 123"/>
                <a:gd name="T18" fmla="*/ 70 h 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3" h="70">
                  <a:moveTo>
                    <a:pt x="7" y="49"/>
                  </a:moveTo>
                  <a:cubicBezTo>
                    <a:pt x="7" y="49"/>
                    <a:pt x="17" y="0"/>
                    <a:pt x="82" y="15"/>
                  </a:cubicBezTo>
                  <a:cubicBezTo>
                    <a:pt x="82" y="15"/>
                    <a:pt x="90" y="17"/>
                    <a:pt x="98" y="25"/>
                  </a:cubicBezTo>
                  <a:cubicBezTo>
                    <a:pt x="112" y="39"/>
                    <a:pt x="123" y="64"/>
                    <a:pt x="78" y="65"/>
                  </a:cubicBezTo>
                  <a:cubicBezTo>
                    <a:pt x="78" y="65"/>
                    <a:pt x="0" y="70"/>
                    <a:pt x="7" y="49"/>
                  </a:cubicBezTo>
                  <a:close/>
                </a:path>
              </a:pathLst>
            </a:custGeom>
            <a:solidFill>
              <a:srgbClr val="2D292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22" name="Freeform 214"/>
            <p:cNvSpPr>
              <a:spLocks/>
            </p:cNvSpPr>
            <p:nvPr/>
          </p:nvSpPr>
          <p:spPr bwMode="auto">
            <a:xfrm>
              <a:off x="715963" y="2784476"/>
              <a:ext cx="246063" cy="138113"/>
            </a:xfrm>
            <a:custGeom>
              <a:avLst/>
              <a:gdLst>
                <a:gd name="T0" fmla="*/ 2147483647 w 107"/>
                <a:gd name="T1" fmla="*/ 2147483647 h 60"/>
                <a:gd name="T2" fmla="*/ 2147483647 w 107"/>
                <a:gd name="T3" fmla="*/ 2147483647 h 60"/>
                <a:gd name="T4" fmla="*/ 0 w 107"/>
                <a:gd name="T5" fmla="*/ 2147483647 h 60"/>
                <a:gd name="T6" fmla="*/ 2147483647 w 107"/>
                <a:gd name="T7" fmla="*/ 0 h 60"/>
                <a:gd name="T8" fmla="*/ 2147483647 w 107"/>
                <a:gd name="T9" fmla="*/ 2147483647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7"/>
                <a:gd name="T16" fmla="*/ 0 h 60"/>
                <a:gd name="T17" fmla="*/ 107 w 107"/>
                <a:gd name="T18" fmla="*/ 60 h 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7" h="60">
                  <a:moveTo>
                    <a:pt x="107" y="46"/>
                  </a:moveTo>
                  <a:cubicBezTo>
                    <a:pt x="107" y="60"/>
                    <a:pt x="83" y="59"/>
                    <a:pt x="54" y="59"/>
                  </a:cubicBezTo>
                  <a:cubicBezTo>
                    <a:pt x="24" y="59"/>
                    <a:pt x="0" y="60"/>
                    <a:pt x="0" y="46"/>
                  </a:cubicBezTo>
                  <a:cubicBezTo>
                    <a:pt x="0" y="20"/>
                    <a:pt x="24" y="0"/>
                    <a:pt x="54" y="0"/>
                  </a:cubicBezTo>
                  <a:cubicBezTo>
                    <a:pt x="83" y="0"/>
                    <a:pt x="107" y="20"/>
                    <a:pt x="107" y="46"/>
                  </a:cubicBezTo>
                  <a:close/>
                </a:path>
              </a:pathLst>
            </a:custGeom>
            <a:solidFill>
              <a:srgbClr val="2D292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23" name="Freeform 215"/>
            <p:cNvSpPr>
              <a:spLocks/>
            </p:cNvSpPr>
            <p:nvPr/>
          </p:nvSpPr>
          <p:spPr bwMode="auto">
            <a:xfrm>
              <a:off x="874713" y="1619251"/>
              <a:ext cx="219075" cy="511175"/>
            </a:xfrm>
            <a:custGeom>
              <a:avLst/>
              <a:gdLst>
                <a:gd name="T0" fmla="*/ 2147483647 w 138"/>
                <a:gd name="T1" fmla="*/ 0 h 322"/>
                <a:gd name="T2" fmla="*/ 0 w 138"/>
                <a:gd name="T3" fmla="*/ 2147483647 h 322"/>
                <a:gd name="T4" fmla="*/ 2147483647 w 138"/>
                <a:gd name="T5" fmla="*/ 2147483647 h 322"/>
                <a:gd name="T6" fmla="*/ 2147483647 w 138"/>
                <a:gd name="T7" fmla="*/ 2147483647 h 322"/>
                <a:gd name="T8" fmla="*/ 2147483647 w 138"/>
                <a:gd name="T9" fmla="*/ 0 h 322"/>
                <a:gd name="T10" fmla="*/ 2147483647 w 138"/>
                <a:gd name="T11" fmla="*/ 0 h 3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8"/>
                <a:gd name="T19" fmla="*/ 0 h 322"/>
                <a:gd name="T20" fmla="*/ 138 w 138"/>
                <a:gd name="T21" fmla="*/ 322 h 32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8" h="322">
                  <a:moveTo>
                    <a:pt x="55" y="0"/>
                  </a:moveTo>
                  <a:lnTo>
                    <a:pt x="0" y="230"/>
                  </a:lnTo>
                  <a:lnTo>
                    <a:pt x="64" y="322"/>
                  </a:lnTo>
                  <a:lnTo>
                    <a:pt x="138" y="237"/>
                  </a:lnTo>
                  <a:lnTo>
                    <a:pt x="81" y="0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42342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24" name="Freeform 216"/>
            <p:cNvSpPr>
              <a:spLocks/>
            </p:cNvSpPr>
            <p:nvPr/>
          </p:nvSpPr>
          <p:spPr bwMode="auto">
            <a:xfrm>
              <a:off x="941388" y="1570038"/>
              <a:ext cx="82550" cy="66675"/>
            </a:xfrm>
            <a:custGeom>
              <a:avLst/>
              <a:gdLst>
                <a:gd name="T0" fmla="*/ 2147483647 w 36"/>
                <a:gd name="T1" fmla="*/ 2147483647 h 29"/>
                <a:gd name="T2" fmla="*/ 2147483647 w 36"/>
                <a:gd name="T3" fmla="*/ 2147483647 h 29"/>
                <a:gd name="T4" fmla="*/ 0 w 36"/>
                <a:gd name="T5" fmla="*/ 2147483647 h 29"/>
                <a:gd name="T6" fmla="*/ 0 w 36"/>
                <a:gd name="T7" fmla="*/ 2147483647 h 29"/>
                <a:gd name="T8" fmla="*/ 2147483647 w 36"/>
                <a:gd name="T9" fmla="*/ 0 h 29"/>
                <a:gd name="T10" fmla="*/ 2147483647 w 36"/>
                <a:gd name="T11" fmla="*/ 0 h 29"/>
                <a:gd name="T12" fmla="*/ 2147483647 w 36"/>
                <a:gd name="T13" fmla="*/ 2147483647 h 29"/>
                <a:gd name="T14" fmla="*/ 2147483647 w 36"/>
                <a:gd name="T15" fmla="*/ 2147483647 h 29"/>
                <a:gd name="T16" fmla="*/ 2147483647 w 36"/>
                <a:gd name="T17" fmla="*/ 2147483647 h 2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6"/>
                <a:gd name="T28" fmla="*/ 0 h 29"/>
                <a:gd name="T29" fmla="*/ 36 w 36"/>
                <a:gd name="T30" fmla="*/ 29 h 2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6" h="29">
                  <a:moveTo>
                    <a:pt x="26" y="29"/>
                  </a:moveTo>
                  <a:cubicBezTo>
                    <a:pt x="10" y="29"/>
                    <a:pt x="10" y="29"/>
                    <a:pt x="10" y="29"/>
                  </a:cubicBezTo>
                  <a:cubicBezTo>
                    <a:pt x="5" y="29"/>
                    <a:pt x="0" y="25"/>
                    <a:pt x="0" y="19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5" y="0"/>
                    <a:pt x="10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2" y="0"/>
                    <a:pt x="36" y="5"/>
                    <a:pt x="36" y="10"/>
                  </a:cubicBezTo>
                  <a:cubicBezTo>
                    <a:pt x="36" y="19"/>
                    <a:pt x="36" y="19"/>
                    <a:pt x="36" y="19"/>
                  </a:cubicBezTo>
                  <a:cubicBezTo>
                    <a:pt x="36" y="25"/>
                    <a:pt x="32" y="29"/>
                    <a:pt x="26" y="29"/>
                  </a:cubicBezTo>
                  <a:close/>
                </a:path>
              </a:pathLst>
            </a:custGeom>
            <a:solidFill>
              <a:srgbClr val="382B2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25" name="Freeform 217"/>
            <p:cNvSpPr>
              <a:spLocks/>
            </p:cNvSpPr>
            <p:nvPr/>
          </p:nvSpPr>
          <p:spPr bwMode="auto">
            <a:xfrm>
              <a:off x="858838" y="1543051"/>
              <a:ext cx="249238" cy="142875"/>
            </a:xfrm>
            <a:custGeom>
              <a:avLst/>
              <a:gdLst>
                <a:gd name="T0" fmla="*/ 0 w 157"/>
                <a:gd name="T1" fmla="*/ 2147483647 h 90"/>
                <a:gd name="T2" fmla="*/ 2147483647 w 157"/>
                <a:gd name="T3" fmla="*/ 2147483647 h 90"/>
                <a:gd name="T4" fmla="*/ 2147483647 w 157"/>
                <a:gd name="T5" fmla="*/ 2147483647 h 90"/>
                <a:gd name="T6" fmla="*/ 2147483647 w 157"/>
                <a:gd name="T7" fmla="*/ 2147483647 h 90"/>
                <a:gd name="T8" fmla="*/ 2147483647 w 157"/>
                <a:gd name="T9" fmla="*/ 0 h 90"/>
                <a:gd name="T10" fmla="*/ 0 w 157"/>
                <a:gd name="T11" fmla="*/ 2147483647 h 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7"/>
                <a:gd name="T19" fmla="*/ 0 h 90"/>
                <a:gd name="T20" fmla="*/ 157 w 157"/>
                <a:gd name="T21" fmla="*/ 90 h 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7" h="90">
                  <a:moveTo>
                    <a:pt x="0" y="4"/>
                  </a:moveTo>
                  <a:lnTo>
                    <a:pt x="10" y="90"/>
                  </a:lnTo>
                  <a:lnTo>
                    <a:pt x="78" y="10"/>
                  </a:lnTo>
                  <a:lnTo>
                    <a:pt x="149" y="87"/>
                  </a:lnTo>
                  <a:lnTo>
                    <a:pt x="157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E2DC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26" name="Freeform 218"/>
            <p:cNvSpPr>
              <a:spLocks/>
            </p:cNvSpPr>
            <p:nvPr/>
          </p:nvSpPr>
          <p:spPr bwMode="auto">
            <a:xfrm>
              <a:off x="1204913" y="1595438"/>
              <a:ext cx="165100" cy="568325"/>
            </a:xfrm>
            <a:custGeom>
              <a:avLst/>
              <a:gdLst>
                <a:gd name="T0" fmla="*/ 2147483647 w 72"/>
                <a:gd name="T1" fmla="*/ 0 h 246"/>
                <a:gd name="T2" fmla="*/ 2147483647 w 72"/>
                <a:gd name="T3" fmla="*/ 2147483647 h 246"/>
                <a:gd name="T4" fmla="*/ 0 w 72"/>
                <a:gd name="T5" fmla="*/ 2147483647 h 246"/>
                <a:gd name="T6" fmla="*/ 0 w 72"/>
                <a:gd name="T7" fmla="*/ 0 h 246"/>
                <a:gd name="T8" fmla="*/ 2147483647 w 72"/>
                <a:gd name="T9" fmla="*/ 0 h 2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"/>
                <a:gd name="T16" fmla="*/ 0 h 246"/>
                <a:gd name="T17" fmla="*/ 72 w 72"/>
                <a:gd name="T18" fmla="*/ 246 h 2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" h="246">
                  <a:moveTo>
                    <a:pt x="9" y="0"/>
                  </a:moveTo>
                  <a:cubicBezTo>
                    <a:pt x="9" y="0"/>
                    <a:pt x="60" y="146"/>
                    <a:pt x="72" y="223"/>
                  </a:cubicBezTo>
                  <a:cubicBezTo>
                    <a:pt x="72" y="223"/>
                    <a:pt x="30" y="246"/>
                    <a:pt x="0" y="244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563A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27" name="Freeform 219"/>
            <p:cNvSpPr>
              <a:spLocks/>
            </p:cNvSpPr>
            <p:nvPr/>
          </p:nvSpPr>
          <p:spPr bwMode="auto">
            <a:xfrm>
              <a:off x="609601" y="1595438"/>
              <a:ext cx="165100" cy="563563"/>
            </a:xfrm>
            <a:custGeom>
              <a:avLst/>
              <a:gdLst>
                <a:gd name="T0" fmla="*/ 2147483647 w 72"/>
                <a:gd name="T1" fmla="*/ 0 h 244"/>
                <a:gd name="T2" fmla="*/ 0 w 72"/>
                <a:gd name="T3" fmla="*/ 2147483647 h 244"/>
                <a:gd name="T4" fmla="*/ 2147483647 w 72"/>
                <a:gd name="T5" fmla="*/ 2147483647 h 244"/>
                <a:gd name="T6" fmla="*/ 2147483647 w 72"/>
                <a:gd name="T7" fmla="*/ 0 h 244"/>
                <a:gd name="T8" fmla="*/ 2147483647 w 72"/>
                <a:gd name="T9" fmla="*/ 0 h 2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"/>
                <a:gd name="T16" fmla="*/ 0 h 244"/>
                <a:gd name="T17" fmla="*/ 72 w 72"/>
                <a:gd name="T18" fmla="*/ 244 h 2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" h="244">
                  <a:moveTo>
                    <a:pt x="63" y="0"/>
                  </a:moveTo>
                  <a:cubicBezTo>
                    <a:pt x="63" y="0"/>
                    <a:pt x="12" y="58"/>
                    <a:pt x="0" y="135"/>
                  </a:cubicBezTo>
                  <a:cubicBezTo>
                    <a:pt x="0" y="135"/>
                    <a:pt x="15" y="215"/>
                    <a:pt x="72" y="244"/>
                  </a:cubicBezTo>
                  <a:cubicBezTo>
                    <a:pt x="72" y="0"/>
                    <a:pt x="72" y="0"/>
                    <a:pt x="72" y="0"/>
                  </a:cubicBezTo>
                  <a:lnTo>
                    <a:pt x="63" y="0"/>
                  </a:lnTo>
                  <a:close/>
                </a:path>
              </a:pathLst>
            </a:custGeom>
            <a:solidFill>
              <a:srgbClr val="563A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28" name="Freeform 220"/>
            <p:cNvSpPr>
              <a:spLocks/>
            </p:cNvSpPr>
            <p:nvPr/>
          </p:nvSpPr>
          <p:spPr bwMode="auto">
            <a:xfrm>
              <a:off x="738188" y="1539876"/>
              <a:ext cx="279400" cy="750888"/>
            </a:xfrm>
            <a:custGeom>
              <a:avLst/>
              <a:gdLst>
                <a:gd name="T0" fmla="*/ 2147483647 w 121"/>
                <a:gd name="T1" fmla="*/ 2147483647 h 325"/>
                <a:gd name="T2" fmla="*/ 2147483647 w 121"/>
                <a:gd name="T3" fmla="*/ 2147483647 h 325"/>
                <a:gd name="T4" fmla="*/ 2147483647 w 121"/>
                <a:gd name="T5" fmla="*/ 2147483647 h 325"/>
                <a:gd name="T6" fmla="*/ 2147483647 w 121"/>
                <a:gd name="T7" fmla="*/ 2147483647 h 325"/>
                <a:gd name="T8" fmla="*/ 2147483647 w 121"/>
                <a:gd name="T9" fmla="*/ 2147483647 h 325"/>
                <a:gd name="T10" fmla="*/ 2147483647 w 121"/>
                <a:gd name="T11" fmla="*/ 2147483647 h 325"/>
                <a:gd name="T12" fmla="*/ 2147483647 w 121"/>
                <a:gd name="T13" fmla="*/ 2147483647 h 325"/>
                <a:gd name="T14" fmla="*/ 2147483647 w 121"/>
                <a:gd name="T15" fmla="*/ 2147483647 h 325"/>
                <a:gd name="T16" fmla="*/ 2147483647 w 121"/>
                <a:gd name="T17" fmla="*/ 2147483647 h 3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1"/>
                <a:gd name="T28" fmla="*/ 0 h 325"/>
                <a:gd name="T29" fmla="*/ 121 w 121"/>
                <a:gd name="T30" fmla="*/ 325 h 3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1" h="325">
                  <a:moveTo>
                    <a:pt x="51" y="3"/>
                  </a:moveTo>
                  <a:cubicBezTo>
                    <a:pt x="51" y="3"/>
                    <a:pt x="16" y="0"/>
                    <a:pt x="8" y="19"/>
                  </a:cubicBezTo>
                  <a:cubicBezTo>
                    <a:pt x="0" y="37"/>
                    <a:pt x="5" y="155"/>
                    <a:pt x="3" y="272"/>
                  </a:cubicBezTo>
                  <a:cubicBezTo>
                    <a:pt x="2" y="305"/>
                    <a:pt x="2" y="305"/>
                    <a:pt x="2" y="305"/>
                  </a:cubicBezTo>
                  <a:cubicBezTo>
                    <a:pt x="2" y="305"/>
                    <a:pt x="67" y="325"/>
                    <a:pt x="94" y="300"/>
                  </a:cubicBezTo>
                  <a:cubicBezTo>
                    <a:pt x="121" y="275"/>
                    <a:pt x="108" y="210"/>
                    <a:pt x="109" y="157"/>
                  </a:cubicBezTo>
                  <a:cubicBezTo>
                    <a:pt x="109" y="105"/>
                    <a:pt x="109" y="72"/>
                    <a:pt x="109" y="72"/>
                  </a:cubicBezTo>
                  <a:cubicBezTo>
                    <a:pt x="55" y="6"/>
                    <a:pt x="55" y="6"/>
                    <a:pt x="55" y="6"/>
                  </a:cubicBezTo>
                  <a:lnTo>
                    <a:pt x="51" y="3"/>
                  </a:lnTo>
                  <a:close/>
                </a:path>
              </a:pathLst>
            </a:custGeom>
            <a:solidFill>
              <a:srgbClr val="63463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29" name="Freeform 221"/>
            <p:cNvSpPr>
              <a:spLocks/>
            </p:cNvSpPr>
            <p:nvPr/>
          </p:nvSpPr>
          <p:spPr bwMode="auto">
            <a:xfrm>
              <a:off x="814388" y="1539876"/>
              <a:ext cx="176213" cy="166688"/>
            </a:xfrm>
            <a:custGeom>
              <a:avLst/>
              <a:gdLst>
                <a:gd name="T0" fmla="*/ 2147483647 w 76"/>
                <a:gd name="T1" fmla="*/ 2147483647 h 72"/>
                <a:gd name="T2" fmla="*/ 2147483647 w 76"/>
                <a:gd name="T3" fmla="*/ 0 h 72"/>
                <a:gd name="T4" fmla="*/ 2147483647 w 76"/>
                <a:gd name="T5" fmla="*/ 2147483647 h 72"/>
                <a:gd name="T6" fmla="*/ 2147483647 w 76"/>
                <a:gd name="T7" fmla="*/ 2147483647 h 72"/>
                <a:gd name="T8" fmla="*/ 2147483647 w 76"/>
                <a:gd name="T9" fmla="*/ 2147483647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6"/>
                <a:gd name="T16" fmla="*/ 0 h 72"/>
                <a:gd name="T17" fmla="*/ 76 w 76"/>
                <a:gd name="T18" fmla="*/ 72 h 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6" h="72">
                  <a:moveTo>
                    <a:pt x="5" y="46"/>
                  </a:moveTo>
                  <a:cubicBezTo>
                    <a:pt x="0" y="36"/>
                    <a:pt x="19" y="0"/>
                    <a:pt x="19" y="0"/>
                  </a:cubicBezTo>
                  <a:cubicBezTo>
                    <a:pt x="25" y="9"/>
                    <a:pt x="25" y="9"/>
                    <a:pt x="25" y="9"/>
                  </a:cubicBezTo>
                  <a:cubicBezTo>
                    <a:pt x="76" y="72"/>
                    <a:pt x="76" y="72"/>
                    <a:pt x="76" y="72"/>
                  </a:cubicBezTo>
                  <a:cubicBezTo>
                    <a:pt x="76" y="72"/>
                    <a:pt x="10" y="56"/>
                    <a:pt x="5" y="46"/>
                  </a:cubicBezTo>
                  <a:close/>
                </a:path>
              </a:pathLst>
            </a:custGeom>
            <a:solidFill>
              <a:srgbClr val="70523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30" name="Freeform 222"/>
            <p:cNvSpPr>
              <a:spLocks/>
            </p:cNvSpPr>
            <p:nvPr/>
          </p:nvSpPr>
          <p:spPr bwMode="auto">
            <a:xfrm>
              <a:off x="976313" y="1706563"/>
              <a:ext cx="14288" cy="457200"/>
            </a:xfrm>
            <a:custGeom>
              <a:avLst/>
              <a:gdLst>
                <a:gd name="T0" fmla="*/ 2147483647 w 6"/>
                <a:gd name="T1" fmla="*/ 0 h 198"/>
                <a:gd name="T2" fmla="*/ 2147483647 w 6"/>
                <a:gd name="T3" fmla="*/ 2147483647 h 198"/>
                <a:gd name="T4" fmla="*/ 2147483647 w 6"/>
                <a:gd name="T5" fmla="*/ 2147483647 h 198"/>
                <a:gd name="T6" fmla="*/ 2147483647 w 6"/>
                <a:gd name="T7" fmla="*/ 0 h 1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"/>
                <a:gd name="T13" fmla="*/ 0 h 198"/>
                <a:gd name="T14" fmla="*/ 6 w 6"/>
                <a:gd name="T15" fmla="*/ 198 h 1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" h="198">
                  <a:moveTo>
                    <a:pt x="6" y="0"/>
                  </a:moveTo>
                  <a:cubicBezTo>
                    <a:pt x="6" y="198"/>
                    <a:pt x="6" y="198"/>
                    <a:pt x="6" y="198"/>
                  </a:cubicBezTo>
                  <a:cubicBezTo>
                    <a:pt x="6" y="198"/>
                    <a:pt x="0" y="187"/>
                    <a:pt x="1" y="137"/>
                  </a:cubicBezTo>
                  <a:cubicBezTo>
                    <a:pt x="2" y="104"/>
                    <a:pt x="0" y="30"/>
                    <a:pt x="6" y="0"/>
                  </a:cubicBezTo>
                  <a:close/>
                </a:path>
              </a:pathLst>
            </a:custGeom>
            <a:solidFill>
              <a:srgbClr val="563A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31" name="Freeform 223"/>
            <p:cNvSpPr>
              <a:spLocks/>
            </p:cNvSpPr>
            <p:nvPr/>
          </p:nvSpPr>
          <p:spPr bwMode="auto">
            <a:xfrm>
              <a:off x="962026" y="1539876"/>
              <a:ext cx="279400" cy="750888"/>
            </a:xfrm>
            <a:custGeom>
              <a:avLst/>
              <a:gdLst>
                <a:gd name="T0" fmla="*/ 2147483647 w 121"/>
                <a:gd name="T1" fmla="*/ 2147483647 h 325"/>
                <a:gd name="T2" fmla="*/ 2147483647 w 121"/>
                <a:gd name="T3" fmla="*/ 2147483647 h 325"/>
                <a:gd name="T4" fmla="*/ 2147483647 w 121"/>
                <a:gd name="T5" fmla="*/ 2147483647 h 325"/>
                <a:gd name="T6" fmla="*/ 2147483647 w 121"/>
                <a:gd name="T7" fmla="*/ 2147483647 h 325"/>
                <a:gd name="T8" fmla="*/ 2147483647 w 121"/>
                <a:gd name="T9" fmla="*/ 2147483647 h 325"/>
                <a:gd name="T10" fmla="*/ 2147483647 w 121"/>
                <a:gd name="T11" fmla="*/ 2147483647 h 325"/>
                <a:gd name="T12" fmla="*/ 2147483647 w 121"/>
                <a:gd name="T13" fmla="*/ 2147483647 h 325"/>
                <a:gd name="T14" fmla="*/ 2147483647 w 121"/>
                <a:gd name="T15" fmla="*/ 2147483647 h 325"/>
                <a:gd name="T16" fmla="*/ 2147483647 w 121"/>
                <a:gd name="T17" fmla="*/ 2147483647 h 3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1"/>
                <a:gd name="T28" fmla="*/ 0 h 325"/>
                <a:gd name="T29" fmla="*/ 121 w 121"/>
                <a:gd name="T30" fmla="*/ 325 h 3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1" h="325">
                  <a:moveTo>
                    <a:pt x="70" y="3"/>
                  </a:moveTo>
                  <a:cubicBezTo>
                    <a:pt x="70" y="3"/>
                    <a:pt x="105" y="0"/>
                    <a:pt x="113" y="19"/>
                  </a:cubicBezTo>
                  <a:cubicBezTo>
                    <a:pt x="121" y="37"/>
                    <a:pt x="115" y="155"/>
                    <a:pt x="118" y="272"/>
                  </a:cubicBezTo>
                  <a:cubicBezTo>
                    <a:pt x="119" y="305"/>
                    <a:pt x="119" y="305"/>
                    <a:pt x="119" y="305"/>
                  </a:cubicBezTo>
                  <a:cubicBezTo>
                    <a:pt x="119" y="305"/>
                    <a:pt x="53" y="325"/>
                    <a:pt x="27" y="300"/>
                  </a:cubicBezTo>
                  <a:cubicBezTo>
                    <a:pt x="0" y="275"/>
                    <a:pt x="13" y="210"/>
                    <a:pt x="12" y="157"/>
                  </a:cubicBezTo>
                  <a:cubicBezTo>
                    <a:pt x="12" y="105"/>
                    <a:pt x="11" y="72"/>
                    <a:pt x="11" y="72"/>
                  </a:cubicBezTo>
                  <a:cubicBezTo>
                    <a:pt x="66" y="6"/>
                    <a:pt x="66" y="6"/>
                    <a:pt x="66" y="6"/>
                  </a:cubicBezTo>
                  <a:lnTo>
                    <a:pt x="70" y="3"/>
                  </a:lnTo>
                  <a:close/>
                </a:path>
              </a:pathLst>
            </a:custGeom>
            <a:solidFill>
              <a:srgbClr val="63463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32" name="Freeform 224"/>
            <p:cNvSpPr>
              <a:spLocks/>
            </p:cNvSpPr>
            <p:nvPr/>
          </p:nvSpPr>
          <p:spPr bwMode="auto">
            <a:xfrm>
              <a:off x="987426" y="1539876"/>
              <a:ext cx="177800" cy="166688"/>
            </a:xfrm>
            <a:custGeom>
              <a:avLst/>
              <a:gdLst>
                <a:gd name="T0" fmla="*/ 2147483647 w 77"/>
                <a:gd name="T1" fmla="*/ 2147483647 h 72"/>
                <a:gd name="T2" fmla="*/ 2147483647 w 77"/>
                <a:gd name="T3" fmla="*/ 0 h 72"/>
                <a:gd name="T4" fmla="*/ 2147483647 w 77"/>
                <a:gd name="T5" fmla="*/ 2147483647 h 72"/>
                <a:gd name="T6" fmla="*/ 0 w 77"/>
                <a:gd name="T7" fmla="*/ 2147483647 h 72"/>
                <a:gd name="T8" fmla="*/ 2147483647 w 77"/>
                <a:gd name="T9" fmla="*/ 2147483647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7"/>
                <a:gd name="T16" fmla="*/ 0 h 72"/>
                <a:gd name="T17" fmla="*/ 77 w 77"/>
                <a:gd name="T18" fmla="*/ 72 h 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7" h="72">
                  <a:moveTo>
                    <a:pt x="72" y="46"/>
                  </a:moveTo>
                  <a:cubicBezTo>
                    <a:pt x="77" y="36"/>
                    <a:pt x="58" y="0"/>
                    <a:pt x="58" y="0"/>
                  </a:cubicBezTo>
                  <a:cubicBezTo>
                    <a:pt x="52" y="9"/>
                    <a:pt x="52" y="9"/>
                    <a:pt x="52" y="9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67" y="56"/>
                    <a:pt x="72" y="46"/>
                  </a:cubicBezTo>
                  <a:close/>
                </a:path>
              </a:pathLst>
            </a:custGeom>
            <a:solidFill>
              <a:srgbClr val="70523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33" name="Oval 225"/>
            <p:cNvSpPr>
              <a:spLocks noChangeArrowheads="1"/>
            </p:cNvSpPr>
            <p:nvPr/>
          </p:nvSpPr>
          <p:spPr bwMode="auto">
            <a:xfrm>
              <a:off x="1003301" y="1773238"/>
              <a:ext cx="49213" cy="46038"/>
            </a:xfrm>
            <a:prstGeom prst="ellipse">
              <a:avLst/>
            </a:prstGeom>
            <a:solidFill>
              <a:srgbClr val="563A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kumimoji="0" lang="zh-CN" altLang="en-US"/>
            </a:p>
          </p:txBody>
        </p:sp>
        <p:sp>
          <p:nvSpPr>
            <p:cNvPr id="21534" name="Oval 226"/>
            <p:cNvSpPr>
              <a:spLocks noChangeArrowheads="1"/>
            </p:cNvSpPr>
            <p:nvPr/>
          </p:nvSpPr>
          <p:spPr bwMode="auto">
            <a:xfrm>
              <a:off x="1003301" y="1949451"/>
              <a:ext cx="49213" cy="46038"/>
            </a:xfrm>
            <a:prstGeom prst="ellipse">
              <a:avLst/>
            </a:prstGeom>
            <a:solidFill>
              <a:srgbClr val="563A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kumimoji="0" lang="zh-CN" altLang="en-US"/>
            </a:p>
          </p:txBody>
        </p:sp>
        <p:sp>
          <p:nvSpPr>
            <p:cNvPr id="21535" name="Freeform 227"/>
            <p:cNvSpPr>
              <a:spLocks/>
            </p:cNvSpPr>
            <p:nvPr/>
          </p:nvSpPr>
          <p:spPr bwMode="auto">
            <a:xfrm>
              <a:off x="447676" y="515938"/>
              <a:ext cx="1042988" cy="628650"/>
            </a:xfrm>
            <a:custGeom>
              <a:avLst/>
              <a:gdLst>
                <a:gd name="T0" fmla="*/ 2147483647 w 452"/>
                <a:gd name="T1" fmla="*/ 2147483647 h 272"/>
                <a:gd name="T2" fmla="*/ 2147483647 w 452"/>
                <a:gd name="T3" fmla="*/ 2147483647 h 272"/>
                <a:gd name="T4" fmla="*/ 2147483647 w 452"/>
                <a:gd name="T5" fmla="*/ 0 h 272"/>
                <a:gd name="T6" fmla="*/ 2147483647 w 452"/>
                <a:gd name="T7" fmla="*/ 2147483647 h 272"/>
                <a:gd name="T8" fmla="*/ 2147483647 w 452"/>
                <a:gd name="T9" fmla="*/ 2147483647 h 272"/>
                <a:gd name="T10" fmla="*/ 2147483647 w 452"/>
                <a:gd name="T11" fmla="*/ 2147483647 h 272"/>
                <a:gd name="T12" fmla="*/ 2147483647 w 452"/>
                <a:gd name="T13" fmla="*/ 2147483647 h 272"/>
                <a:gd name="T14" fmla="*/ 2147483647 w 452"/>
                <a:gd name="T15" fmla="*/ 2147483647 h 27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52"/>
                <a:gd name="T25" fmla="*/ 0 h 272"/>
                <a:gd name="T26" fmla="*/ 452 w 452"/>
                <a:gd name="T27" fmla="*/ 272 h 27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52" h="272">
                  <a:moveTo>
                    <a:pt x="11" y="236"/>
                  </a:moveTo>
                  <a:cubicBezTo>
                    <a:pt x="11" y="236"/>
                    <a:pt x="0" y="141"/>
                    <a:pt x="25" y="93"/>
                  </a:cubicBezTo>
                  <a:cubicBezTo>
                    <a:pt x="50" y="46"/>
                    <a:pt x="110" y="0"/>
                    <a:pt x="229" y="0"/>
                  </a:cubicBezTo>
                  <a:cubicBezTo>
                    <a:pt x="348" y="0"/>
                    <a:pt x="407" y="50"/>
                    <a:pt x="430" y="93"/>
                  </a:cubicBezTo>
                  <a:cubicBezTo>
                    <a:pt x="452" y="136"/>
                    <a:pt x="443" y="233"/>
                    <a:pt x="443" y="233"/>
                  </a:cubicBezTo>
                  <a:cubicBezTo>
                    <a:pt x="421" y="272"/>
                    <a:pt x="421" y="272"/>
                    <a:pt x="421" y="272"/>
                  </a:cubicBezTo>
                  <a:cubicBezTo>
                    <a:pt x="23" y="272"/>
                    <a:pt x="23" y="272"/>
                    <a:pt x="23" y="272"/>
                  </a:cubicBezTo>
                  <a:lnTo>
                    <a:pt x="11" y="236"/>
                  </a:lnTo>
                  <a:close/>
                </a:path>
              </a:pathLst>
            </a:custGeom>
            <a:solidFill>
              <a:srgbClr val="4C45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36" name="Freeform 228"/>
            <p:cNvSpPr>
              <a:spLocks/>
            </p:cNvSpPr>
            <p:nvPr/>
          </p:nvSpPr>
          <p:spPr bwMode="auto">
            <a:xfrm>
              <a:off x="411163" y="1008063"/>
              <a:ext cx="190500" cy="347663"/>
            </a:xfrm>
            <a:custGeom>
              <a:avLst/>
              <a:gdLst>
                <a:gd name="T0" fmla="*/ 2147483647 w 83"/>
                <a:gd name="T1" fmla="*/ 2147483647 h 150"/>
                <a:gd name="T2" fmla="*/ 2147483647 w 83"/>
                <a:gd name="T3" fmla="*/ 2147483647 h 150"/>
                <a:gd name="T4" fmla="*/ 2147483647 w 83"/>
                <a:gd name="T5" fmla="*/ 2147483647 h 150"/>
                <a:gd name="T6" fmla="*/ 2147483647 w 83"/>
                <a:gd name="T7" fmla="*/ 2147483647 h 1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150"/>
                <a:gd name="T14" fmla="*/ 83 w 83"/>
                <a:gd name="T15" fmla="*/ 150 h 1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150">
                  <a:moveTo>
                    <a:pt x="75" y="36"/>
                  </a:moveTo>
                  <a:cubicBezTo>
                    <a:pt x="75" y="36"/>
                    <a:pt x="44" y="0"/>
                    <a:pt x="22" y="27"/>
                  </a:cubicBezTo>
                  <a:cubicBezTo>
                    <a:pt x="0" y="54"/>
                    <a:pt x="52" y="142"/>
                    <a:pt x="83" y="150"/>
                  </a:cubicBezTo>
                  <a:lnTo>
                    <a:pt x="75" y="36"/>
                  </a:lnTo>
                  <a:close/>
                </a:path>
              </a:pathLst>
            </a:custGeom>
            <a:solidFill>
              <a:srgbClr val="F4D3B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37" name="Freeform 229"/>
            <p:cNvSpPr>
              <a:spLocks/>
            </p:cNvSpPr>
            <p:nvPr/>
          </p:nvSpPr>
          <p:spPr bwMode="auto">
            <a:xfrm>
              <a:off x="1349376" y="1008063"/>
              <a:ext cx="193675" cy="347663"/>
            </a:xfrm>
            <a:custGeom>
              <a:avLst/>
              <a:gdLst>
                <a:gd name="T0" fmla="*/ 2147483647 w 84"/>
                <a:gd name="T1" fmla="*/ 2147483647 h 150"/>
                <a:gd name="T2" fmla="*/ 2147483647 w 84"/>
                <a:gd name="T3" fmla="*/ 2147483647 h 150"/>
                <a:gd name="T4" fmla="*/ 0 w 84"/>
                <a:gd name="T5" fmla="*/ 2147483647 h 150"/>
                <a:gd name="T6" fmla="*/ 2147483647 w 84"/>
                <a:gd name="T7" fmla="*/ 2147483647 h 1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4"/>
                <a:gd name="T13" fmla="*/ 0 h 150"/>
                <a:gd name="T14" fmla="*/ 84 w 84"/>
                <a:gd name="T15" fmla="*/ 150 h 1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4" h="150">
                  <a:moveTo>
                    <a:pt x="8" y="36"/>
                  </a:moveTo>
                  <a:cubicBezTo>
                    <a:pt x="8" y="36"/>
                    <a:pt x="39" y="0"/>
                    <a:pt x="61" y="27"/>
                  </a:cubicBezTo>
                  <a:cubicBezTo>
                    <a:pt x="84" y="54"/>
                    <a:pt x="32" y="142"/>
                    <a:pt x="0" y="150"/>
                  </a:cubicBezTo>
                  <a:lnTo>
                    <a:pt x="8" y="36"/>
                  </a:lnTo>
                  <a:close/>
                </a:path>
              </a:pathLst>
            </a:custGeom>
            <a:solidFill>
              <a:srgbClr val="F4D3B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38" name="Freeform 230"/>
            <p:cNvSpPr>
              <a:spLocks/>
            </p:cNvSpPr>
            <p:nvPr/>
          </p:nvSpPr>
          <p:spPr bwMode="auto">
            <a:xfrm>
              <a:off x="554038" y="819151"/>
              <a:ext cx="841375" cy="750888"/>
            </a:xfrm>
            <a:custGeom>
              <a:avLst/>
              <a:gdLst>
                <a:gd name="T0" fmla="*/ 2147483647 w 365"/>
                <a:gd name="T1" fmla="*/ 2147483647 h 325"/>
                <a:gd name="T2" fmla="*/ 2147483647 w 365"/>
                <a:gd name="T3" fmla="*/ 2147483647 h 325"/>
                <a:gd name="T4" fmla="*/ 2147483647 w 365"/>
                <a:gd name="T5" fmla="*/ 2147483647 h 325"/>
                <a:gd name="T6" fmla="*/ 2147483647 w 365"/>
                <a:gd name="T7" fmla="*/ 2147483647 h 325"/>
                <a:gd name="T8" fmla="*/ 2147483647 w 365"/>
                <a:gd name="T9" fmla="*/ 2147483647 h 325"/>
                <a:gd name="T10" fmla="*/ 2147483647 w 365"/>
                <a:gd name="T11" fmla="*/ 2147483647 h 325"/>
                <a:gd name="T12" fmla="*/ 2147483647 w 365"/>
                <a:gd name="T13" fmla="*/ 2147483647 h 3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65"/>
                <a:gd name="T22" fmla="*/ 0 h 325"/>
                <a:gd name="T23" fmla="*/ 365 w 365"/>
                <a:gd name="T24" fmla="*/ 325 h 32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65" h="325">
                  <a:moveTo>
                    <a:pt x="359" y="212"/>
                  </a:moveTo>
                  <a:cubicBezTo>
                    <a:pt x="359" y="212"/>
                    <a:pt x="365" y="325"/>
                    <a:pt x="182" y="325"/>
                  </a:cubicBezTo>
                  <a:cubicBezTo>
                    <a:pt x="0" y="325"/>
                    <a:pt x="6" y="212"/>
                    <a:pt x="6" y="212"/>
                  </a:cubicBezTo>
                  <a:cubicBezTo>
                    <a:pt x="6" y="54"/>
                    <a:pt x="6" y="54"/>
                    <a:pt x="6" y="54"/>
                  </a:cubicBezTo>
                  <a:cubicBezTo>
                    <a:pt x="6" y="54"/>
                    <a:pt x="79" y="0"/>
                    <a:pt x="207" y="5"/>
                  </a:cubicBezTo>
                  <a:cubicBezTo>
                    <a:pt x="321" y="9"/>
                    <a:pt x="359" y="58"/>
                    <a:pt x="359" y="58"/>
                  </a:cubicBezTo>
                  <a:lnTo>
                    <a:pt x="359" y="212"/>
                  </a:lnTo>
                  <a:close/>
                </a:path>
              </a:pathLst>
            </a:custGeom>
            <a:solidFill>
              <a:srgbClr val="F9DAB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39" name="Oval 231"/>
            <p:cNvSpPr>
              <a:spLocks noChangeArrowheads="1"/>
            </p:cNvSpPr>
            <p:nvPr/>
          </p:nvSpPr>
          <p:spPr bwMode="auto">
            <a:xfrm>
              <a:off x="698501" y="1108076"/>
              <a:ext cx="119063" cy="120650"/>
            </a:xfrm>
            <a:prstGeom prst="ellipse">
              <a:avLst/>
            </a:prstGeom>
            <a:solidFill>
              <a:srgbClr val="3A332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kumimoji="0" lang="zh-CN" altLang="en-US"/>
            </a:p>
          </p:txBody>
        </p:sp>
        <p:sp>
          <p:nvSpPr>
            <p:cNvPr id="21540" name="Freeform 232"/>
            <p:cNvSpPr>
              <a:spLocks/>
            </p:cNvSpPr>
            <p:nvPr/>
          </p:nvSpPr>
          <p:spPr bwMode="auto">
            <a:xfrm>
              <a:off x="722313" y="1114426"/>
              <a:ext cx="46038" cy="33338"/>
            </a:xfrm>
            <a:custGeom>
              <a:avLst/>
              <a:gdLst>
                <a:gd name="T0" fmla="*/ 2147483647 w 20"/>
                <a:gd name="T1" fmla="*/ 2147483647 h 14"/>
                <a:gd name="T2" fmla="*/ 2147483647 w 20"/>
                <a:gd name="T3" fmla="*/ 2147483647 h 14"/>
                <a:gd name="T4" fmla="*/ 0 w 20"/>
                <a:gd name="T5" fmla="*/ 2147483647 h 14"/>
                <a:gd name="T6" fmla="*/ 2147483647 w 20"/>
                <a:gd name="T7" fmla="*/ 2147483647 h 14"/>
                <a:gd name="T8" fmla="*/ 2147483647 w 20"/>
                <a:gd name="T9" fmla="*/ 2147483647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4"/>
                <a:gd name="T17" fmla="*/ 20 w 20"/>
                <a:gd name="T18" fmla="*/ 14 h 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4">
                  <a:moveTo>
                    <a:pt x="20" y="5"/>
                  </a:moveTo>
                  <a:cubicBezTo>
                    <a:pt x="20" y="8"/>
                    <a:pt x="16" y="11"/>
                    <a:pt x="11" y="13"/>
                  </a:cubicBezTo>
                  <a:cubicBezTo>
                    <a:pt x="6" y="14"/>
                    <a:pt x="1" y="12"/>
                    <a:pt x="0" y="9"/>
                  </a:cubicBezTo>
                  <a:cubicBezTo>
                    <a:pt x="0" y="6"/>
                    <a:pt x="3" y="2"/>
                    <a:pt x="9" y="1"/>
                  </a:cubicBezTo>
                  <a:cubicBezTo>
                    <a:pt x="14" y="0"/>
                    <a:pt x="19" y="2"/>
                    <a:pt x="20" y="5"/>
                  </a:cubicBezTo>
                  <a:close/>
                </a:path>
              </a:pathLst>
            </a:custGeom>
            <a:solidFill>
              <a:srgbClr val="E8DF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41" name="Oval 233"/>
            <p:cNvSpPr>
              <a:spLocks noChangeArrowheads="1"/>
            </p:cNvSpPr>
            <p:nvPr/>
          </p:nvSpPr>
          <p:spPr bwMode="auto">
            <a:xfrm>
              <a:off x="1146176" y="1108076"/>
              <a:ext cx="120650" cy="120650"/>
            </a:xfrm>
            <a:prstGeom prst="ellipse">
              <a:avLst/>
            </a:prstGeom>
            <a:solidFill>
              <a:srgbClr val="3A332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kumimoji="0" lang="zh-CN" altLang="en-US"/>
            </a:p>
          </p:txBody>
        </p:sp>
        <p:sp>
          <p:nvSpPr>
            <p:cNvPr id="21542" name="Freeform 234"/>
            <p:cNvSpPr>
              <a:spLocks/>
            </p:cNvSpPr>
            <p:nvPr/>
          </p:nvSpPr>
          <p:spPr bwMode="auto">
            <a:xfrm>
              <a:off x="1169988" y="1114426"/>
              <a:ext cx="49213" cy="33338"/>
            </a:xfrm>
            <a:custGeom>
              <a:avLst/>
              <a:gdLst>
                <a:gd name="T0" fmla="*/ 2147483647 w 21"/>
                <a:gd name="T1" fmla="*/ 2147483647 h 14"/>
                <a:gd name="T2" fmla="*/ 2147483647 w 21"/>
                <a:gd name="T3" fmla="*/ 2147483647 h 14"/>
                <a:gd name="T4" fmla="*/ 2147483647 w 21"/>
                <a:gd name="T5" fmla="*/ 2147483647 h 14"/>
                <a:gd name="T6" fmla="*/ 2147483647 w 21"/>
                <a:gd name="T7" fmla="*/ 2147483647 h 14"/>
                <a:gd name="T8" fmla="*/ 2147483647 w 21"/>
                <a:gd name="T9" fmla="*/ 2147483647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4"/>
                <a:gd name="T17" fmla="*/ 21 w 21"/>
                <a:gd name="T18" fmla="*/ 14 h 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4">
                  <a:moveTo>
                    <a:pt x="20" y="5"/>
                  </a:moveTo>
                  <a:cubicBezTo>
                    <a:pt x="21" y="8"/>
                    <a:pt x="17" y="11"/>
                    <a:pt x="12" y="13"/>
                  </a:cubicBezTo>
                  <a:cubicBezTo>
                    <a:pt x="6" y="14"/>
                    <a:pt x="2" y="12"/>
                    <a:pt x="1" y="9"/>
                  </a:cubicBezTo>
                  <a:cubicBezTo>
                    <a:pt x="0" y="6"/>
                    <a:pt x="4" y="2"/>
                    <a:pt x="10" y="1"/>
                  </a:cubicBezTo>
                  <a:cubicBezTo>
                    <a:pt x="15" y="0"/>
                    <a:pt x="20" y="2"/>
                    <a:pt x="20" y="5"/>
                  </a:cubicBezTo>
                  <a:close/>
                </a:path>
              </a:pathLst>
            </a:custGeom>
            <a:solidFill>
              <a:srgbClr val="E8DF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43" name="Freeform 235"/>
            <p:cNvSpPr>
              <a:spLocks/>
            </p:cNvSpPr>
            <p:nvPr/>
          </p:nvSpPr>
          <p:spPr bwMode="auto">
            <a:xfrm>
              <a:off x="676276" y="1022351"/>
              <a:ext cx="158750" cy="69850"/>
            </a:xfrm>
            <a:custGeom>
              <a:avLst/>
              <a:gdLst>
                <a:gd name="T0" fmla="*/ 2147483647 w 69"/>
                <a:gd name="T1" fmla="*/ 2147483647 h 30"/>
                <a:gd name="T2" fmla="*/ 2147483647 w 69"/>
                <a:gd name="T3" fmla="*/ 2147483647 h 30"/>
                <a:gd name="T4" fmla="*/ 0 w 69"/>
                <a:gd name="T5" fmla="*/ 2147483647 h 30"/>
                <a:gd name="T6" fmla="*/ 2147483647 w 69"/>
                <a:gd name="T7" fmla="*/ 2147483647 h 30"/>
                <a:gd name="T8" fmla="*/ 2147483647 w 69"/>
                <a:gd name="T9" fmla="*/ 2147483647 h 30"/>
                <a:gd name="T10" fmla="*/ 2147483647 w 69"/>
                <a:gd name="T11" fmla="*/ 2147483647 h 30"/>
                <a:gd name="T12" fmla="*/ 2147483647 w 69"/>
                <a:gd name="T13" fmla="*/ 2147483647 h 30"/>
                <a:gd name="T14" fmla="*/ 2147483647 w 69"/>
                <a:gd name="T15" fmla="*/ 2147483647 h 30"/>
                <a:gd name="T16" fmla="*/ 2147483647 w 69"/>
                <a:gd name="T17" fmla="*/ 2147483647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9"/>
                <a:gd name="T28" fmla="*/ 0 h 30"/>
                <a:gd name="T29" fmla="*/ 69 w 69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9" h="30">
                  <a:moveTo>
                    <a:pt x="61" y="29"/>
                  </a:moveTo>
                  <a:cubicBezTo>
                    <a:pt x="6" y="22"/>
                    <a:pt x="6" y="22"/>
                    <a:pt x="6" y="22"/>
                  </a:cubicBezTo>
                  <a:cubicBezTo>
                    <a:pt x="2" y="22"/>
                    <a:pt x="0" y="18"/>
                    <a:pt x="0" y="13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4"/>
                    <a:pt x="5" y="0"/>
                    <a:pt x="9" y="1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9" y="13"/>
                    <a:pt x="69" y="17"/>
                  </a:cubicBezTo>
                  <a:cubicBezTo>
                    <a:pt x="68" y="22"/>
                    <a:pt x="68" y="22"/>
                    <a:pt x="68" y="22"/>
                  </a:cubicBezTo>
                  <a:cubicBezTo>
                    <a:pt x="68" y="27"/>
                    <a:pt x="64" y="30"/>
                    <a:pt x="61" y="29"/>
                  </a:cubicBezTo>
                  <a:close/>
                </a:path>
              </a:pathLst>
            </a:custGeom>
            <a:solidFill>
              <a:srgbClr val="3A332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44" name="Freeform 236"/>
            <p:cNvSpPr>
              <a:spLocks/>
            </p:cNvSpPr>
            <p:nvPr/>
          </p:nvSpPr>
          <p:spPr bwMode="auto">
            <a:xfrm>
              <a:off x="1130301" y="1022351"/>
              <a:ext cx="161925" cy="69850"/>
            </a:xfrm>
            <a:custGeom>
              <a:avLst/>
              <a:gdLst>
                <a:gd name="T0" fmla="*/ 2147483647 w 70"/>
                <a:gd name="T1" fmla="*/ 2147483647 h 30"/>
                <a:gd name="T2" fmla="*/ 2147483647 w 70"/>
                <a:gd name="T3" fmla="*/ 2147483647 h 30"/>
                <a:gd name="T4" fmla="*/ 2147483647 w 70"/>
                <a:gd name="T5" fmla="*/ 2147483647 h 30"/>
                <a:gd name="T6" fmla="*/ 2147483647 w 70"/>
                <a:gd name="T7" fmla="*/ 2147483647 h 30"/>
                <a:gd name="T8" fmla="*/ 2147483647 w 70"/>
                <a:gd name="T9" fmla="*/ 0 h 30"/>
                <a:gd name="T10" fmla="*/ 2147483647 w 70"/>
                <a:gd name="T11" fmla="*/ 2147483647 h 30"/>
                <a:gd name="T12" fmla="*/ 2147483647 w 70"/>
                <a:gd name="T13" fmla="*/ 2147483647 h 30"/>
                <a:gd name="T14" fmla="*/ 2147483647 w 70"/>
                <a:gd name="T15" fmla="*/ 2147483647 h 30"/>
                <a:gd name="T16" fmla="*/ 2147483647 w 70"/>
                <a:gd name="T17" fmla="*/ 2147483647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0"/>
                <a:gd name="T28" fmla="*/ 0 h 30"/>
                <a:gd name="T29" fmla="*/ 70 w 70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0" h="30">
                  <a:moveTo>
                    <a:pt x="9" y="30"/>
                  </a:moveTo>
                  <a:cubicBezTo>
                    <a:pt x="64" y="22"/>
                    <a:pt x="64" y="22"/>
                    <a:pt x="64" y="22"/>
                  </a:cubicBezTo>
                  <a:cubicBezTo>
                    <a:pt x="67" y="21"/>
                    <a:pt x="70" y="17"/>
                    <a:pt x="69" y="13"/>
                  </a:cubicBezTo>
                  <a:cubicBezTo>
                    <a:pt x="68" y="8"/>
                    <a:pt x="68" y="8"/>
                    <a:pt x="68" y="8"/>
                  </a:cubicBezTo>
                  <a:cubicBezTo>
                    <a:pt x="68" y="3"/>
                    <a:pt x="64" y="0"/>
                    <a:pt x="61" y="0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2" y="9"/>
                    <a:pt x="0" y="13"/>
                    <a:pt x="1" y="18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7"/>
                    <a:pt x="6" y="30"/>
                    <a:pt x="9" y="30"/>
                  </a:cubicBezTo>
                  <a:close/>
                </a:path>
              </a:pathLst>
            </a:custGeom>
            <a:solidFill>
              <a:srgbClr val="3A332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45" name="Freeform 237"/>
            <p:cNvSpPr>
              <a:spLocks/>
            </p:cNvSpPr>
            <p:nvPr/>
          </p:nvSpPr>
          <p:spPr bwMode="auto">
            <a:xfrm>
              <a:off x="858838" y="1300163"/>
              <a:ext cx="220663" cy="42863"/>
            </a:xfrm>
            <a:custGeom>
              <a:avLst/>
              <a:gdLst>
                <a:gd name="T0" fmla="*/ 0 w 96"/>
                <a:gd name="T1" fmla="*/ 2147483647 h 19"/>
                <a:gd name="T2" fmla="*/ 2147483647 w 96"/>
                <a:gd name="T3" fmla="*/ 2147483647 h 19"/>
                <a:gd name="T4" fmla="*/ 2147483647 w 96"/>
                <a:gd name="T5" fmla="*/ 0 h 19"/>
                <a:gd name="T6" fmla="*/ 2147483647 w 96"/>
                <a:gd name="T7" fmla="*/ 2147483647 h 19"/>
                <a:gd name="T8" fmla="*/ 0 w 96"/>
                <a:gd name="T9" fmla="*/ 2147483647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"/>
                <a:gd name="T16" fmla="*/ 0 h 19"/>
                <a:gd name="T17" fmla="*/ 96 w 96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" h="19">
                  <a:moveTo>
                    <a:pt x="0" y="5"/>
                  </a:moveTo>
                  <a:cubicBezTo>
                    <a:pt x="0" y="5"/>
                    <a:pt x="16" y="19"/>
                    <a:pt x="47" y="18"/>
                  </a:cubicBezTo>
                  <a:cubicBezTo>
                    <a:pt x="78" y="17"/>
                    <a:pt x="86" y="17"/>
                    <a:pt x="96" y="0"/>
                  </a:cubicBezTo>
                  <a:cubicBezTo>
                    <a:pt x="96" y="0"/>
                    <a:pt x="81" y="19"/>
                    <a:pt x="23" y="12"/>
                  </a:cubicBezTo>
                  <a:cubicBezTo>
                    <a:pt x="15" y="11"/>
                    <a:pt x="7" y="8"/>
                    <a:pt x="0" y="5"/>
                  </a:cubicBezTo>
                  <a:close/>
                </a:path>
              </a:pathLst>
            </a:custGeom>
            <a:solidFill>
              <a:srgbClr val="EFC4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46" name="Freeform 238"/>
            <p:cNvSpPr>
              <a:spLocks/>
            </p:cNvSpPr>
            <p:nvPr/>
          </p:nvSpPr>
          <p:spPr bwMode="auto">
            <a:xfrm>
              <a:off x="823913" y="1411288"/>
              <a:ext cx="355600" cy="57150"/>
            </a:xfrm>
            <a:custGeom>
              <a:avLst/>
              <a:gdLst>
                <a:gd name="T0" fmla="*/ 2147483647 w 154"/>
                <a:gd name="T1" fmla="*/ 2147483647 h 25"/>
                <a:gd name="T2" fmla="*/ 2147483647 w 154"/>
                <a:gd name="T3" fmla="*/ 2147483647 h 25"/>
                <a:gd name="T4" fmla="*/ 2147483647 w 154"/>
                <a:gd name="T5" fmla="*/ 2147483647 h 25"/>
                <a:gd name="T6" fmla="*/ 2147483647 w 154"/>
                <a:gd name="T7" fmla="*/ 2147483647 h 25"/>
                <a:gd name="T8" fmla="*/ 2147483647 w 154"/>
                <a:gd name="T9" fmla="*/ 2147483647 h 25"/>
                <a:gd name="T10" fmla="*/ 2147483647 w 154"/>
                <a:gd name="T11" fmla="*/ 2147483647 h 25"/>
                <a:gd name="T12" fmla="*/ 2147483647 w 154"/>
                <a:gd name="T13" fmla="*/ 0 h 25"/>
                <a:gd name="T14" fmla="*/ 2147483647 w 154"/>
                <a:gd name="T15" fmla="*/ 2147483647 h 25"/>
                <a:gd name="T16" fmla="*/ 2147483647 w 154"/>
                <a:gd name="T17" fmla="*/ 2147483647 h 25"/>
                <a:gd name="T18" fmla="*/ 2147483647 w 154"/>
                <a:gd name="T19" fmla="*/ 2147483647 h 2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4"/>
                <a:gd name="T31" fmla="*/ 0 h 25"/>
                <a:gd name="T32" fmla="*/ 154 w 154"/>
                <a:gd name="T33" fmla="*/ 25 h 2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4" h="25">
                  <a:moveTo>
                    <a:pt x="42" y="25"/>
                  </a:moveTo>
                  <a:cubicBezTo>
                    <a:pt x="13" y="25"/>
                    <a:pt x="2" y="20"/>
                    <a:pt x="2" y="19"/>
                  </a:cubicBezTo>
                  <a:cubicBezTo>
                    <a:pt x="1" y="19"/>
                    <a:pt x="0" y="17"/>
                    <a:pt x="1" y="16"/>
                  </a:cubicBezTo>
                  <a:cubicBezTo>
                    <a:pt x="1" y="15"/>
                    <a:pt x="3" y="15"/>
                    <a:pt x="4" y="16"/>
                  </a:cubicBezTo>
                  <a:cubicBezTo>
                    <a:pt x="4" y="16"/>
                    <a:pt x="23" y="25"/>
                    <a:pt x="75" y="19"/>
                  </a:cubicBezTo>
                  <a:cubicBezTo>
                    <a:pt x="127" y="13"/>
                    <a:pt x="146" y="9"/>
                    <a:pt x="150" y="1"/>
                  </a:cubicBezTo>
                  <a:cubicBezTo>
                    <a:pt x="150" y="0"/>
                    <a:pt x="152" y="0"/>
                    <a:pt x="153" y="0"/>
                  </a:cubicBezTo>
                  <a:cubicBezTo>
                    <a:pt x="154" y="1"/>
                    <a:pt x="154" y="2"/>
                    <a:pt x="154" y="3"/>
                  </a:cubicBezTo>
                  <a:cubicBezTo>
                    <a:pt x="149" y="13"/>
                    <a:pt x="131" y="17"/>
                    <a:pt x="76" y="23"/>
                  </a:cubicBezTo>
                  <a:cubicBezTo>
                    <a:pt x="63" y="24"/>
                    <a:pt x="51" y="25"/>
                    <a:pt x="42" y="25"/>
                  </a:cubicBezTo>
                  <a:close/>
                </a:path>
              </a:pathLst>
            </a:custGeom>
            <a:solidFill>
              <a:srgbClr val="EFC4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47" name="Freeform 239"/>
            <p:cNvSpPr>
              <a:spLocks/>
            </p:cNvSpPr>
            <p:nvPr/>
          </p:nvSpPr>
          <p:spPr bwMode="auto">
            <a:xfrm>
              <a:off x="1158876" y="1377951"/>
              <a:ext cx="47625" cy="30163"/>
            </a:xfrm>
            <a:custGeom>
              <a:avLst/>
              <a:gdLst>
                <a:gd name="T0" fmla="*/ 2147483647 w 21"/>
                <a:gd name="T1" fmla="*/ 2147483647 h 13"/>
                <a:gd name="T2" fmla="*/ 2147483647 w 21"/>
                <a:gd name="T3" fmla="*/ 2147483647 h 13"/>
                <a:gd name="T4" fmla="*/ 2147483647 w 21"/>
                <a:gd name="T5" fmla="*/ 2147483647 h 13"/>
                <a:gd name="T6" fmla="*/ 2147483647 w 21"/>
                <a:gd name="T7" fmla="*/ 2147483647 h 13"/>
                <a:gd name="T8" fmla="*/ 2147483647 w 21"/>
                <a:gd name="T9" fmla="*/ 2147483647 h 13"/>
                <a:gd name="T10" fmla="*/ 2147483647 w 21"/>
                <a:gd name="T11" fmla="*/ 2147483647 h 13"/>
                <a:gd name="T12" fmla="*/ 2147483647 w 21"/>
                <a:gd name="T13" fmla="*/ 2147483647 h 13"/>
                <a:gd name="T14" fmla="*/ 2147483647 w 21"/>
                <a:gd name="T15" fmla="*/ 2147483647 h 13"/>
                <a:gd name="T16" fmla="*/ 2147483647 w 21"/>
                <a:gd name="T17" fmla="*/ 2147483647 h 13"/>
                <a:gd name="T18" fmla="*/ 2147483647 w 21"/>
                <a:gd name="T19" fmla="*/ 2147483647 h 1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1"/>
                <a:gd name="T31" fmla="*/ 0 h 13"/>
                <a:gd name="T32" fmla="*/ 21 w 21"/>
                <a:gd name="T33" fmla="*/ 13 h 1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" h="13">
                  <a:moveTo>
                    <a:pt x="19" y="13"/>
                  </a:moveTo>
                  <a:cubicBezTo>
                    <a:pt x="18" y="13"/>
                    <a:pt x="17" y="12"/>
                    <a:pt x="17" y="11"/>
                  </a:cubicBezTo>
                  <a:cubicBezTo>
                    <a:pt x="17" y="11"/>
                    <a:pt x="16" y="7"/>
                    <a:pt x="11" y="6"/>
                  </a:cubicBezTo>
                  <a:cubicBezTo>
                    <a:pt x="6" y="5"/>
                    <a:pt x="5" y="8"/>
                    <a:pt x="4" y="8"/>
                  </a:cubicBezTo>
                  <a:cubicBezTo>
                    <a:pt x="4" y="9"/>
                    <a:pt x="3" y="9"/>
                    <a:pt x="2" y="9"/>
                  </a:cubicBezTo>
                  <a:cubicBezTo>
                    <a:pt x="1" y="9"/>
                    <a:pt x="0" y="7"/>
                    <a:pt x="1" y="6"/>
                  </a:cubicBezTo>
                  <a:cubicBezTo>
                    <a:pt x="2" y="4"/>
                    <a:pt x="5" y="0"/>
                    <a:pt x="12" y="2"/>
                  </a:cubicBezTo>
                  <a:cubicBezTo>
                    <a:pt x="20" y="4"/>
                    <a:pt x="21" y="11"/>
                    <a:pt x="21" y="11"/>
                  </a:cubicBezTo>
                  <a:cubicBezTo>
                    <a:pt x="21" y="12"/>
                    <a:pt x="20" y="13"/>
                    <a:pt x="19" y="13"/>
                  </a:cubicBezTo>
                  <a:cubicBezTo>
                    <a:pt x="19" y="13"/>
                    <a:pt x="19" y="13"/>
                    <a:pt x="19" y="13"/>
                  </a:cubicBezTo>
                  <a:close/>
                </a:path>
              </a:pathLst>
            </a:custGeom>
            <a:solidFill>
              <a:srgbClr val="EFC4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48" name="Freeform 240"/>
            <p:cNvSpPr>
              <a:spLocks/>
            </p:cNvSpPr>
            <p:nvPr/>
          </p:nvSpPr>
          <p:spPr bwMode="auto">
            <a:xfrm>
              <a:off x="568326" y="612776"/>
              <a:ext cx="844550" cy="339725"/>
            </a:xfrm>
            <a:custGeom>
              <a:avLst/>
              <a:gdLst>
                <a:gd name="T0" fmla="*/ 0 w 366"/>
                <a:gd name="T1" fmla="*/ 2147483647 h 147"/>
                <a:gd name="T2" fmla="*/ 2147483647 w 366"/>
                <a:gd name="T3" fmla="*/ 2147483647 h 147"/>
                <a:gd name="T4" fmla="*/ 2147483647 w 366"/>
                <a:gd name="T5" fmla="*/ 2147483647 h 147"/>
                <a:gd name="T6" fmla="*/ 2147483647 w 366"/>
                <a:gd name="T7" fmla="*/ 2147483647 h 147"/>
                <a:gd name="T8" fmla="*/ 2147483647 w 366"/>
                <a:gd name="T9" fmla="*/ 2147483647 h 147"/>
                <a:gd name="T10" fmla="*/ 2147483647 w 366"/>
                <a:gd name="T11" fmla="*/ 2147483647 h 147"/>
                <a:gd name="T12" fmla="*/ 2147483647 w 366"/>
                <a:gd name="T13" fmla="*/ 2147483647 h 147"/>
                <a:gd name="T14" fmla="*/ 2147483647 w 366"/>
                <a:gd name="T15" fmla="*/ 2147483647 h 147"/>
                <a:gd name="T16" fmla="*/ 2147483647 w 366"/>
                <a:gd name="T17" fmla="*/ 2147483647 h 147"/>
                <a:gd name="T18" fmla="*/ 2147483647 w 366"/>
                <a:gd name="T19" fmla="*/ 2147483647 h 147"/>
                <a:gd name="T20" fmla="*/ 2147483647 w 366"/>
                <a:gd name="T21" fmla="*/ 2147483647 h 147"/>
                <a:gd name="T22" fmla="*/ 2147483647 w 366"/>
                <a:gd name="T23" fmla="*/ 2147483647 h 147"/>
                <a:gd name="T24" fmla="*/ 0 w 366"/>
                <a:gd name="T25" fmla="*/ 2147483647 h 1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66"/>
                <a:gd name="T40" fmla="*/ 0 h 147"/>
                <a:gd name="T41" fmla="*/ 366 w 366"/>
                <a:gd name="T42" fmla="*/ 147 h 14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66" h="147">
                  <a:moveTo>
                    <a:pt x="0" y="143"/>
                  </a:moveTo>
                  <a:cubicBezTo>
                    <a:pt x="119" y="87"/>
                    <a:pt x="178" y="139"/>
                    <a:pt x="178" y="139"/>
                  </a:cubicBezTo>
                  <a:cubicBezTo>
                    <a:pt x="248" y="99"/>
                    <a:pt x="353" y="147"/>
                    <a:pt x="353" y="147"/>
                  </a:cubicBezTo>
                  <a:cubicBezTo>
                    <a:pt x="343" y="129"/>
                    <a:pt x="366" y="99"/>
                    <a:pt x="366" y="99"/>
                  </a:cubicBezTo>
                  <a:cubicBezTo>
                    <a:pt x="351" y="93"/>
                    <a:pt x="327" y="100"/>
                    <a:pt x="327" y="100"/>
                  </a:cubicBezTo>
                  <a:cubicBezTo>
                    <a:pt x="320" y="81"/>
                    <a:pt x="357" y="52"/>
                    <a:pt x="357" y="52"/>
                  </a:cubicBezTo>
                  <a:cubicBezTo>
                    <a:pt x="308" y="41"/>
                    <a:pt x="290" y="48"/>
                    <a:pt x="290" y="48"/>
                  </a:cubicBezTo>
                  <a:cubicBezTo>
                    <a:pt x="287" y="35"/>
                    <a:pt x="302" y="7"/>
                    <a:pt x="302" y="7"/>
                  </a:cubicBezTo>
                  <a:cubicBezTo>
                    <a:pt x="258" y="0"/>
                    <a:pt x="201" y="35"/>
                    <a:pt x="201" y="35"/>
                  </a:cubicBezTo>
                  <a:cubicBezTo>
                    <a:pt x="201" y="23"/>
                    <a:pt x="213" y="7"/>
                    <a:pt x="213" y="7"/>
                  </a:cubicBezTo>
                  <a:cubicBezTo>
                    <a:pt x="134" y="15"/>
                    <a:pt x="72" y="76"/>
                    <a:pt x="72" y="76"/>
                  </a:cubicBezTo>
                  <a:cubicBezTo>
                    <a:pt x="70" y="64"/>
                    <a:pt x="81" y="39"/>
                    <a:pt x="81" y="39"/>
                  </a:cubicBezTo>
                  <a:cubicBezTo>
                    <a:pt x="6" y="68"/>
                    <a:pt x="0" y="143"/>
                    <a:pt x="0" y="143"/>
                  </a:cubicBezTo>
                  <a:close/>
                </a:path>
              </a:pathLst>
            </a:custGeom>
            <a:solidFill>
              <a:srgbClr val="3A332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pic>
        <p:nvPicPr>
          <p:cNvPr id="2" name="圖片 1">
            <a:extLst>
              <a:ext uri="{FF2B5EF4-FFF2-40B4-BE49-F238E27FC236}">
                <a16:creationId xmlns:a16="http://schemas.microsoft.com/office/drawing/2014/main" id="{EC993DE0-01F3-6EF4-95C9-610F0946B1F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椭圆 11"/>
          <p:cNvSpPr/>
          <p:nvPr/>
        </p:nvSpPr>
        <p:spPr>
          <a:xfrm flipV="1">
            <a:off x="6384925" y="990600"/>
            <a:ext cx="5616575" cy="5616575"/>
          </a:xfrm>
          <a:prstGeom prst="ellipse">
            <a:avLst/>
          </a:prstGeom>
          <a:solidFill>
            <a:srgbClr val="E33884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20" name="任意多边形 19"/>
          <p:cNvSpPr/>
          <p:nvPr/>
        </p:nvSpPr>
        <p:spPr>
          <a:xfrm>
            <a:off x="6054725" y="552450"/>
            <a:ext cx="3182938" cy="2179638"/>
          </a:xfrm>
          <a:custGeom>
            <a:avLst/>
            <a:gdLst/>
            <a:ahLst/>
            <a:cxnLst/>
            <a:rect l="l" t="t" r="r" b="b"/>
            <a:pathLst>
              <a:path w="3182611" h="2180933">
                <a:moveTo>
                  <a:pt x="2560964" y="1561313"/>
                </a:moveTo>
                <a:cubicBezTo>
                  <a:pt x="2504899" y="1562737"/>
                  <a:pt x="2458170" y="1582309"/>
                  <a:pt x="2420778" y="1620027"/>
                </a:cubicBezTo>
                <a:cubicBezTo>
                  <a:pt x="2383386" y="1657745"/>
                  <a:pt x="2363969" y="1705063"/>
                  <a:pt x="2362530" y="1761979"/>
                </a:cubicBezTo>
                <a:cubicBezTo>
                  <a:pt x="2363969" y="1818404"/>
                  <a:pt x="2383386" y="1865582"/>
                  <a:pt x="2420778" y="1903510"/>
                </a:cubicBezTo>
                <a:cubicBezTo>
                  <a:pt x="2458170" y="1941439"/>
                  <a:pt x="2504899" y="1961150"/>
                  <a:pt x="2560964" y="1962645"/>
                </a:cubicBezTo>
                <a:cubicBezTo>
                  <a:pt x="2617564" y="1961150"/>
                  <a:pt x="2664619" y="1941439"/>
                  <a:pt x="2702128" y="1903510"/>
                </a:cubicBezTo>
                <a:cubicBezTo>
                  <a:pt x="2739637" y="1865581"/>
                  <a:pt x="2759100" y="1818404"/>
                  <a:pt x="2760516" y="1761979"/>
                </a:cubicBezTo>
                <a:cubicBezTo>
                  <a:pt x="2759100" y="1705063"/>
                  <a:pt x="2739637" y="1657745"/>
                  <a:pt x="2702128" y="1620027"/>
                </a:cubicBezTo>
                <a:cubicBezTo>
                  <a:pt x="2664619" y="1582309"/>
                  <a:pt x="2617564" y="1562737"/>
                  <a:pt x="2560964" y="1561313"/>
                </a:cubicBezTo>
                <a:close/>
                <a:moveTo>
                  <a:pt x="2560964" y="1343024"/>
                </a:moveTo>
                <a:cubicBezTo>
                  <a:pt x="2638762" y="1343917"/>
                  <a:pt x="2709055" y="1363045"/>
                  <a:pt x="2771843" y="1400409"/>
                </a:cubicBezTo>
                <a:cubicBezTo>
                  <a:pt x="2834630" y="1437773"/>
                  <a:pt x="2884600" y="1488018"/>
                  <a:pt x="2921750" y="1551144"/>
                </a:cubicBezTo>
                <a:cubicBezTo>
                  <a:pt x="2958900" y="1614269"/>
                  <a:pt x="2977918" y="1684922"/>
                  <a:pt x="2978804" y="1763100"/>
                </a:cubicBezTo>
                <a:cubicBezTo>
                  <a:pt x="2977918" y="1841246"/>
                  <a:pt x="2958900" y="1911702"/>
                  <a:pt x="2921750" y="1974468"/>
                </a:cubicBezTo>
                <a:cubicBezTo>
                  <a:pt x="2884600" y="2037234"/>
                  <a:pt x="2834630" y="2087120"/>
                  <a:pt x="2771843" y="2124126"/>
                </a:cubicBezTo>
                <a:cubicBezTo>
                  <a:pt x="2709055" y="2161132"/>
                  <a:pt x="2638762" y="2180068"/>
                  <a:pt x="2560964" y="2180933"/>
                </a:cubicBezTo>
                <a:cubicBezTo>
                  <a:pt x="2483182" y="2180068"/>
                  <a:pt x="2412986" y="2161132"/>
                  <a:pt x="2350376" y="2124126"/>
                </a:cubicBezTo>
                <a:cubicBezTo>
                  <a:pt x="2287768" y="2087120"/>
                  <a:pt x="2237977" y="2037234"/>
                  <a:pt x="2201005" y="1974468"/>
                </a:cubicBezTo>
                <a:cubicBezTo>
                  <a:pt x="2164033" y="1911702"/>
                  <a:pt x="2145111" y="1841246"/>
                  <a:pt x="2144239" y="1763100"/>
                </a:cubicBezTo>
                <a:cubicBezTo>
                  <a:pt x="2145111" y="1684922"/>
                  <a:pt x="2164033" y="1614269"/>
                  <a:pt x="2201005" y="1551144"/>
                </a:cubicBezTo>
                <a:cubicBezTo>
                  <a:pt x="2237977" y="1488018"/>
                  <a:pt x="2287768" y="1437773"/>
                  <a:pt x="2350376" y="1400409"/>
                </a:cubicBezTo>
                <a:cubicBezTo>
                  <a:pt x="2412986" y="1363045"/>
                  <a:pt x="2483182" y="1343917"/>
                  <a:pt x="2560964" y="1343024"/>
                </a:cubicBezTo>
                <a:close/>
                <a:moveTo>
                  <a:pt x="734785" y="1343024"/>
                </a:moveTo>
                <a:lnTo>
                  <a:pt x="975500" y="1343024"/>
                </a:lnTo>
                <a:lnTo>
                  <a:pt x="1211758" y="1854461"/>
                </a:lnTo>
                <a:lnTo>
                  <a:pt x="1371121" y="1506819"/>
                </a:lnTo>
                <a:lnTo>
                  <a:pt x="1463618" y="1506819"/>
                </a:lnTo>
                <a:lnTo>
                  <a:pt x="1622981" y="1854461"/>
                </a:lnTo>
                <a:lnTo>
                  <a:pt x="1860354" y="1343024"/>
                </a:lnTo>
                <a:lnTo>
                  <a:pt x="2101069" y="1343024"/>
                </a:lnTo>
                <a:lnTo>
                  <a:pt x="1714364" y="2178704"/>
                </a:lnTo>
                <a:lnTo>
                  <a:pt x="1556116" y="2178704"/>
                </a:lnTo>
                <a:lnTo>
                  <a:pt x="1416813" y="1881203"/>
                </a:lnTo>
                <a:lnTo>
                  <a:pt x="1278624" y="2178704"/>
                </a:lnTo>
                <a:lnTo>
                  <a:pt x="1120376" y="2178704"/>
                </a:lnTo>
                <a:close/>
                <a:moveTo>
                  <a:pt x="0" y="1343024"/>
                </a:moveTo>
                <a:lnTo>
                  <a:pt x="658486" y="1343024"/>
                </a:lnTo>
                <a:lnTo>
                  <a:pt x="658486" y="1561313"/>
                </a:lnTo>
                <a:lnTo>
                  <a:pt x="436717" y="1561313"/>
                </a:lnTo>
                <a:lnTo>
                  <a:pt x="436717" y="2179819"/>
                </a:lnTo>
                <a:lnTo>
                  <a:pt x="217313" y="2179819"/>
                </a:lnTo>
                <a:lnTo>
                  <a:pt x="217313" y="1561313"/>
                </a:lnTo>
                <a:lnTo>
                  <a:pt x="0" y="1561313"/>
                </a:lnTo>
                <a:close/>
                <a:moveTo>
                  <a:pt x="1136778" y="358626"/>
                </a:moveTo>
                <a:lnTo>
                  <a:pt x="1050967" y="542966"/>
                </a:lnTo>
                <a:lnTo>
                  <a:pt x="1221474" y="542966"/>
                </a:lnTo>
                <a:close/>
                <a:moveTo>
                  <a:pt x="1913634" y="185215"/>
                </a:moveTo>
                <a:lnTo>
                  <a:pt x="1913634" y="425094"/>
                </a:lnTo>
                <a:lnTo>
                  <a:pt x="2049667" y="425094"/>
                </a:lnTo>
                <a:cubicBezTo>
                  <a:pt x="2083954" y="424303"/>
                  <a:pt x="2112387" y="412774"/>
                  <a:pt x="2134966" y="390507"/>
                </a:cubicBezTo>
                <a:cubicBezTo>
                  <a:pt x="2157545" y="368239"/>
                  <a:pt x="2169253" y="339974"/>
                  <a:pt x="2170089" y="305712"/>
                </a:cubicBezTo>
                <a:cubicBezTo>
                  <a:pt x="2169253" y="271404"/>
                  <a:pt x="2157545" y="242953"/>
                  <a:pt x="2134966" y="220360"/>
                </a:cubicBezTo>
                <a:cubicBezTo>
                  <a:pt x="2112387" y="197766"/>
                  <a:pt x="2083954" y="186051"/>
                  <a:pt x="2049667" y="185215"/>
                </a:cubicBezTo>
                <a:close/>
                <a:moveTo>
                  <a:pt x="237234" y="184855"/>
                </a:moveTo>
                <a:lnTo>
                  <a:pt x="237234" y="425710"/>
                </a:lnTo>
                <a:lnTo>
                  <a:pt x="373267" y="425710"/>
                </a:lnTo>
                <a:cubicBezTo>
                  <a:pt x="407554" y="424916"/>
                  <a:pt x="435987" y="413340"/>
                  <a:pt x="458567" y="390982"/>
                </a:cubicBezTo>
                <a:cubicBezTo>
                  <a:pt x="481146" y="368624"/>
                  <a:pt x="492854" y="340244"/>
                  <a:pt x="493691" y="305842"/>
                </a:cubicBezTo>
                <a:cubicBezTo>
                  <a:pt x="492854" y="271395"/>
                  <a:pt x="481146" y="242828"/>
                  <a:pt x="458567" y="220143"/>
                </a:cubicBezTo>
                <a:cubicBezTo>
                  <a:pt x="435987" y="197458"/>
                  <a:pt x="407554" y="185695"/>
                  <a:pt x="373267" y="184855"/>
                </a:cubicBezTo>
                <a:close/>
                <a:moveTo>
                  <a:pt x="2524125" y="0"/>
                </a:moveTo>
                <a:lnTo>
                  <a:pt x="3182611" y="0"/>
                </a:lnTo>
                <a:lnTo>
                  <a:pt x="3182611" y="218288"/>
                </a:lnTo>
                <a:lnTo>
                  <a:pt x="2960842" y="218288"/>
                </a:lnTo>
                <a:lnTo>
                  <a:pt x="2960842" y="836793"/>
                </a:lnTo>
                <a:lnTo>
                  <a:pt x="2741438" y="836793"/>
                </a:lnTo>
                <a:lnTo>
                  <a:pt x="2741438" y="218288"/>
                </a:lnTo>
                <a:lnTo>
                  <a:pt x="2524125" y="218288"/>
                </a:lnTo>
                <a:close/>
                <a:moveTo>
                  <a:pt x="1694231" y="0"/>
                </a:moveTo>
                <a:lnTo>
                  <a:pt x="2046322" y="0"/>
                </a:lnTo>
                <a:cubicBezTo>
                  <a:pt x="2103456" y="661"/>
                  <a:pt x="2155131" y="14711"/>
                  <a:pt x="2201347" y="42150"/>
                </a:cubicBezTo>
                <a:cubicBezTo>
                  <a:pt x="2247563" y="69590"/>
                  <a:pt x="2284366" y="106451"/>
                  <a:pt x="2311757" y="152733"/>
                </a:cubicBezTo>
                <a:cubicBezTo>
                  <a:pt x="2339148" y="199016"/>
                  <a:pt x="2353172" y="250753"/>
                  <a:pt x="2353831" y="307943"/>
                </a:cubicBezTo>
                <a:cubicBezTo>
                  <a:pt x="2353460" y="352898"/>
                  <a:pt x="2344458" y="394644"/>
                  <a:pt x="2326827" y="433183"/>
                </a:cubicBezTo>
                <a:cubicBezTo>
                  <a:pt x="2309195" y="471722"/>
                  <a:pt x="2285161" y="505100"/>
                  <a:pt x="2254723" y="533318"/>
                </a:cubicBezTo>
                <a:lnTo>
                  <a:pt x="2431841" y="836793"/>
                </a:lnTo>
                <a:lnTo>
                  <a:pt x="2179000" y="836793"/>
                </a:lnTo>
                <a:lnTo>
                  <a:pt x="2049667" y="614766"/>
                </a:lnTo>
                <a:lnTo>
                  <a:pt x="1913634" y="614766"/>
                </a:lnTo>
                <a:lnTo>
                  <a:pt x="1913634" y="836793"/>
                </a:lnTo>
                <a:lnTo>
                  <a:pt x="1694231" y="836793"/>
                </a:lnTo>
                <a:close/>
                <a:moveTo>
                  <a:pt x="1085514" y="0"/>
                </a:moveTo>
                <a:lnTo>
                  <a:pt x="1184698" y="0"/>
                </a:lnTo>
                <a:lnTo>
                  <a:pt x="1578090" y="837908"/>
                </a:lnTo>
                <a:lnTo>
                  <a:pt x="1358548" y="837908"/>
                </a:lnTo>
                <a:lnTo>
                  <a:pt x="1307285" y="728424"/>
                </a:lnTo>
                <a:lnTo>
                  <a:pt x="965156" y="728424"/>
                </a:lnTo>
                <a:lnTo>
                  <a:pt x="915007" y="837908"/>
                </a:lnTo>
                <a:lnTo>
                  <a:pt x="695465" y="837908"/>
                </a:lnTo>
                <a:close/>
                <a:moveTo>
                  <a:pt x="17831" y="0"/>
                </a:moveTo>
                <a:lnTo>
                  <a:pt x="369922" y="0"/>
                </a:lnTo>
                <a:cubicBezTo>
                  <a:pt x="427056" y="655"/>
                  <a:pt x="478731" y="14687"/>
                  <a:pt x="524947" y="42096"/>
                </a:cubicBezTo>
                <a:cubicBezTo>
                  <a:pt x="571163" y="69504"/>
                  <a:pt x="607966" y="106357"/>
                  <a:pt x="635357" y="152654"/>
                </a:cubicBezTo>
                <a:cubicBezTo>
                  <a:pt x="662748" y="198952"/>
                  <a:pt x="676773" y="250761"/>
                  <a:pt x="677432" y="308083"/>
                </a:cubicBezTo>
                <a:cubicBezTo>
                  <a:pt x="676766" y="365030"/>
                  <a:pt x="662878" y="416571"/>
                  <a:pt x="635770" y="462706"/>
                </a:cubicBezTo>
                <a:cubicBezTo>
                  <a:pt x="608661" y="508841"/>
                  <a:pt x="572325" y="545596"/>
                  <a:pt x="526763" y="572969"/>
                </a:cubicBezTo>
                <a:cubicBezTo>
                  <a:pt x="481201" y="600343"/>
                  <a:pt x="430407" y="614361"/>
                  <a:pt x="374382" y="615024"/>
                </a:cubicBezTo>
                <a:lnTo>
                  <a:pt x="237234" y="615024"/>
                </a:lnTo>
                <a:lnTo>
                  <a:pt x="237234" y="836793"/>
                </a:lnTo>
                <a:lnTo>
                  <a:pt x="17831" y="836793"/>
                </a:lnTo>
                <a:close/>
              </a:path>
            </a:pathLst>
          </a:custGeom>
          <a:solidFill>
            <a:srgbClr val="E338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9" name="椭圆 8"/>
          <p:cNvSpPr/>
          <p:nvPr/>
        </p:nvSpPr>
        <p:spPr>
          <a:xfrm>
            <a:off x="2432050" y="1292225"/>
            <a:ext cx="1266825" cy="1265238"/>
          </a:xfrm>
          <a:prstGeom prst="ellipse">
            <a:avLst/>
          </a:prstGeom>
          <a:solidFill>
            <a:srgbClr val="F69E08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10" name="椭圆 9"/>
          <p:cNvSpPr/>
          <p:nvPr/>
        </p:nvSpPr>
        <p:spPr>
          <a:xfrm>
            <a:off x="742950" y="1806575"/>
            <a:ext cx="1562100" cy="1562100"/>
          </a:xfrm>
          <a:prstGeom prst="ellipse">
            <a:avLst/>
          </a:prstGeom>
          <a:solidFill>
            <a:srgbClr val="FE604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11" name="椭圆 10"/>
          <p:cNvSpPr/>
          <p:nvPr/>
        </p:nvSpPr>
        <p:spPr>
          <a:xfrm flipV="1">
            <a:off x="7334250" y="4487863"/>
            <a:ext cx="2362200" cy="2362200"/>
          </a:xfrm>
          <a:prstGeom prst="ellipse">
            <a:avLst/>
          </a:prstGeom>
          <a:solidFill>
            <a:srgbClr val="4CC7A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13" name="椭圆 12"/>
          <p:cNvSpPr/>
          <p:nvPr/>
        </p:nvSpPr>
        <p:spPr>
          <a:xfrm flipV="1">
            <a:off x="0" y="5108575"/>
            <a:ext cx="1657350" cy="1657350"/>
          </a:xfrm>
          <a:prstGeom prst="ellipse">
            <a:avLst/>
          </a:prstGeom>
          <a:solidFill>
            <a:srgbClr val="FE604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17" name="Copyright Notice"/>
          <p:cNvSpPr>
            <a:spLocks/>
          </p:cNvSpPr>
          <p:nvPr/>
        </p:nvSpPr>
        <p:spPr bwMode="auto">
          <a:xfrm>
            <a:off x="685800" y="4103688"/>
            <a:ext cx="5686425" cy="896937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32400" rIns="72000" bIns="32400">
            <a:spAutoFit/>
          </a:bodyPr>
          <a:lstStyle/>
          <a:p>
            <a:pPr>
              <a:defRPr/>
            </a:pPr>
            <a:r>
              <a:rPr kumimoji="0" lang="zh-TW" altLang="en-US" sz="5400" b="1" dirty="0">
                <a:solidFill>
                  <a:srgbClr val="267FAB"/>
                </a:solidFill>
                <a:latin typeface="微軟正黑體" pitchFamily="34" charset="-120"/>
                <a:ea typeface="微軟正黑體" pitchFamily="34" charset="-120"/>
              </a:rPr>
              <a:t>計畫經費預算編列</a:t>
            </a:r>
            <a:endParaRPr kumimoji="0" lang="en-US" altLang="zh-CN" sz="5400" b="1" dirty="0">
              <a:solidFill>
                <a:srgbClr val="267FAB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101600" y="2225675"/>
            <a:ext cx="603250" cy="603250"/>
          </a:xfrm>
          <a:prstGeom prst="ellipse">
            <a:avLst/>
          </a:prstGeom>
          <a:solidFill>
            <a:schemeClr val="bg1">
              <a:lumMod val="7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22538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63BFD403-B804-4100-B4E8-D3FD1CD32E03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8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4583AFA4-5131-712A-18CD-A8E2C7B1A4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  <p:sp>
        <p:nvSpPr>
          <p:cNvPr id="8" name="椭圆 7"/>
          <p:cNvSpPr/>
          <p:nvPr/>
        </p:nvSpPr>
        <p:spPr>
          <a:xfrm>
            <a:off x="-19050" y="0"/>
            <a:ext cx="2362200" cy="2362200"/>
          </a:xfrm>
          <a:prstGeom prst="ellipse">
            <a:avLst/>
          </a:prstGeom>
          <a:solidFill>
            <a:srgbClr val="267FAB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27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CFB7FE88-D92D-44A7-9223-69CF7B178D57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9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416050" y="93630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16050" y="115888"/>
            <a:ext cx="9385300" cy="619431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計畫經費預算編列</a:t>
            </a:r>
            <a:endParaRPr kumimoji="0" lang="zh-TW" altLang="en-US" sz="2000" b="1" dirty="0">
              <a:solidFill>
                <a:srgbClr val="FFC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Rectangle 25">
            <a:extLst>
              <a:ext uri="{FF2B5EF4-FFF2-40B4-BE49-F238E27FC236}">
                <a16:creationId xmlns:a16="http://schemas.microsoft.com/office/drawing/2014/main" id="{5BD36FFE-879A-4345-BCBB-F3BCE48F5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9" name="Rectangle 40">
            <a:extLst>
              <a:ext uri="{FF2B5EF4-FFF2-40B4-BE49-F238E27FC236}">
                <a16:creationId xmlns:a16="http://schemas.microsoft.com/office/drawing/2014/main" id="{7A405E13-6C4F-4D0C-A824-5B84A568A6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388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01305B89-B543-416B-0C28-48E30C8BA0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  <p:grpSp>
        <p:nvGrpSpPr>
          <p:cNvPr id="20" name="群組 19">
            <a:extLst>
              <a:ext uri="{FF2B5EF4-FFF2-40B4-BE49-F238E27FC236}">
                <a16:creationId xmlns:a16="http://schemas.microsoft.com/office/drawing/2014/main" id="{83C485A4-8D0C-BE7F-4C70-587350AF0EB0}"/>
              </a:ext>
            </a:extLst>
          </p:cNvPr>
          <p:cNvGrpSpPr/>
          <p:nvPr/>
        </p:nvGrpSpPr>
        <p:grpSpPr>
          <a:xfrm>
            <a:off x="1283420" y="1091868"/>
            <a:ext cx="9894666" cy="5200339"/>
            <a:chOff x="1283420" y="1091868"/>
            <a:chExt cx="9894666" cy="5200339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3" name="筆跡 2">
                  <a:extLst>
                    <a:ext uri="{FF2B5EF4-FFF2-40B4-BE49-F238E27FC236}">
                      <a16:creationId xmlns:a16="http://schemas.microsoft.com/office/drawing/2014/main" id="{A3460F76-13B8-D9AD-F421-08050D163931}"/>
                    </a:ext>
                  </a:extLst>
                </p14:cNvPr>
                <p14:cNvContentPartPr/>
                <p14:nvPr/>
              </p14:nvContentPartPr>
              <p14:xfrm>
                <a:off x="5009915" y="3317540"/>
                <a:ext cx="310320" cy="16560"/>
              </p14:xfrm>
            </p:contentPart>
          </mc:Choice>
          <mc:Fallback>
            <p:pic>
              <p:nvPicPr>
                <p:cNvPr id="3" name="筆跡 2">
                  <a:extLst>
                    <a:ext uri="{FF2B5EF4-FFF2-40B4-BE49-F238E27FC236}">
                      <a16:creationId xmlns:a16="http://schemas.microsoft.com/office/drawing/2014/main" id="{A3460F76-13B8-D9AD-F421-08050D163931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4947275" y="3254540"/>
                  <a:ext cx="435960" cy="142200"/>
                </a:xfrm>
                <a:prstGeom prst="rect">
                  <a:avLst/>
                </a:prstGeom>
              </p:spPr>
            </p:pic>
          </mc:Fallback>
        </mc:AlternateContent>
        <p:pic>
          <p:nvPicPr>
            <p:cNvPr id="11" name="圖片 10">
              <a:extLst>
                <a:ext uri="{FF2B5EF4-FFF2-40B4-BE49-F238E27FC236}">
                  <a16:creationId xmlns:a16="http://schemas.microsoft.com/office/drawing/2014/main" id="{C959A9E4-657C-F47B-41B6-D1139917A4E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83420" y="1091868"/>
              <a:ext cx="9894666" cy="5200339"/>
            </a:xfrm>
            <a:prstGeom prst="rect">
              <a:avLst/>
            </a:prstGeom>
          </p:spPr>
        </p:pic>
        <p:grpSp>
          <p:nvGrpSpPr>
            <p:cNvPr id="19" name="群組 18">
              <a:extLst>
                <a:ext uri="{FF2B5EF4-FFF2-40B4-BE49-F238E27FC236}">
                  <a16:creationId xmlns:a16="http://schemas.microsoft.com/office/drawing/2014/main" id="{3F524A16-E7CE-7510-1177-30AD89C0B18C}"/>
                </a:ext>
              </a:extLst>
            </p:cNvPr>
            <p:cNvGrpSpPr/>
            <p:nvPr/>
          </p:nvGrpSpPr>
          <p:grpSpPr>
            <a:xfrm>
              <a:off x="4770727" y="3206293"/>
              <a:ext cx="271440" cy="30240"/>
              <a:chOff x="4770727" y="3206293"/>
              <a:chExt cx="271440" cy="30240"/>
            </a:xfrm>
          </p:grpSpPr>
          <mc:AlternateContent xmlns:mc="http://schemas.openxmlformats.org/markup-compatibility/2006">
            <mc:Choice xmlns:p14="http://schemas.microsoft.com/office/powerpoint/2010/main" Requires="p14">
              <p:contentPart p14:bwMode="auto" r:id="rId6">
                <p14:nvContentPartPr>
                  <p14:cNvPr id="12" name="筆跡 11">
                    <a:extLst>
                      <a:ext uri="{FF2B5EF4-FFF2-40B4-BE49-F238E27FC236}">
                        <a16:creationId xmlns:a16="http://schemas.microsoft.com/office/drawing/2014/main" id="{97D57789-62C1-383E-17F4-183CB260E882}"/>
                      </a:ext>
                    </a:extLst>
                  </p14:cNvPr>
                  <p14:cNvContentPartPr/>
                  <p14:nvPr/>
                </p14:nvContentPartPr>
                <p14:xfrm>
                  <a:off x="5041807" y="3206293"/>
                  <a:ext cx="360" cy="360"/>
                </p14:xfrm>
              </p:contentPart>
            </mc:Choice>
            <mc:Fallback>
              <p:pic>
                <p:nvPicPr>
                  <p:cNvPr id="12" name="筆跡 11">
                    <a:extLst>
                      <a:ext uri="{FF2B5EF4-FFF2-40B4-BE49-F238E27FC236}">
                        <a16:creationId xmlns:a16="http://schemas.microsoft.com/office/drawing/2014/main" id="{97D57789-62C1-383E-17F4-183CB260E882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4978807" y="3143653"/>
                    <a:ext cx="126000" cy="126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8">
                <p14:nvContentPartPr>
                  <p14:cNvPr id="13" name="筆跡 12">
                    <a:extLst>
                      <a:ext uri="{FF2B5EF4-FFF2-40B4-BE49-F238E27FC236}">
                        <a16:creationId xmlns:a16="http://schemas.microsoft.com/office/drawing/2014/main" id="{B288F178-7FBF-86EB-0EC3-C6F1033018F2}"/>
                      </a:ext>
                    </a:extLst>
                  </p14:cNvPr>
                  <p14:cNvContentPartPr/>
                  <p14:nvPr/>
                </p14:nvContentPartPr>
                <p14:xfrm>
                  <a:off x="4912567" y="3219253"/>
                  <a:ext cx="360" cy="360"/>
                </p14:xfrm>
              </p:contentPart>
            </mc:Choice>
            <mc:Fallback>
              <p:pic>
                <p:nvPicPr>
                  <p:cNvPr id="13" name="筆跡 12">
                    <a:extLst>
                      <a:ext uri="{FF2B5EF4-FFF2-40B4-BE49-F238E27FC236}">
                        <a16:creationId xmlns:a16="http://schemas.microsoft.com/office/drawing/2014/main" id="{B288F178-7FBF-86EB-0EC3-C6F1033018F2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4849567" y="3156253"/>
                    <a:ext cx="126000" cy="126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9">
                <p14:nvContentPartPr>
                  <p14:cNvPr id="15" name="筆跡 14">
                    <a:extLst>
                      <a:ext uri="{FF2B5EF4-FFF2-40B4-BE49-F238E27FC236}">
                        <a16:creationId xmlns:a16="http://schemas.microsoft.com/office/drawing/2014/main" id="{3CE298D3-256C-4AF4-B5FF-1EA2EC86D402}"/>
                      </a:ext>
                    </a:extLst>
                  </p14:cNvPr>
                  <p14:cNvContentPartPr/>
                  <p14:nvPr/>
                </p14:nvContentPartPr>
                <p14:xfrm>
                  <a:off x="4806727" y="3219253"/>
                  <a:ext cx="360" cy="360"/>
                </p14:xfrm>
              </p:contentPart>
            </mc:Choice>
            <mc:Fallback>
              <p:pic>
                <p:nvPicPr>
                  <p:cNvPr id="15" name="筆跡 14">
                    <a:extLst>
                      <a:ext uri="{FF2B5EF4-FFF2-40B4-BE49-F238E27FC236}">
                        <a16:creationId xmlns:a16="http://schemas.microsoft.com/office/drawing/2014/main" id="{3CE298D3-256C-4AF4-B5FF-1EA2EC86D402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4743727" y="3156253"/>
                    <a:ext cx="126000" cy="126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0">
                <p14:nvContentPartPr>
                  <p14:cNvPr id="16" name="筆跡 15">
                    <a:extLst>
                      <a:ext uri="{FF2B5EF4-FFF2-40B4-BE49-F238E27FC236}">
                        <a16:creationId xmlns:a16="http://schemas.microsoft.com/office/drawing/2014/main" id="{BA6171CC-0DAD-E20F-6994-380D8A3C0C82}"/>
                      </a:ext>
                    </a:extLst>
                  </p14:cNvPr>
                  <p14:cNvContentPartPr/>
                  <p14:nvPr/>
                </p14:nvContentPartPr>
                <p14:xfrm>
                  <a:off x="4770727" y="3236173"/>
                  <a:ext cx="360" cy="360"/>
                </p14:xfrm>
              </p:contentPart>
            </mc:Choice>
            <mc:Fallback>
              <p:pic>
                <p:nvPicPr>
                  <p:cNvPr id="16" name="筆跡 15">
                    <a:extLst>
                      <a:ext uri="{FF2B5EF4-FFF2-40B4-BE49-F238E27FC236}">
                        <a16:creationId xmlns:a16="http://schemas.microsoft.com/office/drawing/2014/main" id="{BA6171CC-0DAD-E20F-6994-380D8A3C0C82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4707727" y="3173173"/>
                    <a:ext cx="126000" cy="126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1">
                <p14:nvContentPartPr>
                  <p14:cNvPr id="18" name="筆跡 17">
                    <a:extLst>
                      <a:ext uri="{FF2B5EF4-FFF2-40B4-BE49-F238E27FC236}">
                        <a16:creationId xmlns:a16="http://schemas.microsoft.com/office/drawing/2014/main" id="{21313B49-E840-0181-E533-817005AE0704}"/>
                      </a:ext>
                    </a:extLst>
                  </p14:cNvPr>
                  <p14:cNvContentPartPr/>
                  <p14:nvPr/>
                </p14:nvContentPartPr>
                <p14:xfrm>
                  <a:off x="4939927" y="3234013"/>
                  <a:ext cx="360" cy="360"/>
                </p14:xfrm>
              </p:contentPart>
            </mc:Choice>
            <mc:Fallback>
              <p:pic>
                <p:nvPicPr>
                  <p:cNvPr id="18" name="筆跡 17">
                    <a:extLst>
                      <a:ext uri="{FF2B5EF4-FFF2-40B4-BE49-F238E27FC236}">
                        <a16:creationId xmlns:a16="http://schemas.microsoft.com/office/drawing/2014/main" id="{21313B49-E840-0181-E533-817005AE0704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4877287" y="3171373"/>
                    <a:ext cx="126000" cy="126000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3662</TotalTime>
  <Words>2525</Words>
  <Application>Microsoft Office PowerPoint</Application>
  <PresentationFormat>寬螢幕</PresentationFormat>
  <Paragraphs>418</Paragraphs>
  <Slides>42</Slides>
  <Notes>3</Notes>
  <HiddenSlides>0</HiddenSlides>
  <MMClips>0</MMClips>
  <ScaleCrop>false</ScaleCrop>
  <HeadingPairs>
    <vt:vector size="8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3</vt:i4>
      </vt:variant>
      <vt:variant>
        <vt:lpstr>投影片標題</vt:lpstr>
      </vt:variant>
      <vt:variant>
        <vt:i4>42</vt:i4>
      </vt:variant>
    </vt:vector>
  </HeadingPairs>
  <TitlesOfParts>
    <vt:vector size="55" baseType="lpstr">
      <vt:lpstr>Microsoft YaHei</vt:lpstr>
      <vt:lpstr>華康行楷體W5(P)</vt:lpstr>
      <vt:lpstr>微軟正黑體</vt:lpstr>
      <vt:lpstr>新細明體</vt:lpstr>
      <vt:lpstr>標楷體</vt:lpstr>
      <vt:lpstr>Arial</vt:lpstr>
      <vt:lpstr>Calibri</vt:lpstr>
      <vt:lpstr>Calibri Light</vt:lpstr>
      <vt:lpstr>Times New Roman</vt:lpstr>
      <vt:lpstr>Office 主题</vt:lpstr>
      <vt:lpstr>Document</vt:lpstr>
      <vt:lpstr>Worksheet</vt:lpstr>
      <vt:lpstr>文件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         本所聯絡方式</vt:lpstr>
      <vt:lpstr>PowerPoint 簡報</vt:lpstr>
      <vt:lpstr>PowerPoint 簡報</vt:lpstr>
    </vt:vector>
  </TitlesOfParts>
  <Company>MOMODA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MOMODASUCAI</dc:creator>
  <cp:lastModifiedBy>dp4</cp:lastModifiedBy>
  <cp:revision>442</cp:revision>
  <cp:lastPrinted>2020-08-03T09:50:49Z</cp:lastPrinted>
  <dcterms:created xsi:type="dcterms:W3CDTF">2014-10-24T07:39:02Z</dcterms:created>
  <dcterms:modified xsi:type="dcterms:W3CDTF">2024-08-08T09:39:10Z</dcterms:modified>
</cp:coreProperties>
</file>