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8" r:id="rId4"/>
    <p:sldId id="311" r:id="rId5"/>
    <p:sldId id="306" r:id="rId6"/>
    <p:sldId id="308" r:id="rId7"/>
    <p:sldId id="310" r:id="rId8"/>
    <p:sldId id="312" r:id="rId9"/>
    <p:sldId id="294" r:id="rId10"/>
    <p:sldId id="280" r:id="rId11"/>
    <p:sldId id="277" r:id="rId12"/>
    <p:sldId id="304" r:id="rId13"/>
    <p:sldId id="284" r:id="rId14"/>
    <p:sldId id="286" r:id="rId15"/>
    <p:sldId id="317" r:id="rId16"/>
    <p:sldId id="313" r:id="rId17"/>
    <p:sldId id="272" r:id="rId18"/>
    <p:sldId id="259" r:id="rId19"/>
    <p:sldId id="295" r:id="rId20"/>
    <p:sldId id="288" r:id="rId21"/>
    <p:sldId id="276" r:id="rId22"/>
    <p:sldId id="260" r:id="rId23"/>
    <p:sldId id="262" r:id="rId24"/>
    <p:sldId id="271" r:id="rId25"/>
    <p:sldId id="275" r:id="rId26"/>
    <p:sldId id="266" r:id="rId27"/>
    <p:sldId id="267" r:id="rId28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4003" autoAdjust="0"/>
  </p:normalViewPr>
  <p:slideViewPr>
    <p:cSldViewPr>
      <p:cViewPr varScale="1">
        <p:scale>
          <a:sx n="79" d="100"/>
          <a:sy n="79" d="100"/>
        </p:scale>
        <p:origin x="151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74"/>
    </p:cViewPr>
  </p:sorterViewPr>
  <p:notesViewPr>
    <p:cSldViewPr>
      <p:cViewPr varScale="1">
        <p:scale>
          <a:sx n="70" d="100"/>
          <a:sy n="70" d="100"/>
        </p:scale>
        <p:origin x="-1896" y="-103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D0E8E5-EFF1-4E53-BF4A-E4F907A3A05C}" type="datetimeFigureOut">
              <a:rPr lang="zh-TW" altLang="en-US"/>
              <a:pPr>
                <a:defRPr/>
              </a:pPr>
              <a:t>2024/12/12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9E79B8-4A80-42BC-A564-DC93A7F6E3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411136D-57CD-461C-A352-BB847CE0977D}" type="slidenum">
              <a:rPr lang="zh-TW" altLang="en-US" smtClean="0"/>
              <a:pPr>
                <a:spcBef>
                  <a:spcPct val="0"/>
                </a:spcBef>
              </a:pPr>
              <a:t>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F536D33-50A3-4165-AED0-BA92A915A5A2}" type="slidenum">
              <a:rPr lang="zh-TW" altLang="en-US" smtClean="0"/>
              <a:pPr>
                <a:spcBef>
                  <a:spcPct val="0"/>
                </a:spcBef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C30A984-0122-4A8E-AE1A-0A271F3A116F}" type="slidenum">
              <a:rPr lang="zh-TW" altLang="en-US" smtClean="0"/>
              <a:pPr>
                <a:spcBef>
                  <a:spcPct val="0"/>
                </a:spcBef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D32AAE3-7E52-4CE8-BD1F-919F3E69A73D}" type="slidenum">
              <a:rPr lang="zh-TW" altLang="en-US" smtClean="0"/>
              <a:pPr>
                <a:spcBef>
                  <a:spcPct val="0"/>
                </a:spcBef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C670BE1-1FBC-4FB8-83F1-A1CC7AA85E87}" type="slidenum">
              <a:rPr lang="zh-TW" altLang="en-US" smtClean="0"/>
              <a:pPr>
                <a:spcBef>
                  <a:spcPct val="0"/>
                </a:spcBef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773C14A-24DF-44D8-8211-35DE5165893F}" type="slidenum">
              <a:rPr lang="zh-TW" altLang="en-US" smtClean="0"/>
              <a:pPr>
                <a:spcBef>
                  <a:spcPct val="0"/>
                </a:spcBef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BA66198-799E-405E-AC4A-89FBCC32C801}" type="slidenum">
              <a:rPr lang="zh-TW" altLang="en-US" smtClean="0"/>
              <a:pPr>
                <a:spcBef>
                  <a:spcPct val="0"/>
                </a:spcBef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700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272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844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3416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988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28DF5F1-4BB2-48D9-9676-BA73EB01579A}" type="slidenum">
              <a:rPr lang="zh-TW" altLang="en-US" sz="1100" smtClean="0"/>
              <a:pPr>
                <a:spcBef>
                  <a:spcPct val="0"/>
                </a:spcBef>
              </a:pPr>
              <a:t>14</a:t>
            </a:fld>
            <a:endParaRPr lang="zh-TW" altLang="en-US" sz="1100"/>
          </a:p>
        </p:txBody>
      </p:sp>
    </p:spTree>
    <p:extLst>
      <p:ext uri="{BB962C8B-B14F-4D97-AF65-F5344CB8AC3E}">
        <p14:creationId xmlns:p14="http://schemas.microsoft.com/office/powerpoint/2010/main" val="123819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64E7B8C-3343-45AF-99A0-55FA4231BDF0}" type="slidenum">
              <a:rPr lang="zh-TW" altLang="en-US" smtClean="0"/>
              <a:pPr>
                <a:spcBef>
                  <a:spcPct val="0"/>
                </a:spcBef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9700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4272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8844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3416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7988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501528B-952F-43BB-B008-E0F5A81B4FDF}" type="slidenum">
              <a:rPr lang="zh-TW" altLang="en-US" sz="11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zh-TW" altLang="en-US" sz="1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8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64E7B8C-3343-45AF-99A0-55FA4231BDF0}" type="slidenum">
              <a:rPr lang="zh-TW" altLang="en-US" smtClean="0"/>
              <a:pPr>
                <a:spcBef>
                  <a:spcPct val="0"/>
                </a:spcBef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954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393DCCE-6091-43D1-83F4-D556B9376CB2}" type="slidenum">
              <a:rPr kumimoji="0" lang="zh-TW" altLang="en-US" smtClean="0">
                <a:latin typeface="Calibri" panose="020F0502020204030204" pitchFamily="34" charset="0"/>
              </a:rPr>
              <a:pPr/>
              <a:t>20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4097C68-2A6E-41B1-8FB0-D19368EC807A}" type="slidenum">
              <a:rPr lang="zh-TW" altLang="en-US" smtClean="0"/>
              <a:pPr>
                <a:spcBef>
                  <a:spcPct val="0"/>
                </a:spcBef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BB9A-5623-4CE7-9814-3F2C0C102FFA}" type="datetime1">
              <a:rPr lang="zh-TW" altLang="en-US" smtClean="0"/>
              <a:t>2024/12/12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62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/>
          </a:bodyPr>
          <a:lstStyle>
            <a:lvl1pPr marL="514350" indent="-514350">
              <a:buFont typeface="Wingdings" pitchFamily="2" charset="2"/>
              <a:buChar char="p"/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7E29-8BBB-4129-A3FF-B7CDAD2D2AC0}" type="datetime1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4783-FE6C-4AEA-B1DE-6F91A3B5E2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10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07496D-53C5-459F-BBA5-3BEE458289BF}" type="datetime1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D89F93-E39A-4816-AC20-7C507B1A75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86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142875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7611BF6F-91E7-4713-886F-C45087922E3D}" type="datetime1">
              <a:rPr lang="zh-TW" altLang="en-US" smtClean="0"/>
              <a:t>2024/12/12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5F569C7-F3E9-4C3F-B5C9-BA4811A126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20DF2B71-1F16-4F4B-94F6-DAA238AF74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6675"/>
            <a:ext cx="17732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9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692150"/>
            <a:ext cx="8208912" cy="2671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dirty="0">
                <a:sym typeface="Times New Roman" panose="02020603050405020304" pitchFamily="18" charset="0"/>
              </a:rPr>
              <a:t>經濟部科技研究發展專案</a:t>
            </a:r>
            <a:br>
              <a:rPr lang="zh-TW" altLang="en-US" sz="3200">
                <a:sym typeface="Times New Roman" panose="02020603050405020304" pitchFamily="18" charset="0"/>
              </a:rPr>
            </a:br>
            <a:r>
              <a:rPr lang="en-US" altLang="zh-TW" sz="2200">
                <a:sym typeface="Times New Roman" panose="02020603050405020304" pitchFamily="18" charset="0"/>
              </a:rPr>
              <a:t>(</a:t>
            </a:r>
            <a:r>
              <a:rPr lang="zh-TW" altLang="en-US" sz="2200" dirty="0">
                <a:sym typeface="Times New Roman" panose="02020603050405020304" pitchFamily="18" charset="0"/>
              </a:rPr>
              <a:t>主題式研發計畫</a:t>
            </a:r>
            <a:r>
              <a:rPr lang="en-US" altLang="zh-TW" sz="2200" dirty="0">
                <a:sym typeface="Times New Roman" panose="02020603050405020304" pitchFamily="18" charset="0"/>
              </a:rPr>
              <a:t>)</a:t>
            </a:r>
            <a:br>
              <a:rPr lang="en-US" altLang="zh-TW" dirty="0"/>
            </a:br>
            <a:r>
              <a:rPr lang="zh-TW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br>
              <a:rPr lang="zh-TW" altLang="en-US" dirty="0"/>
            </a:br>
            <a:r>
              <a:rPr lang="zh-TW" altLang="en-US" sz="3200" dirty="0">
                <a:sym typeface="Times New Roman" panose="02020603050405020304" pitchFamily="18" charset="0"/>
              </a:rPr>
              <a:t>智慧機械</a:t>
            </a:r>
            <a:r>
              <a:rPr lang="en-US" altLang="zh-TW" sz="3200" dirty="0">
                <a:sym typeface="Times New Roman" panose="02020603050405020304" pitchFamily="18" charset="0"/>
              </a:rPr>
              <a:t>-</a:t>
            </a:r>
            <a:r>
              <a:rPr lang="zh-TW" altLang="en-US" sz="3200" dirty="0">
                <a:sym typeface="Times New Roman" panose="02020603050405020304" pitchFamily="18" charset="0"/>
              </a:rPr>
              <a:t>產業聚落供應鏈數位串流暨</a:t>
            </a:r>
            <a:r>
              <a:rPr lang="en-US" altLang="zh-TW" sz="3200" dirty="0">
                <a:sym typeface="Times New Roman" panose="02020603050405020304" pitchFamily="18" charset="0"/>
              </a:rPr>
              <a:t>AI</a:t>
            </a:r>
            <a:r>
              <a:rPr lang="zh-TW" altLang="en-US" sz="3200" dirty="0">
                <a:sym typeface="Times New Roman" panose="02020603050405020304" pitchFamily="18" charset="0"/>
              </a:rPr>
              <a:t>應用計畫</a:t>
            </a:r>
            <a:br>
              <a:rPr lang="en-US" altLang="zh-TW" sz="3200" dirty="0">
                <a:sym typeface="Times New Roman" panose="02020603050405020304" pitchFamily="18" charset="0"/>
              </a:rPr>
            </a:br>
            <a:r>
              <a:rPr lang="zh-TW" altLang="en-US" sz="3200" dirty="0"/>
              <a:t>期中／年度／全程查證簡報</a:t>
            </a:r>
            <a:br>
              <a:rPr lang="zh-TW" altLang="en-US" sz="1400" dirty="0"/>
            </a:br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(※</a:t>
            </a:r>
            <a:r>
              <a:rPr lang="zh-TW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請選擇</a:t>
            </a:r>
            <a:r>
              <a:rPr lang="zh-TW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sym typeface="Times New Roman" panose="02020603050405020304" pitchFamily="18" charset="0"/>
              </a:rPr>
              <a:t>期中、年度或全程</a:t>
            </a:r>
            <a:r>
              <a:rPr lang="zh-TW" alt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，此行請於列印時刪除</a:t>
            </a:r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zh-TW" alt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572500" cy="324036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/>
              <a:t>計畫名稱</a:t>
            </a:r>
            <a:endParaRPr lang="en-US" altLang="zh-TW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(※</a:t>
            </a:r>
            <a:r>
              <a:rPr lang="zh-TW" alt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請輸入計畫名稱，此行請於列印時刪除</a:t>
            </a: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altLang="zh-TW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/>
              <a:t>執行企業</a:t>
            </a:r>
            <a:r>
              <a:rPr lang="en-US" altLang="zh-TW" b="1" dirty="0"/>
              <a:t>(</a:t>
            </a:r>
            <a:r>
              <a:rPr lang="zh-TW" altLang="en-US" b="1" dirty="0"/>
              <a:t>公司</a:t>
            </a:r>
            <a:r>
              <a:rPr lang="en-US" altLang="zh-TW" b="1" dirty="0"/>
              <a:t>)</a:t>
            </a:r>
            <a:r>
              <a:rPr lang="zh-TW" altLang="en-US" b="1" dirty="0"/>
              <a:t>名稱</a:t>
            </a:r>
            <a:endParaRPr lang="zh-TW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(※</a:t>
            </a:r>
            <a:r>
              <a:rPr lang="zh-TW" alt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請輸入執行廠商名稱，此行請於列印時刪除</a:t>
            </a: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/>
              <a:t>報告人：○○○</a:t>
            </a:r>
            <a:r>
              <a:rPr lang="en-US" altLang="zh-TW" b="1" dirty="0"/>
              <a:t>/</a:t>
            </a:r>
            <a:r>
              <a:rPr lang="zh-TW" altLang="en-US" b="1" dirty="0"/>
              <a:t>職稱</a:t>
            </a:r>
            <a:endParaRPr lang="en-US" altLang="zh-TW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b="1" dirty="0"/>
              <a:t>民國</a:t>
            </a:r>
            <a:r>
              <a:rPr lang="en-US" altLang="zh-TW" sz="2600" b="1" dirty="0"/>
              <a:t>000</a:t>
            </a:r>
            <a:r>
              <a:rPr lang="zh-TW" altLang="en-US" sz="2600" b="1" dirty="0"/>
              <a:t>年</a:t>
            </a:r>
            <a:r>
              <a:rPr lang="en-US" altLang="zh-TW" sz="2600" b="1" dirty="0"/>
              <a:t>00</a:t>
            </a:r>
            <a:r>
              <a:rPr lang="zh-TW" altLang="en-US" sz="2600" b="1" dirty="0"/>
              <a:t>月</a:t>
            </a:r>
            <a:r>
              <a:rPr lang="en-US" altLang="zh-TW" sz="2600" b="1" dirty="0"/>
              <a:t>00</a:t>
            </a:r>
            <a:r>
              <a:rPr lang="zh-TW" altLang="en-US" sz="2600" b="1" dirty="0"/>
              <a:t>日</a:t>
            </a:r>
            <a:endParaRPr lang="en-US" altLang="zh-TW" sz="26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600" b="1" dirty="0"/>
              <a:t> </a:t>
            </a: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(※</a:t>
            </a:r>
            <a:r>
              <a:rPr lang="zh-TW" alt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請輸入查證會議日期，此行請於列印時刪除</a:t>
            </a:r>
            <a:r>
              <a:rPr lang="en-US" altLang="zh-TW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zh-TW" alt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群組 4"/>
          <p:cNvGrpSpPr>
            <a:grpSpLocks/>
          </p:cNvGrpSpPr>
          <p:nvPr/>
        </p:nvGrpSpPr>
        <p:grpSpPr bwMode="auto">
          <a:xfrm>
            <a:off x="162604" y="912445"/>
            <a:ext cx="8820150" cy="5700711"/>
            <a:chOff x="186787" y="2868181"/>
            <a:chExt cx="8819958" cy="3153106"/>
          </a:xfrm>
        </p:grpSpPr>
        <p:sp>
          <p:nvSpPr>
            <p:cNvPr id="28" name="矩形 27"/>
            <p:cNvSpPr/>
            <p:nvPr/>
          </p:nvSpPr>
          <p:spPr>
            <a:xfrm>
              <a:off x="186787" y="3055207"/>
              <a:ext cx="8819958" cy="296608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38"/>
            </a:p>
          </p:txBody>
        </p:sp>
        <p:sp>
          <p:nvSpPr>
            <p:cNvPr id="29" name="流程圖: 替代處理程序 74"/>
            <p:cNvSpPr/>
            <p:nvPr/>
          </p:nvSpPr>
          <p:spPr>
            <a:xfrm>
              <a:off x="272510" y="2868181"/>
              <a:ext cx="3731759" cy="282735"/>
            </a:xfrm>
            <a:prstGeom prst="flowChartAlternate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82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供應鏈廠商與計畫相關製程之串接</a:t>
              </a:r>
            </a:p>
          </p:txBody>
        </p:sp>
      </p:grpSp>
      <p:sp>
        <p:nvSpPr>
          <p:cNvPr id="14340" name="標題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5689600" cy="620713"/>
          </a:xfrm>
        </p:spPr>
        <p:txBody>
          <a:bodyPr/>
          <a:lstStyle/>
          <a:p>
            <a:pPr defTabSz="912813"/>
            <a:r>
              <a:rPr lang="zh-TW" altLang="en-US" sz="3200" dirty="0"/>
              <a:t>計畫規劃說明及結案效益</a:t>
            </a:r>
            <a:r>
              <a:rPr lang="en-US" altLang="zh-TW" sz="3200" dirty="0"/>
              <a:t>(3/3)</a:t>
            </a:r>
            <a:endParaRPr lang="zh-TW" altLang="en-US" sz="3200" dirty="0"/>
          </a:p>
        </p:txBody>
      </p:sp>
      <p:graphicFrame>
        <p:nvGraphicFramePr>
          <p:cNvPr id="71" name="表格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44710"/>
              </p:ext>
            </p:extLst>
          </p:nvPr>
        </p:nvGraphicFramePr>
        <p:xfrm>
          <a:off x="6994525" y="242888"/>
          <a:ext cx="1955800" cy="5222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8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42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90" marR="177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" y="2321180"/>
            <a:ext cx="7276423" cy="402724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89F93-E39A-4816-AC20-7C507B1A751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08543" y="1546913"/>
            <a:ext cx="680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應包含上中下游整體供應鏈流程。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3347864" y="3110318"/>
            <a:ext cx="2664296" cy="72008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現況盤點</a:t>
            </a:r>
            <a:r>
              <a:rPr lang="en-US" altLang="zh-TW" dirty="0"/>
              <a:t>(1/5)</a:t>
            </a:r>
            <a:endParaRPr lang="zh-TW" altLang="en-US" dirty="0"/>
          </a:p>
        </p:txBody>
      </p:sp>
      <p:grpSp>
        <p:nvGrpSpPr>
          <p:cNvPr id="11269" name="群組 12"/>
          <p:cNvGrpSpPr>
            <a:grpSpLocks/>
          </p:cNvGrpSpPr>
          <p:nvPr/>
        </p:nvGrpSpPr>
        <p:grpSpPr bwMode="auto">
          <a:xfrm>
            <a:off x="120629" y="849311"/>
            <a:ext cx="8621734" cy="1814549"/>
            <a:chOff x="109221" y="781370"/>
            <a:chExt cx="8620845" cy="805735"/>
          </a:xfrm>
        </p:grpSpPr>
        <p:sp>
          <p:nvSpPr>
            <p:cNvPr id="23" name="圓角化單一角落矩形 22"/>
            <p:cNvSpPr/>
            <p:nvPr/>
          </p:nvSpPr>
          <p:spPr bwMode="auto">
            <a:xfrm>
              <a:off x="2858509" y="781370"/>
              <a:ext cx="3392138" cy="201762"/>
            </a:xfrm>
            <a:prstGeom prst="round1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廠內智慧化現況盤點</a:t>
              </a:r>
            </a:p>
          </p:txBody>
        </p:sp>
        <p:sp>
          <p:nvSpPr>
            <p:cNvPr id="11276" name="矩形 17"/>
            <p:cNvSpPr>
              <a:spLocks noChangeArrowheads="1"/>
            </p:cNvSpPr>
            <p:nvPr/>
          </p:nvSpPr>
          <p:spPr bwMode="auto">
            <a:xfrm>
              <a:off x="109221" y="1108775"/>
              <a:ext cx="8620845" cy="47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88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zh-TW" altLang="en-US" sz="1600" b="1" u="sng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產品異常狀況多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：由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人工個案收取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異常品相關履歷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資料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，耗時且缺乏系統性分析，每案異常確認時間約</a:t>
              </a:r>
              <a:r>
                <a:rPr lang="en-US" altLang="zh-TW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30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天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buFont typeface="Wingdings" panose="05000000000000000000" pitchFamily="2" charset="2"/>
                <a:buChar char="ü"/>
              </a:pPr>
              <a:r>
                <a:rPr lang="zh-TW" altLang="en-US" sz="1600" b="1" u="sng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設備停機難掌握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：設備</a:t>
              </a:r>
              <a:r>
                <a:rPr lang="zh-TW" altLang="en-US" sz="16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無預警停機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每年約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4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次，維修備料耗時，並影響產能，每次停機損失約</a:t>
              </a:r>
              <a:r>
                <a:rPr lang="en-US" altLang="zh-TW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2,000</a:t>
              </a:r>
              <a:r>
                <a:rPr lang="zh-TW" altLang="en-US" sz="16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萬。</a:t>
              </a:r>
              <a:endPara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6" y="3553404"/>
            <a:ext cx="8091858" cy="238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3347864" y="3110318"/>
            <a:ext cx="2664296" cy="72008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現況盤點</a:t>
            </a:r>
            <a:r>
              <a:rPr lang="en-US" altLang="zh-TW" dirty="0"/>
              <a:t>(2/4)</a:t>
            </a:r>
            <a:endParaRPr lang="zh-TW" altLang="en-US" dirty="0"/>
          </a:p>
        </p:txBody>
      </p:sp>
      <p:sp>
        <p:nvSpPr>
          <p:cNvPr id="23" name="圓角化單一角落矩形 22"/>
          <p:cNvSpPr/>
          <p:nvPr/>
        </p:nvSpPr>
        <p:spPr bwMode="auto">
          <a:xfrm>
            <a:off x="2870200" y="849312"/>
            <a:ext cx="3392488" cy="455613"/>
          </a:xfrm>
          <a:prstGeom prst="round1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供應鏈數位化現況盤點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65087" y="1434441"/>
            <a:ext cx="897140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algn="just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與供應鏈、客戶運作之現況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 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包含供應鏈廠商數位化程度</a:t>
            </a:r>
          </a:p>
          <a:p>
            <a:pPr lvl="2"/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採購：如供應商評估、原材料運送、需求預測、確認供應商庫存、備援機制</a:t>
            </a:r>
          </a:p>
          <a:p>
            <a:pPr lvl="2"/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生產：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含委外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如生產運作、申請及領取物料、產品製造和測試、包裝出貨等</a:t>
            </a:r>
          </a:p>
          <a:p>
            <a:pPr lvl="2"/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配送：如訂單管理、產品報價、產品庫存管理、運輸管理</a:t>
            </a:r>
          </a:p>
          <a:p>
            <a:pPr lvl="2"/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應至少針對公司現況盤點供應鏈，如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等流程進行現況說明</a:t>
            </a:r>
          </a:p>
          <a:p>
            <a:pPr lvl="2"/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再針對供應鏈串連流程中之串連方式進行盤點，如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供應商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採購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生產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[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配送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客戶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]</a:t>
            </a:r>
            <a:r>
              <a:rPr lang="zh-TW" altLang="en-US" sz="14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</a:t>
            </a:r>
          </a:p>
          <a:p>
            <a:pPr marL="203597" lvl="1" algn="just">
              <a:defRPr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91087"/>
            <a:ext cx="5729713" cy="1982129"/>
          </a:xfrm>
          <a:prstGeom prst="rect">
            <a:avLst/>
          </a:prstGeom>
        </p:spPr>
      </p:pic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73496"/>
              </p:ext>
            </p:extLst>
          </p:nvPr>
        </p:nvGraphicFramePr>
        <p:xfrm>
          <a:off x="539552" y="5373216"/>
          <a:ext cx="8229600" cy="145046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7936">
                  <a:extLst>
                    <a:ext uri="{9D8B030D-6E8A-4147-A177-3AD203B41FA5}">
                      <a16:colId xmlns:a16="http://schemas.microsoft.com/office/drawing/2014/main" val="4041161749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3065302613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1350729399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1531333667"/>
                    </a:ext>
                  </a:extLst>
                </a:gridCol>
                <a:gridCol w="1805416">
                  <a:extLst>
                    <a:ext uri="{9D8B030D-6E8A-4147-A177-3AD203B41FA5}">
                      <a16:colId xmlns:a16="http://schemas.microsoft.com/office/drawing/2014/main" val="2517160296"/>
                    </a:ext>
                  </a:extLst>
                </a:gridCol>
              </a:tblGrid>
              <a:tr h="147202"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類別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供應商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採購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採購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生產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生產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配送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配送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客戶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234551"/>
                  </a:ext>
                </a:extLst>
              </a:tr>
              <a:tr h="228981"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工具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範例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)E-mail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790283"/>
                  </a:ext>
                </a:extLst>
              </a:tr>
              <a:tr h="415905"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資訊種類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範例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)1.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報價單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訂單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原料行情表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物性表規格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批號等級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出貨單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7.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預估交期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0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00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94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現況盤點</a:t>
            </a:r>
            <a:r>
              <a:rPr lang="en-US" altLang="zh-TW" dirty="0"/>
              <a:t>(3/4)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250825" y="792163"/>
            <a:ext cx="8423275" cy="539750"/>
          </a:xfrm>
        </p:spPr>
        <p:txBody>
          <a:bodyPr/>
          <a:lstStyle/>
          <a:p>
            <a:pPr eaLnBrk="1" hangingPunct="1"/>
            <a:r>
              <a:rPr lang="zh-TW" altLang="zh-TW" dirty="0"/>
              <a:t>個案資安現況盤點、架構與防護調整方案規劃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-234950" y="1517650"/>
            <a:ext cx="9271000" cy="5048250"/>
          </a:xfrm>
          <a:prstGeom prst="rect">
            <a:avLst/>
          </a:prstGeom>
        </p:spPr>
        <p:txBody>
          <a:bodyPr>
            <a:spAutoFit/>
          </a:bodyPr>
          <a:lstStyle>
            <a:lvl1pPr marL="733425" indent="730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資安現況盤點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lang="zh-TW" altLang="zh-TW" sz="24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zh-TW" sz="20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主導廠商需就生產線、管理層面與供應商串接進行資訊安全風險評估，可透過但不限於第三方單位執行原始碼檢測、黑箱檢測、滲透測試等，提出評估報告。</a:t>
            </a:r>
            <a:endParaRPr lang="zh-TW" altLang="zh-TW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建立資訊安全組織：</a:t>
            </a:r>
            <a:endParaRPr lang="zh-TW" altLang="zh-TW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zh-TW" sz="2000" dirty="0">
                <a:latin typeface="Calibri" panose="020F0502020204030204" pitchFamily="34" charset="0"/>
                <a:ea typeface="標楷體" panose="03000509000000000000" pitchFamily="65" charset="-120"/>
              </a:rPr>
              <a:t>主導廠商需指派專責人員負責資訊安全計畫、執行、查核及改善，並由管理階層指派高階人員負責協調專案資源，需針對此項目進行說明，並敘明與資安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</a:rPr>
              <a:t>SI</a:t>
            </a:r>
            <a:r>
              <a:rPr lang="zh-TW" altLang="zh-TW" sz="2000" dirty="0">
                <a:latin typeface="Calibri" panose="020F0502020204030204" pitchFamily="34" charset="0"/>
                <a:ea typeface="標楷體" panose="03000509000000000000" pitchFamily="65" charset="-120"/>
              </a:rPr>
              <a:t>之合作方式與內容。</a:t>
            </a:r>
            <a:endParaRPr lang="zh-TW" altLang="zh-TW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研擬資訊安全計畫：</a:t>
            </a:r>
            <a:endParaRPr lang="zh-TW" altLang="zh-TW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zh-TW" altLang="zh-TW" sz="2000" dirty="0">
                <a:latin typeface="Calibri" panose="020F0502020204030204" pitchFamily="34" charset="0"/>
                <a:ea typeface="標楷體" panose="03000509000000000000" pitchFamily="65" charset="-120"/>
              </a:rPr>
              <a:t>根據評估報告，針對重大威脅及脆弱性研擬資安防護方式，並建立整體資安的架構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Calibri" panose="020F0502020204030204" pitchFamily="34" charset="0"/>
                <a:ea typeface="標楷體" panose="03000509000000000000" pitchFamily="65" charset="-120"/>
              </a:rPr>
              <a:t>如生產面、行政面各程序的資安防護架構</a:t>
            </a:r>
            <a:r>
              <a:rPr lang="en-US" altLang="zh-TW" sz="2000" dirty="0">
                <a:latin typeface="Calibri" panose="020F0502020204030204" pitchFamily="34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Calibri" panose="020F0502020204030204" pitchFamily="34" charset="0"/>
                <a:ea typeface="標楷體" panose="03000509000000000000" pitchFamily="65" charset="-120"/>
              </a:rPr>
              <a:t>，另需有教育訓練、機制建立、系統導入、導入後查驗等，並應推動到供應鏈業者同步執行。</a:t>
            </a:r>
            <a:endParaRPr lang="zh-TW" altLang="zh-TW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現況盤點</a:t>
            </a:r>
            <a:r>
              <a:rPr lang="en-US" altLang="zh-TW" dirty="0"/>
              <a:t>(4/4)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250825" y="792163"/>
            <a:ext cx="8423275" cy="539750"/>
          </a:xfrm>
        </p:spPr>
        <p:txBody>
          <a:bodyPr/>
          <a:lstStyle/>
          <a:p>
            <a:pPr eaLnBrk="1" hangingPunct="1"/>
            <a:r>
              <a:rPr lang="zh-TW" altLang="en-US" dirty="0"/>
              <a:t>資安規劃架構示意圖</a:t>
            </a:r>
          </a:p>
        </p:txBody>
      </p:sp>
      <p:pic>
        <p:nvPicPr>
          <p:cNvPr id="8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9588"/>
            <a:ext cx="80645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2743278" y="3623991"/>
            <a:ext cx="3312368" cy="72008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此為範例，請依照個案內容搭配圖表與文字做情境式說明</a:t>
            </a:r>
          </a:p>
        </p:txBody>
      </p:sp>
    </p:spTree>
    <p:extLst>
      <p:ext uri="{BB962C8B-B14F-4D97-AF65-F5344CB8AC3E}">
        <p14:creationId xmlns:p14="http://schemas.microsoft.com/office/powerpoint/2010/main" val="361457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ym typeface="Times New Roman" panose="02020603050405020304" pitchFamily="18" charset="0"/>
              </a:rPr>
              <a:t>服務驗證</a:t>
            </a:r>
            <a:r>
              <a:rPr lang="en-US" altLang="zh-TW" dirty="0">
                <a:sym typeface="Times New Roman" panose="02020603050405020304" pitchFamily="18" charset="0"/>
              </a:rPr>
              <a:t>(POS)</a:t>
            </a:r>
            <a:r>
              <a:rPr lang="zh-TW" altLang="en-US" dirty="0">
                <a:sym typeface="Times New Roman" panose="02020603050405020304" pitchFamily="18" charset="0"/>
              </a:rPr>
              <a:t>範圍與檢視方式</a:t>
            </a:r>
          </a:p>
        </p:txBody>
      </p:sp>
      <p:sp>
        <p:nvSpPr>
          <p:cNvPr id="2457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4FD275-6492-4154-9300-AC6DA9FB63F7}" type="slidenum">
              <a:rPr lang="zh-TW" altLang="en-US" sz="1000" smtClean="0">
                <a:sym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000">
              <a:sym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40827"/>
              </p:ext>
            </p:extLst>
          </p:nvPr>
        </p:nvGraphicFramePr>
        <p:xfrm>
          <a:off x="1187624" y="1268760"/>
          <a:ext cx="7056437" cy="40147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08229">
                  <a:extLst>
                    <a:ext uri="{9D8B030D-6E8A-4147-A177-3AD203B41FA5}">
                      <a16:colId xmlns:a16="http://schemas.microsoft.com/office/drawing/2014/main" val="2971697417"/>
                    </a:ext>
                  </a:extLst>
                </a:gridCol>
                <a:gridCol w="5248208">
                  <a:extLst>
                    <a:ext uri="{9D8B030D-6E8A-4147-A177-3AD203B41FA5}">
                      <a16:colId xmlns:a16="http://schemas.microsoft.com/office/drawing/2014/main" val="2469130908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marL="91436" marR="91436" marT="45724" marB="45724" anchor="ctr"/>
                </a:tc>
                <a:extLst>
                  <a:ext uri="{0D108BD9-81ED-4DB2-BD59-A6C34878D82A}">
                    <a16:rowId xmlns:a16="http://schemas.microsoft.com/office/drawing/2014/main" val="410071295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驗證期程</a:t>
                      </a:r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24" marB="45724" anchor="ctr"/>
                </a:tc>
                <a:extLst>
                  <a:ext uri="{0D108BD9-81ED-4DB2-BD59-A6C34878D82A}">
                    <a16:rowId xmlns:a16="http://schemas.microsoft.com/office/drawing/2014/main" val="62809777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驗證場域地址</a:t>
                      </a:r>
                      <a:endParaRPr lang="zh-TW" altLang="zh-TW" sz="1800" kern="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24" marB="45724" anchor="ctr"/>
                </a:tc>
                <a:extLst>
                  <a:ext uri="{0D108BD9-81ED-4DB2-BD59-A6C34878D82A}">
                    <a16:rowId xmlns:a16="http://schemas.microsoft.com/office/drawing/2014/main" val="270016104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驗證範圍</a:t>
                      </a:r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廠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產線</a:t>
                      </a:r>
                    </a:p>
                  </a:txBody>
                  <a:tcPr marL="91436" marR="91436" marT="45724" marB="45724" anchor="ctr"/>
                </a:tc>
                <a:extLst>
                  <a:ext uri="{0D108BD9-81ED-4DB2-BD59-A6C34878D82A}">
                    <a16:rowId xmlns:a16="http://schemas.microsoft.com/office/drawing/2014/main" val="193672874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驗證機台</a:t>
                      </a:r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機台*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設備*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24" marB="45724" anchor="ctr"/>
                </a:tc>
                <a:extLst>
                  <a:ext uri="{0D108BD9-81ED-4DB2-BD59-A6C34878D82A}">
                    <a16:rowId xmlns:a16="http://schemas.microsoft.com/office/drawing/2014/main" val="171971534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預期效益</a:t>
                      </a:r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填寫計畫書內之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POS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效益，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須包含可供驗證之內容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24" marB="45724" anchor="ctr"/>
                </a:tc>
                <a:extLst>
                  <a:ext uri="{0D108BD9-81ED-4DB2-BD59-A6C34878D82A}">
                    <a16:rowId xmlns:a16="http://schemas.microsoft.com/office/drawing/2014/main" val="2510031138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作法</a:t>
                      </a:r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24" marB="45724" anchor="ctr"/>
                </a:tc>
                <a:extLst>
                  <a:ext uri="{0D108BD9-81ED-4DB2-BD59-A6C34878D82A}">
                    <a16:rowId xmlns:a16="http://schemas.microsoft.com/office/drawing/2014/main" val="196727551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驗證成果</a:t>
                      </a:r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填寫驗證結果，若有差異請說明</a:t>
                      </a:r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24" marB="45724" anchor="ctr"/>
                </a:tc>
                <a:extLst>
                  <a:ext uri="{0D108BD9-81ED-4DB2-BD59-A6C34878D82A}">
                    <a16:rowId xmlns:a16="http://schemas.microsoft.com/office/drawing/2014/main" val="949910028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佐證資料</a:t>
                      </a:r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可提供文件、照片或影片</a:t>
                      </a:r>
                    </a:p>
                  </a:txBody>
                  <a:tcPr marL="91436" marR="91436" marT="45724" marB="45724" anchor="ctr"/>
                </a:tc>
                <a:extLst>
                  <a:ext uri="{0D108BD9-81ED-4DB2-BD59-A6C34878D82A}">
                    <a16:rowId xmlns:a16="http://schemas.microsoft.com/office/drawing/2014/main" val="559822708"/>
                  </a:ext>
                </a:extLst>
              </a:tr>
            </a:tbl>
          </a:graphicData>
        </a:graphic>
      </p:graphicFrame>
      <p:sp>
        <p:nvSpPr>
          <p:cNvPr id="8" name="向右箭號 7"/>
          <p:cNvSpPr/>
          <p:nvPr/>
        </p:nvSpPr>
        <p:spPr>
          <a:xfrm rot="16200000">
            <a:off x="1439243" y="5625578"/>
            <a:ext cx="1079500" cy="100806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955849" y="6023247"/>
            <a:ext cx="204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標楷體" panose="03000509000000000000" pitchFamily="65" charset="-120"/>
              </a:rPr>
              <a:t>請依此項目進行說明，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</a:rPr>
              <a:t>不可刪減</a:t>
            </a:r>
          </a:p>
        </p:txBody>
      </p:sp>
    </p:spTree>
    <p:extLst>
      <p:ext uri="{BB962C8B-B14F-4D97-AF65-F5344CB8AC3E}">
        <p14:creationId xmlns:p14="http://schemas.microsoft.com/office/powerpoint/2010/main" val="401022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65087" y="1434441"/>
            <a:ext cx="8971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algn="just"/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廠商結案狀況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結案使用之系統說明：</a:t>
            </a: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結案使用之系統畫面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截圖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  <a:p>
            <a:pPr lvl="2"/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請以本提案投入之範疇，說明提案廠商結案所處之智慧化程度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聯網化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(Connectivity)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、可視化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(Visibility)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、透明化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(Transparency)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、可預測化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(Predictive capacity)</a:t>
            </a:r>
            <a:r>
              <a:rPr lang="zh-TW" altLang="en-US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或自適化</a:t>
            </a:r>
            <a:r>
              <a:rPr lang="en-US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(Adaptability))</a:t>
            </a:r>
            <a:endParaRPr lang="zh-TW" altLang="zh-TW" sz="1600" kern="100" dirty="0">
              <a:latin typeface="Times New Roman" panose="02020603050405020304" pitchFamily="18" charset="0"/>
            </a:endParaRPr>
          </a:p>
          <a:p>
            <a:pPr marL="180000" lvl="1" algn="just"/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25488"/>
          </a:xfrm>
        </p:spPr>
        <p:txBody>
          <a:bodyPr/>
          <a:lstStyle/>
          <a:p>
            <a:r>
              <a:rPr lang="zh-TW" altLang="en-US" dirty="0">
                <a:sym typeface="Times New Roman" panose="02020603050405020304" pitchFamily="18" charset="0"/>
              </a:rPr>
              <a:t>計畫執行效益總結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8E22234-C0E0-4246-AB54-3B1888CA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57542"/>
              </p:ext>
            </p:extLst>
          </p:nvPr>
        </p:nvGraphicFramePr>
        <p:xfrm>
          <a:off x="164214" y="3367940"/>
          <a:ext cx="8773154" cy="3049735"/>
        </p:xfrm>
        <a:graphic>
          <a:graphicData uri="http://schemas.openxmlformats.org/drawingml/2006/table">
            <a:tbl>
              <a:tblPr firstRow="1" firstCol="1" bandRow="1"/>
              <a:tblGrid>
                <a:gridCol w="1731821">
                  <a:extLst>
                    <a:ext uri="{9D8B030D-6E8A-4147-A177-3AD203B41FA5}">
                      <a16:colId xmlns:a16="http://schemas.microsoft.com/office/drawing/2014/main" val="1449657516"/>
                    </a:ext>
                  </a:extLst>
                </a:gridCol>
                <a:gridCol w="1198413">
                  <a:extLst>
                    <a:ext uri="{9D8B030D-6E8A-4147-A177-3AD203B41FA5}">
                      <a16:colId xmlns:a16="http://schemas.microsoft.com/office/drawing/2014/main" val="1691429615"/>
                    </a:ext>
                  </a:extLst>
                </a:gridCol>
                <a:gridCol w="1466871">
                  <a:extLst>
                    <a:ext uri="{9D8B030D-6E8A-4147-A177-3AD203B41FA5}">
                      <a16:colId xmlns:a16="http://schemas.microsoft.com/office/drawing/2014/main" val="1894637076"/>
                    </a:ext>
                  </a:extLst>
                </a:gridCol>
                <a:gridCol w="1466871">
                  <a:extLst>
                    <a:ext uri="{9D8B030D-6E8A-4147-A177-3AD203B41FA5}">
                      <a16:colId xmlns:a16="http://schemas.microsoft.com/office/drawing/2014/main" val="4099565087"/>
                    </a:ext>
                  </a:extLst>
                </a:gridCol>
                <a:gridCol w="1466871">
                  <a:extLst>
                    <a:ext uri="{9D8B030D-6E8A-4147-A177-3AD203B41FA5}">
                      <a16:colId xmlns:a16="http://schemas.microsoft.com/office/drawing/2014/main" val="4218055248"/>
                    </a:ext>
                  </a:extLst>
                </a:gridCol>
                <a:gridCol w="1442307">
                  <a:extLst>
                    <a:ext uri="{9D8B030D-6E8A-4147-A177-3AD203B41FA5}">
                      <a16:colId xmlns:a16="http://schemas.microsoft.com/office/drawing/2014/main" val="276950384"/>
                    </a:ext>
                  </a:extLst>
                </a:gridCol>
              </a:tblGrid>
              <a:tr h="263867">
                <a:tc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智慧化程度現況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智慧化層次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168392"/>
                  </a:ext>
                </a:extLst>
              </a:tr>
              <a:tr h="930827">
                <a:tc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請填寫</a:t>
                      </a:r>
                      <a:r>
                        <a:rPr lang="zh-TW" sz="12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提案</a:t>
                      </a:r>
                      <a:r>
                        <a:rPr lang="zh-TW" alt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之程度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 eaLnBrk="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範例：</a:t>
                      </a:r>
                    </a:p>
                    <a:p>
                      <a:pPr algn="just" eaLnBrk="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L2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可視化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L1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聯網化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核心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系統互聯，並具有結構化資料處理流程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L2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可視化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利用資料掌握流程的狀態，依據數據進行決策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L3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透明化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利用資料了解事件發生的原因，累積處理知識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L4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可預測化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利用資料預測可能發生的事件，並進行企業生產決策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L5</a:t>
                      </a:r>
                      <a:r>
                        <a:rPr lang="zh-TW" sz="12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自適化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依據發生的事件自動進行最有利的策略回應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05637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9740" algn="l"/>
                        </a:tabLst>
                        <a:defRPr/>
                      </a:pPr>
                      <a:r>
                        <a:rPr lang="en-US" alt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請填寫</a:t>
                      </a:r>
                      <a:r>
                        <a:rPr lang="zh-TW" altLang="en-US" sz="12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結案</a:t>
                      </a:r>
                      <a:r>
                        <a:rPr lang="zh-TW" alt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之程度</a:t>
                      </a:r>
                      <a:r>
                        <a:rPr lang="en-US" altLang="zh-TW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 eaLnBrk="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範例：</a:t>
                      </a:r>
                    </a:p>
                    <a:p>
                      <a:pPr algn="just" eaLnBrk="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L4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可預測化</a:t>
                      </a:r>
                      <a:endParaRPr lang="zh-TW" altLang="zh-TW" sz="12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33900"/>
                  </a:ext>
                </a:extLst>
              </a:tr>
              <a:tr h="957532">
                <a:tc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r>
                        <a:rPr lang="zh-TW" sz="1200" kern="12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請選擇目前智慧化層次，並說明現況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eaLnBrk="0" fontAlgn="base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459740" algn="l"/>
                        </a:tabLs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27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3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前次查證意見回覆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500687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若無則免填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zh-TW" alt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30" y="1634877"/>
            <a:ext cx="7748688" cy="4072481"/>
          </a:xfrm>
          <a:prstGeom prst="rect">
            <a:avLst/>
          </a:prstGeom>
        </p:spPr>
      </p:pic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本次執行進度說明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250825" y="792163"/>
            <a:ext cx="8423275" cy="5397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zh-TW" altLang="en-US" dirty="0"/>
              <a:t>目前計畫執行過程與採取之作法說明</a:t>
            </a:r>
            <a:r>
              <a:rPr lang="en-US" altLang="zh-TW" dirty="0"/>
              <a:t>(</a:t>
            </a:r>
            <a:r>
              <a:rPr lang="zh-TW" altLang="en-US" dirty="0"/>
              <a:t>本次查證期程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4" name="圓角矩形圖說文字 3"/>
          <p:cNvSpPr/>
          <p:nvPr/>
        </p:nvSpPr>
        <p:spPr>
          <a:xfrm flipV="1">
            <a:off x="2195736" y="5129588"/>
            <a:ext cx="1080120" cy="55386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123728" y="525263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本次查證內容</a:t>
            </a:r>
          </a:p>
        </p:txBody>
      </p:sp>
      <p:sp>
        <p:nvSpPr>
          <p:cNvPr id="8" name="圓角矩形圖說文字 7"/>
          <p:cNvSpPr/>
          <p:nvPr/>
        </p:nvSpPr>
        <p:spPr>
          <a:xfrm rot="5400000" flipV="1">
            <a:off x="348431" y="1991821"/>
            <a:ext cx="1080120" cy="553862"/>
          </a:xfrm>
          <a:prstGeom prst="wedgeRoundRectCallout">
            <a:avLst>
              <a:gd name="adj1" fmla="val 9644"/>
              <a:gd name="adj2" fmla="val 4967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0152" y="1899420"/>
            <a:ext cx="576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本次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查證</a:t>
            </a:r>
            <a:endParaRPr lang="en-US" altLang="zh-TW" sz="1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2743278" y="3623991"/>
            <a:ext cx="3312368" cy="720080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標記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本次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查證範圍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ym typeface="Times New Roman" panose="02020603050405020304" pitchFamily="18" charset="0"/>
              </a:rPr>
              <a:t>本次執行進度說明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250825" y="792163"/>
            <a:ext cx="8423275" cy="539750"/>
          </a:xfrm>
        </p:spPr>
        <p:txBody>
          <a:bodyPr/>
          <a:lstStyle/>
          <a:p>
            <a:pPr eaLnBrk="1" hangingPunct="1"/>
            <a:r>
              <a:rPr lang="zh-TW" altLang="en-US" dirty="0">
                <a:sym typeface="Times New Roman" panose="02020603050405020304" pitchFamily="18" charset="0"/>
              </a:rPr>
              <a:t>執行時程架構</a:t>
            </a:r>
          </a:p>
        </p:txBody>
      </p:sp>
      <p:sp>
        <p:nvSpPr>
          <p:cNvPr id="1741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E735B3-4A80-40DD-946B-D66B7FE004E6}" type="slidenum">
              <a:rPr lang="zh-TW" altLang="en-US" sz="1000" smtClean="0">
                <a:solidFill>
                  <a:srgbClr val="000000"/>
                </a:solidFill>
                <a:sym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000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pic>
        <p:nvPicPr>
          <p:cNvPr id="17413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497013"/>
            <a:ext cx="42799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4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目錄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457200" y="928688"/>
            <a:ext cx="8362950" cy="55006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計畫簡介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公司簡介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計畫規劃說明及結案效益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現況盤點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服務驗證</a:t>
            </a:r>
            <a:r>
              <a:rPr lang="en-US" altLang="zh-TW" dirty="0">
                <a:solidFill>
                  <a:srgbClr val="FF0000"/>
                </a:solidFill>
              </a:rPr>
              <a:t>(POS)</a:t>
            </a:r>
            <a:r>
              <a:rPr lang="zh-TW" altLang="en-US" dirty="0">
                <a:solidFill>
                  <a:srgbClr val="FF0000"/>
                </a:solidFill>
              </a:rPr>
              <a:t>範圍與檢視方式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rgbClr val="FF0000"/>
                </a:solidFill>
              </a:rPr>
              <a:t>計畫執行效益總結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zh-TW" altLang="en-US" dirty="0"/>
              <a:t>前次查證意見回覆</a:t>
            </a:r>
            <a:r>
              <a:rPr lang="en-US" altLang="zh-TW" dirty="0"/>
              <a:t>(</a:t>
            </a:r>
            <a:r>
              <a:rPr lang="zh-TW" altLang="en-US" dirty="0"/>
              <a:t>若無則免填</a:t>
            </a:r>
            <a:r>
              <a:rPr lang="en-US" altLang="zh-TW" dirty="0"/>
              <a:t>)</a:t>
            </a:r>
          </a:p>
          <a:p>
            <a:pPr eaLnBrk="1" hangingPunct="1">
              <a:defRPr/>
            </a:pPr>
            <a:r>
              <a:rPr lang="zh-TW" altLang="en-US" dirty="0"/>
              <a:t>本次執行進度說明</a:t>
            </a:r>
            <a:r>
              <a:rPr lang="en-US" altLang="zh-TW" sz="2400" b="0" dirty="0"/>
              <a:t>(</a:t>
            </a:r>
            <a:r>
              <a:rPr lang="zh-TW" altLang="en-US" sz="2400" b="0" dirty="0"/>
              <a:t>請針對每項查核點實際達成情形說明，若有相關佐證資料應提供備查</a:t>
            </a:r>
            <a:r>
              <a:rPr lang="en-US" altLang="zh-TW" sz="2400" b="0" dirty="0"/>
              <a:t>)</a:t>
            </a:r>
          </a:p>
          <a:p>
            <a:pPr eaLnBrk="1" hangingPunct="1">
              <a:defRPr/>
            </a:pPr>
            <a:r>
              <a:rPr lang="zh-TW" altLang="en-US" dirty="0"/>
              <a:t>人力投入配置說明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計畫變更情形</a:t>
            </a:r>
            <a:r>
              <a:rPr lang="en-US" altLang="zh-TW" dirty="0"/>
              <a:t>(</a:t>
            </a:r>
            <a:r>
              <a:rPr lang="zh-TW" altLang="en-US" dirty="0"/>
              <a:t>若無則免填</a:t>
            </a:r>
            <a:r>
              <a:rPr lang="en-US" altLang="zh-TW" dirty="0"/>
              <a:t>)</a:t>
            </a:r>
          </a:p>
          <a:p>
            <a:pPr eaLnBrk="1" hangingPunct="1">
              <a:defRPr/>
            </a:pPr>
            <a:r>
              <a:rPr lang="zh-TW" altLang="en-US" dirty="0"/>
              <a:t>無形資產引進、委託研究或驗證執行情形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本計畫</a:t>
            </a:r>
            <a:r>
              <a:rPr lang="zh-TW" altLang="zh-TW" dirty="0"/>
              <a:t>專利申請執行情形說明</a:t>
            </a:r>
            <a:r>
              <a:rPr lang="en-US" altLang="zh-TW" dirty="0"/>
              <a:t>(</a:t>
            </a:r>
            <a:r>
              <a:rPr lang="zh-TW" altLang="en-US" dirty="0"/>
              <a:t>若無則免填</a:t>
            </a:r>
            <a:r>
              <a:rPr lang="en-US" altLang="zh-TW" dirty="0"/>
              <a:t>)</a:t>
            </a:r>
          </a:p>
          <a:p>
            <a:pPr eaLnBrk="1" hangingPunct="1">
              <a:defRPr/>
            </a:pPr>
            <a:r>
              <a:rPr lang="zh-TW" altLang="en-US" dirty="0"/>
              <a:t>人員異動情形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經費使用情形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遭遇之困難 </a:t>
            </a:r>
            <a:r>
              <a:rPr lang="en-US" altLang="zh-TW" dirty="0"/>
              <a:t>(</a:t>
            </a:r>
            <a:r>
              <a:rPr lang="zh-TW" altLang="en-US" dirty="0"/>
              <a:t>若無則免填</a:t>
            </a:r>
            <a:r>
              <a:rPr lang="en-US" altLang="zh-TW" dirty="0"/>
              <a:t>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3851920" y="2996952"/>
            <a:ext cx="451008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標楷體" panose="03000509000000000000" pitchFamily="65" charset="-120"/>
              </a:rPr>
              <a:t>請依此目錄進行撰寫，勿任意刪減內容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本次執行進度說明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250825" y="792163"/>
            <a:ext cx="8423275" cy="539750"/>
          </a:xfrm>
        </p:spPr>
        <p:txBody>
          <a:bodyPr/>
          <a:lstStyle/>
          <a:p>
            <a:pPr eaLnBrk="1" hangingPunct="1"/>
            <a:r>
              <a:rPr lang="zh-TW" altLang="en-US" dirty="0"/>
              <a:t>查核點達成情形</a:t>
            </a:r>
            <a:r>
              <a:rPr lang="en-US" altLang="zh-TW" dirty="0"/>
              <a:t>(</a:t>
            </a:r>
            <a:r>
              <a:rPr lang="zh-TW" altLang="en-US" dirty="0"/>
              <a:t>本次查證期程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585950"/>
              </p:ext>
            </p:extLst>
          </p:nvPr>
        </p:nvGraphicFramePr>
        <p:xfrm>
          <a:off x="285720" y="1331913"/>
          <a:ext cx="8388379" cy="172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859">
                  <a:extLst>
                    <a:ext uri="{9D8B030D-6E8A-4147-A177-3AD203B41FA5}">
                      <a16:colId xmlns:a16="http://schemas.microsoft.com/office/drawing/2014/main" val="2804011363"/>
                    </a:ext>
                  </a:extLst>
                </a:gridCol>
                <a:gridCol w="2119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6">
                  <a:extLst>
                    <a:ext uri="{9D8B030D-6E8A-4147-A177-3AD203B41FA5}">
                      <a16:colId xmlns:a16="http://schemas.microsoft.com/office/drawing/2014/main" val="927180873"/>
                    </a:ext>
                  </a:extLst>
                </a:gridCol>
              </a:tblGrid>
              <a:tr h="3545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查核點編號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預定完成時間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查核點內容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達成進度</a:t>
                      </a:r>
                      <a:r>
                        <a:rPr lang="en-US" alt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實際達成情形</a:t>
                      </a:r>
                      <a:endParaRPr lang="en-US" alt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簡要敘述</a:t>
                      </a:r>
                      <a:r>
                        <a:rPr lang="en-US" alt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496">
                <a:tc>
                  <a:txBody>
                    <a:bodyPr/>
                    <a:lstStyle/>
                    <a:p>
                      <a:r>
                        <a:rPr lang="en-US" altLang="zh-TW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A1.XX</a:t>
                      </a:r>
                      <a:r>
                        <a:rPr lang="en-US" altLang="zh-TW" sz="16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執行單位</a:t>
                      </a:r>
                      <a:r>
                        <a:rPr lang="en-US" altLang="zh-TW" sz="16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)</a:t>
                      </a:r>
                      <a:endParaRPr lang="zh-TW" altLang="en-US" sz="1600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年</a:t>
                      </a:r>
                      <a:r>
                        <a:rPr lang="en-US" altLang="zh-TW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/</a:t>
                      </a:r>
                      <a:r>
                        <a:rPr lang="zh-TW" altLang="en-US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月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A1.XX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2483768" y="4005064"/>
            <a:ext cx="288032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標楷體" panose="03000509000000000000" pitchFamily="65" charset="-120"/>
              </a:rPr>
              <a:t>請將各查核點分頁呈現。</a:t>
            </a:r>
          </a:p>
        </p:txBody>
      </p:sp>
      <p:sp>
        <p:nvSpPr>
          <p:cNvPr id="2" name="矩形 1"/>
          <p:cNvSpPr/>
          <p:nvPr/>
        </p:nvSpPr>
        <p:spPr>
          <a:xfrm>
            <a:off x="250825" y="2993320"/>
            <a:ext cx="85236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ctr" hangingPunct="1"/>
            <a:r>
              <a:rPr lang="zh-TW" altLang="en-US" sz="24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實際達成情形</a:t>
            </a:r>
            <a:r>
              <a:rPr lang="en-US" altLang="zh-TW" sz="24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24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請針對每項查核點實際達成情形說明，若有相關佐證資料應提供備查。</a:t>
            </a:r>
          </a:p>
          <a:p>
            <a:pPr algn="ctr" eaLnBrk="1" fontAlgn="ctr" hangingPunct="1"/>
            <a:endParaRPr lang="zh-TW" altLang="en-US" dirty="0">
              <a:ln>
                <a:solidFill>
                  <a:schemeClr val="tx1"/>
                </a:solidFill>
              </a:ln>
              <a:solidFill>
                <a:srgbClr val="0000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11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人力投入配置說明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80666" y="1196752"/>
          <a:ext cx="8229600" cy="3154680"/>
        </p:xfrm>
        <a:graphic>
          <a:graphicData uri="http://schemas.openxmlformats.org/drawingml/2006/table">
            <a:tbl>
              <a:tblPr/>
              <a:tblGrid>
                <a:gridCol w="1082277">
                  <a:extLst>
                    <a:ext uri="{9D8B030D-6E8A-4147-A177-3AD203B41FA5}">
                      <a16:colId xmlns:a16="http://schemas.microsoft.com/office/drawing/2014/main" val="1658064711"/>
                    </a:ext>
                  </a:extLst>
                </a:gridCol>
                <a:gridCol w="1011308">
                  <a:extLst>
                    <a:ext uri="{9D8B030D-6E8A-4147-A177-3AD203B41FA5}">
                      <a16:colId xmlns:a16="http://schemas.microsoft.com/office/drawing/2014/main" val="1226696915"/>
                    </a:ext>
                  </a:extLst>
                </a:gridCol>
                <a:gridCol w="2291551">
                  <a:extLst>
                    <a:ext uri="{9D8B030D-6E8A-4147-A177-3AD203B41FA5}">
                      <a16:colId xmlns:a16="http://schemas.microsoft.com/office/drawing/2014/main" val="147780082"/>
                    </a:ext>
                  </a:extLst>
                </a:gridCol>
                <a:gridCol w="1082277">
                  <a:extLst>
                    <a:ext uri="{9D8B030D-6E8A-4147-A177-3AD203B41FA5}">
                      <a16:colId xmlns:a16="http://schemas.microsoft.com/office/drawing/2014/main" val="70911417"/>
                    </a:ext>
                  </a:extLst>
                </a:gridCol>
                <a:gridCol w="1082277">
                  <a:extLst>
                    <a:ext uri="{9D8B030D-6E8A-4147-A177-3AD203B41FA5}">
                      <a16:colId xmlns:a16="http://schemas.microsoft.com/office/drawing/2014/main" val="2848531502"/>
                    </a:ext>
                  </a:extLst>
                </a:gridCol>
                <a:gridCol w="1679910">
                  <a:extLst>
                    <a:ext uri="{9D8B030D-6E8A-4147-A177-3AD203B41FA5}">
                      <a16:colId xmlns:a16="http://schemas.microsoft.com/office/drawing/2014/main" val="3577180087"/>
                    </a:ext>
                  </a:extLst>
                </a:gridCol>
              </a:tblGrid>
              <a:tr h="1040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編號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姓名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參與工作項目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投入月數（月）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差異情形說明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98586"/>
                  </a:ext>
                </a:extLst>
              </a:tr>
              <a:tr h="1839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預定投入月數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實際投入月數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46976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85227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2406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73671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6043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23076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extLst>
                  <a:ext uri="{0D108BD9-81ED-4DB2-BD59-A6C34878D82A}">
                    <a16:rowId xmlns:a16="http://schemas.microsoft.com/office/drawing/2014/main" val="363988712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81013" y="4430713"/>
            <a:ext cx="84121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4945" indent="-193675">
              <a:spcAft>
                <a:spcPts val="0"/>
              </a:spcAft>
              <a:defRPr/>
            </a:pPr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註：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本表請依據簽約計畫書之「參與計畫人員簡歷表」填寫。</a:t>
            </a:r>
          </a:p>
          <a:p>
            <a:pPr marL="536575">
              <a:defRPr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若表格不敷使用，請自行增列。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計畫變更情形</a:t>
            </a:r>
            <a:r>
              <a:rPr lang="en-US" altLang="zh-TW" dirty="0"/>
              <a:t>(</a:t>
            </a:r>
            <a:r>
              <a:rPr lang="zh-TW" altLang="en-US"/>
              <a:t>若無則免填</a:t>
            </a:r>
            <a:r>
              <a:rPr lang="en-US" altLang="zh-TW" dirty="0"/>
              <a:t>)</a:t>
            </a:r>
            <a:endParaRPr lang="zh-TW" altLang="en-US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252413" y="792163"/>
            <a:ext cx="8423275" cy="539750"/>
          </a:xfrm>
        </p:spPr>
        <p:txBody>
          <a:bodyPr/>
          <a:lstStyle/>
          <a:p>
            <a:pPr eaLnBrk="1" hangingPunct="1"/>
            <a:r>
              <a:rPr lang="zh-TW" altLang="en-US"/>
              <a:t>計畫變更情形</a:t>
            </a:r>
            <a:r>
              <a:rPr lang="en-US" altLang="zh-TW" dirty="0"/>
              <a:t>(</a:t>
            </a:r>
            <a:r>
              <a:rPr lang="zh-TW" altLang="en-US"/>
              <a:t>本次查證期程</a:t>
            </a:r>
            <a:r>
              <a:rPr lang="en-US" altLang="zh-TW" dirty="0"/>
              <a:t>)</a:t>
            </a:r>
            <a:endParaRPr lang="zh-TW" altLang="en-US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/>
        </p:nvGraphicFramePr>
        <p:xfrm>
          <a:off x="285720" y="1571612"/>
          <a:ext cx="8567999" cy="408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7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原訂計畫內容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變更後內容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變更原因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經費增減說明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核定日期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925"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0" name="矩形 6"/>
          <p:cNvSpPr>
            <a:spLocks noChangeArrowheads="1"/>
          </p:cNvSpPr>
          <p:nvPr/>
        </p:nvSpPr>
        <p:spPr bwMode="auto">
          <a:xfrm>
            <a:off x="7646988" y="1219200"/>
            <a:ext cx="1211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latin typeface="標楷體" panose="03000509000000000000" pitchFamily="65" charset="-120"/>
              </a:rPr>
              <a:t>單位：千元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1095375" y="66675"/>
            <a:ext cx="8229600" cy="725488"/>
          </a:xfrm>
        </p:spPr>
        <p:txBody>
          <a:bodyPr/>
          <a:lstStyle/>
          <a:p>
            <a:pPr eaLnBrk="1" hangingPunct="1">
              <a:tabLst>
                <a:tab pos="5021263" algn="l"/>
              </a:tabLst>
            </a:pPr>
            <a:r>
              <a:rPr lang="zh-TW" altLang="en-US"/>
              <a:t>無形資產引進、委託研究或驗證執行情形</a:t>
            </a:r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/>
        </p:nvGraphicFramePr>
        <p:xfrm>
          <a:off x="252414" y="980720"/>
          <a:ext cx="8712073" cy="480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822">
                  <a:extLst>
                    <a:ext uri="{9D8B030D-6E8A-4147-A177-3AD203B41FA5}">
                      <a16:colId xmlns:a16="http://schemas.microsoft.com/office/drawing/2014/main" val="91612298"/>
                    </a:ext>
                  </a:extLst>
                </a:gridCol>
                <a:gridCol w="182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553">
                  <a:extLst>
                    <a:ext uri="{9D8B030D-6E8A-4147-A177-3AD203B41FA5}">
                      <a16:colId xmlns:a16="http://schemas.microsoft.com/office/drawing/2014/main" val="1484768734"/>
                    </a:ext>
                  </a:extLst>
                </a:gridCol>
                <a:gridCol w="160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9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類別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項目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合作單位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達成進度</a:t>
                      </a:r>
                      <a:r>
                        <a:rPr lang="en-US" alt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實際達成悄形</a:t>
                      </a:r>
                      <a:endParaRPr lang="en-US" alt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簡要敘述</a:t>
                      </a:r>
                      <a:r>
                        <a:rPr lang="en-US" alt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709" marR="8709" marT="870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7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無形資產引進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080799"/>
                  </a:ext>
                </a:extLst>
              </a:tr>
              <a:tr h="7047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44834"/>
                  </a:ext>
                </a:extLst>
              </a:tr>
              <a:tr h="704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委託研究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7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42410"/>
                  </a:ext>
                </a:extLst>
              </a:tr>
              <a:tr h="70474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驗證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4741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20187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容版面配置區 2"/>
          <p:cNvSpPr>
            <a:spLocks noGrp="1"/>
          </p:cNvSpPr>
          <p:nvPr>
            <p:ph idx="1"/>
          </p:nvPr>
        </p:nvSpPr>
        <p:spPr>
          <a:xfrm>
            <a:off x="252413" y="792163"/>
            <a:ext cx="8423275" cy="539750"/>
          </a:xfrm>
        </p:spPr>
        <p:txBody>
          <a:bodyPr/>
          <a:lstStyle/>
          <a:p>
            <a:pPr eaLnBrk="1" hangingPunct="1"/>
            <a:r>
              <a:rPr lang="zh-TW" altLang="en-US"/>
              <a:t>專利申請執行情形</a:t>
            </a:r>
          </a:p>
        </p:txBody>
      </p:sp>
      <p:sp>
        <p:nvSpPr>
          <p:cNvPr id="27652" name="標題 1"/>
          <p:cNvSpPr txBox="1">
            <a:spLocks/>
          </p:cNvSpPr>
          <p:nvPr/>
        </p:nvSpPr>
        <p:spPr bwMode="auto">
          <a:xfrm>
            <a:off x="1166813" y="-26988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b="1">
                <a:solidFill>
                  <a:srgbClr val="000066"/>
                </a:solidFill>
              </a:rPr>
              <a:t>本計畫</a:t>
            </a:r>
            <a:r>
              <a:rPr kumimoji="0" lang="zh-TW" altLang="zh-TW" b="1">
                <a:solidFill>
                  <a:srgbClr val="000066"/>
                </a:solidFill>
              </a:rPr>
              <a:t>專利申請執行情形說明</a:t>
            </a:r>
            <a:r>
              <a:rPr kumimoji="0" lang="en-US" altLang="zh-TW" b="1" dirty="0">
                <a:solidFill>
                  <a:srgbClr val="000066"/>
                </a:solidFill>
              </a:rPr>
              <a:t>(</a:t>
            </a:r>
            <a:r>
              <a:rPr kumimoji="0" lang="zh-TW" altLang="en-US" b="1">
                <a:solidFill>
                  <a:srgbClr val="000066"/>
                </a:solidFill>
              </a:rPr>
              <a:t>若無則免填</a:t>
            </a:r>
            <a:r>
              <a:rPr kumimoji="0" lang="en-US" altLang="zh-TW" b="1" dirty="0">
                <a:solidFill>
                  <a:srgbClr val="000066"/>
                </a:solidFill>
              </a:rPr>
              <a:t>)</a:t>
            </a:r>
            <a:endParaRPr kumimoji="0" lang="zh-TW" altLang="en-US" b="1">
              <a:solidFill>
                <a:srgbClr val="000066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7503" y="1436861"/>
          <a:ext cx="8856986" cy="32194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89017">
                  <a:extLst>
                    <a:ext uri="{9D8B030D-6E8A-4147-A177-3AD203B41FA5}">
                      <a16:colId xmlns:a16="http://schemas.microsoft.com/office/drawing/2014/main" val="3373088152"/>
                    </a:ext>
                  </a:extLst>
                </a:gridCol>
                <a:gridCol w="1119956">
                  <a:extLst>
                    <a:ext uri="{9D8B030D-6E8A-4147-A177-3AD203B41FA5}">
                      <a16:colId xmlns:a16="http://schemas.microsoft.com/office/drawing/2014/main" val="314100017"/>
                    </a:ext>
                  </a:extLst>
                </a:gridCol>
                <a:gridCol w="1175404">
                  <a:extLst>
                    <a:ext uri="{9D8B030D-6E8A-4147-A177-3AD203B41FA5}">
                      <a16:colId xmlns:a16="http://schemas.microsoft.com/office/drawing/2014/main" val="981424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6730987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21117569"/>
                    </a:ext>
                  </a:extLst>
                </a:gridCol>
                <a:gridCol w="1226310">
                  <a:extLst>
                    <a:ext uri="{9D8B030D-6E8A-4147-A177-3AD203B41FA5}">
                      <a16:colId xmlns:a16="http://schemas.microsoft.com/office/drawing/2014/main" val="3848005027"/>
                    </a:ext>
                  </a:extLst>
                </a:gridCol>
                <a:gridCol w="1509995">
                  <a:extLst>
                    <a:ext uri="{9D8B030D-6E8A-4147-A177-3AD203B41FA5}">
                      <a16:colId xmlns:a16="http://schemas.microsoft.com/office/drawing/2014/main" val="145282681"/>
                    </a:ext>
                  </a:extLst>
                </a:gridCol>
              </a:tblGrid>
              <a:tr h="5613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申請</a:t>
                      </a:r>
                      <a:endParaRPr lang="en-US" alt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日期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申請國別</a:t>
                      </a:r>
                      <a:endParaRPr lang="en-US" alt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或地區</a:t>
                      </a: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專利名稱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官方受理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文件字號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申請人名稱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sz="14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列出所有申請人</a:t>
                      </a:r>
                      <a:r>
                        <a:rPr lang="en-US" sz="14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sz="14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發明人名稱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是否於計畫執行期間內，將計畫執行成果提出專利申請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725967"/>
                  </a:ext>
                </a:extLst>
              </a:tr>
              <a:tr h="997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ctr" defTabSz="914400" rtl="0" eaLnBrk="1" fontAlgn="ctr" latinLnBrk="0" hangingPunct="1"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  <a:tabLst>
                          <a:tab pos="228600" algn="l"/>
                        </a:tabLs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是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lvl="0" indent="-342900" algn="ctr" defTabSz="914400" rtl="0" eaLnBrk="1" fontAlgn="ctr" latinLnBrk="0" hangingPunct="1"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  <a:tabLst>
                          <a:tab pos="228600" algn="l"/>
                        </a:tabLs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否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745064"/>
                  </a:ext>
                </a:extLst>
              </a:tr>
              <a:tr h="9972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 algn="ctr" defTabSz="914400" rtl="0" eaLnBrk="1" fontAlgn="ctr" latinLnBrk="0" hangingPunct="1"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  <a:tabLst>
                          <a:tab pos="228600" algn="l"/>
                        </a:tabLs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是</a:t>
                      </a:r>
                    </a:p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lvl="0" indent="-342900" algn="ctr" defTabSz="914400" rtl="0" eaLnBrk="1" fontAlgn="ctr" latinLnBrk="0" hangingPunct="1">
                        <a:spcAft>
                          <a:spcPts val="0"/>
                        </a:spcAft>
                        <a:buFont typeface="標楷體" panose="03000509000000000000" pitchFamily="65" charset="-120"/>
                        <a:buChar char="□"/>
                        <a:tabLst>
                          <a:tab pos="228600" algn="l"/>
                        </a:tabLst>
                      </a:pPr>
                      <a:r>
                        <a:rPr lang="zh-TW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否</a:t>
                      </a:r>
                    </a:p>
                    <a:p>
                      <a:pPr marL="0" indent="25400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66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800" b="0" i="0" u="none" strike="noStrike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66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91265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87338" y="877888"/>
          <a:ext cx="8569324" cy="304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612">
                  <a:extLst>
                    <a:ext uri="{9D8B030D-6E8A-4147-A177-3AD203B41FA5}">
                      <a16:colId xmlns:a16="http://schemas.microsoft.com/office/drawing/2014/main" val="598122154"/>
                    </a:ext>
                  </a:extLst>
                </a:gridCol>
                <a:gridCol w="1063546">
                  <a:extLst>
                    <a:ext uri="{9D8B030D-6E8A-4147-A177-3AD203B41FA5}">
                      <a16:colId xmlns:a16="http://schemas.microsoft.com/office/drawing/2014/main" val="4117457825"/>
                    </a:ext>
                  </a:extLst>
                </a:gridCol>
                <a:gridCol w="1101220">
                  <a:extLst>
                    <a:ext uri="{9D8B030D-6E8A-4147-A177-3AD203B41FA5}">
                      <a16:colId xmlns:a16="http://schemas.microsoft.com/office/drawing/2014/main" val="559678454"/>
                    </a:ext>
                  </a:extLst>
                </a:gridCol>
                <a:gridCol w="1260195">
                  <a:extLst>
                    <a:ext uri="{9D8B030D-6E8A-4147-A177-3AD203B41FA5}">
                      <a16:colId xmlns:a16="http://schemas.microsoft.com/office/drawing/2014/main" val="2828703108"/>
                    </a:ext>
                  </a:extLst>
                </a:gridCol>
                <a:gridCol w="1080167">
                  <a:extLst>
                    <a:ext uri="{9D8B030D-6E8A-4147-A177-3AD203B41FA5}">
                      <a16:colId xmlns:a16="http://schemas.microsoft.com/office/drawing/2014/main" val="1597599042"/>
                    </a:ext>
                  </a:extLst>
                </a:gridCol>
                <a:gridCol w="576089">
                  <a:extLst>
                    <a:ext uri="{9D8B030D-6E8A-4147-A177-3AD203B41FA5}">
                      <a16:colId xmlns:a16="http://schemas.microsoft.com/office/drawing/2014/main" val="1014111357"/>
                    </a:ext>
                  </a:extLst>
                </a:gridCol>
                <a:gridCol w="1584245">
                  <a:extLst>
                    <a:ext uri="{9D8B030D-6E8A-4147-A177-3AD203B41FA5}">
                      <a16:colId xmlns:a16="http://schemas.microsoft.com/office/drawing/2014/main" val="3196053111"/>
                    </a:ext>
                  </a:extLst>
                </a:gridCol>
                <a:gridCol w="648100">
                  <a:extLst>
                    <a:ext uri="{9D8B030D-6E8A-4147-A177-3AD203B41FA5}">
                      <a16:colId xmlns:a16="http://schemas.microsoft.com/office/drawing/2014/main" val="1363203929"/>
                    </a:ext>
                  </a:extLst>
                </a:gridCol>
                <a:gridCol w="972150">
                  <a:extLst>
                    <a:ext uri="{9D8B030D-6E8A-4147-A177-3AD203B41FA5}">
                      <a16:colId xmlns:a16="http://schemas.microsoft.com/office/drawing/2014/main" val="1280306747"/>
                    </a:ext>
                  </a:extLst>
                </a:gridCol>
              </a:tblGrid>
              <a:tr h="11111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本計畫擔任職務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最高學歷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學校系所</a:t>
                      </a:r>
                      <a:r>
                        <a:rPr lang="en-US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主要經歷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本業年資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參與分項計畫及工作項目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替換日期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替換原因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67143"/>
                  </a:ext>
                </a:extLst>
              </a:tr>
              <a:tr h="484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原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19407"/>
                  </a:ext>
                </a:extLst>
              </a:tr>
              <a:tr h="484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新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800" kern="10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56585"/>
                  </a:ext>
                </a:extLst>
              </a:tr>
              <a:tr h="484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原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800" kern="10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655238"/>
                  </a:ext>
                </a:extLst>
              </a:tr>
              <a:tr h="484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新</a:t>
                      </a: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 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6725" marR="167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46532"/>
                  </a:ext>
                </a:extLst>
              </a:tr>
            </a:tbl>
          </a:graphicData>
        </a:graphic>
      </p:graphicFrame>
      <p:sp>
        <p:nvSpPr>
          <p:cNvPr id="29754" name="標題 1"/>
          <p:cNvSpPr>
            <a:spLocks noGrp="1"/>
          </p:cNvSpPr>
          <p:nvPr>
            <p:ph type="title"/>
          </p:nvPr>
        </p:nvSpPr>
        <p:spPr>
          <a:xfrm>
            <a:off x="879475" y="157163"/>
            <a:ext cx="8229600" cy="725487"/>
          </a:xfrm>
        </p:spPr>
        <p:txBody>
          <a:bodyPr/>
          <a:lstStyle/>
          <a:p>
            <a:pPr eaLnBrk="1" hangingPunct="1"/>
            <a:r>
              <a:rPr lang="zh-TW" altLang="en-US"/>
              <a:t>人員異動情形</a:t>
            </a:r>
            <a:r>
              <a:rPr lang="en-US" altLang="zh-TW" dirty="0"/>
              <a:t>(</a:t>
            </a:r>
            <a:r>
              <a:rPr lang="zh-TW" altLang="en-US"/>
              <a:t>本次查證期程</a:t>
            </a:r>
            <a:r>
              <a:rPr lang="en-US" altLang="zh-TW" dirty="0"/>
              <a:t>)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1331118" y="58738"/>
            <a:ext cx="6481763" cy="725487"/>
          </a:xfrm>
        </p:spPr>
        <p:txBody>
          <a:bodyPr/>
          <a:lstStyle/>
          <a:p>
            <a:pPr eaLnBrk="1" hangingPunct="1"/>
            <a:r>
              <a:rPr lang="zh-TW" altLang="en-US" dirty="0"/>
              <a:t>經費使用情形</a:t>
            </a:r>
          </a:p>
        </p:txBody>
      </p:sp>
      <p:sp>
        <p:nvSpPr>
          <p:cNvPr id="30790" name="矩形 6"/>
          <p:cNvSpPr>
            <a:spLocks noChangeArrowheads="1"/>
          </p:cNvSpPr>
          <p:nvPr/>
        </p:nvSpPr>
        <p:spPr bwMode="auto">
          <a:xfrm>
            <a:off x="7308850" y="836613"/>
            <a:ext cx="1585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latin typeface="標楷體" panose="03000509000000000000" pitchFamily="65" charset="-120"/>
              </a:rPr>
              <a:t>金額單位：千元</a:t>
            </a:r>
          </a:p>
        </p:txBody>
      </p:sp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298450" y="6073775"/>
            <a:ext cx="8072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zh-TW" altLang="en-US" sz="1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</a:t>
            </a:r>
            <a:r>
              <a:rPr kumimoji="0" lang="en-US" altLang="zh-TW" sz="1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1:</a:t>
            </a:r>
            <a:r>
              <a:rPr kumimoji="0" lang="zh-TW" altLang="en-US" sz="1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請填列本次查證期程之經費使用狀況</a:t>
            </a:r>
            <a:endParaRPr kumimoji="0" lang="en-US" altLang="zh-TW" sz="1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kumimoji="0" lang="zh-TW" altLang="en-US" sz="1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</a:t>
            </a:r>
            <a:r>
              <a:rPr kumimoji="0" lang="en-US" altLang="zh-TW" sz="1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2:</a:t>
            </a:r>
            <a:r>
              <a:rPr kumimoji="0" lang="zh-TW" altLang="en-US" sz="1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查證期間若有跨年度情形，則填寫查證當年度經費。</a:t>
            </a:r>
          </a:p>
          <a:p>
            <a:pPr marL="266700" indent="-266700" eaLnBrk="1" hangingPunct="1">
              <a:defRPr/>
            </a:pPr>
            <a:r>
              <a:rPr kumimoji="0" lang="zh-TW" altLang="en-US" sz="1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C8F3E9E-C92B-4062-893E-9631F09F3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41088"/>
              </p:ext>
            </p:extLst>
          </p:nvPr>
        </p:nvGraphicFramePr>
        <p:xfrm>
          <a:off x="179388" y="1196975"/>
          <a:ext cx="8785225" cy="4876802"/>
        </p:xfrm>
        <a:graphic>
          <a:graphicData uri="http://schemas.openxmlformats.org/drawingml/2006/table">
            <a:tbl>
              <a:tblPr/>
              <a:tblGrid>
                <a:gridCol w="432060">
                  <a:extLst>
                    <a:ext uri="{9D8B030D-6E8A-4147-A177-3AD203B41FA5}">
                      <a16:colId xmlns:a16="http://schemas.microsoft.com/office/drawing/2014/main" val="533493973"/>
                    </a:ext>
                  </a:extLst>
                </a:gridCol>
                <a:gridCol w="3427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1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82842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經費項目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年度預算數</a:t>
                      </a:r>
                      <a:r>
                        <a:rPr lang="en-US" altLang="zh-TW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(A)</a:t>
                      </a:r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本期實支數</a:t>
                      </a:r>
                      <a:r>
                        <a:rPr lang="en-US" altLang="zh-TW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(B)</a:t>
                      </a:r>
                      <a:endParaRPr lang="zh-TW" altLang="en-US" sz="1600" b="1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達成率</a:t>
                      </a:r>
                      <a:r>
                        <a:rPr lang="en-US" altLang="zh-TW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%</a:t>
                      </a:r>
                      <a:br>
                        <a:rPr lang="en-US" altLang="zh-TW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</a:b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(B/A)</a:t>
                      </a:r>
                      <a:endParaRPr lang="zh-TW" altLang="en-US" sz="16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備註</a:t>
                      </a: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4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補助款</a:t>
                      </a:r>
                    </a:p>
                  </a:txBody>
                  <a:tcPr marL="36001" marR="36001" marT="0" marB="0" vert="ea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人事費　</a:t>
                      </a: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745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消耗性器材及原材料費　</a:t>
                      </a: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745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創新或研究發展設備費　</a:t>
                      </a: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745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無形資產之引進費　</a:t>
                      </a: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7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委託研究或驗證費</a:t>
                      </a: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066677"/>
                  </a:ext>
                </a:extLst>
              </a:tr>
              <a:tr h="511745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國內差旅費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745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小　　　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745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1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自籌款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 panose="02020603050405020304" pitchFamily="18" charset="0"/>
                        </a:rPr>
                        <a:t>******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 panose="02020603050405020304" pitchFamily="18" charset="0"/>
                      </a:endParaRPr>
                    </a:p>
                  </a:txBody>
                  <a:tcPr marL="36001" marR="3600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3430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遭遇之困難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5006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若無則免填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計畫簡介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53012"/>
              </p:ext>
            </p:extLst>
          </p:nvPr>
        </p:nvGraphicFramePr>
        <p:xfrm>
          <a:off x="463550" y="1702276"/>
          <a:ext cx="8216899" cy="3839210"/>
        </p:xfrm>
        <a:graphic>
          <a:graphicData uri="http://schemas.openxmlformats.org/drawingml/2006/table">
            <a:tbl>
              <a:tblPr/>
              <a:tblGrid>
                <a:gridCol w="2733849">
                  <a:extLst>
                    <a:ext uri="{9D8B030D-6E8A-4147-A177-3AD203B41FA5}">
                      <a16:colId xmlns:a16="http://schemas.microsoft.com/office/drawing/2014/main" val="62011550"/>
                    </a:ext>
                  </a:extLst>
                </a:gridCol>
                <a:gridCol w="5483050">
                  <a:extLst>
                    <a:ext uri="{9D8B030D-6E8A-4147-A177-3AD203B41FA5}">
                      <a16:colId xmlns:a16="http://schemas.microsoft.com/office/drawing/2014/main" val="3052336053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目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7189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主導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提案公司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8422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聯合提案公司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483052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系統整合設計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規劃業者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(SI)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53747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資安業者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847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法人單位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1118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個案經費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申請補助款：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              </a:t>
                      </a:r>
                      <a:r>
                        <a:rPr lang="zh-TW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自籌款：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87914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預定建置地點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34158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國內產品及服務佔比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02871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資安經費佔總經費比例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50485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43408-B5FC-4643-8740-4B3D1EA5A6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59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計畫簡介</a:t>
            </a:r>
            <a:endParaRPr lang="zh-TW" altLang="en-US" sz="4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35560"/>
              </p:ext>
            </p:extLst>
          </p:nvPr>
        </p:nvGraphicFramePr>
        <p:xfrm>
          <a:off x="143507" y="1783975"/>
          <a:ext cx="8856985" cy="4756920"/>
        </p:xfrm>
        <a:graphic>
          <a:graphicData uri="http://schemas.openxmlformats.org/drawingml/2006/table">
            <a:tbl>
              <a:tblPr/>
              <a:tblGrid>
                <a:gridCol w="1799075">
                  <a:extLst>
                    <a:ext uri="{9D8B030D-6E8A-4147-A177-3AD203B41FA5}">
                      <a16:colId xmlns:a16="http://schemas.microsoft.com/office/drawing/2014/main" val="62011550"/>
                    </a:ext>
                  </a:extLst>
                </a:gridCol>
                <a:gridCol w="989516">
                  <a:extLst>
                    <a:ext uri="{9D8B030D-6E8A-4147-A177-3AD203B41FA5}">
                      <a16:colId xmlns:a16="http://schemas.microsoft.com/office/drawing/2014/main" val="30523360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0079741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198817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843909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54781233"/>
                    </a:ext>
                  </a:extLst>
                </a:gridCol>
                <a:gridCol w="1459882">
                  <a:extLst>
                    <a:ext uri="{9D8B030D-6E8A-4147-A177-3AD203B41FA5}">
                      <a16:colId xmlns:a16="http://schemas.microsoft.com/office/drawing/2014/main" val="3100373167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</a:t>
                      </a: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spc="10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189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本計畫供應鏈合作業者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上游：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下游：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合作項目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O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8422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與供應鏈業者之串接方式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83052"/>
                  </a:ext>
                </a:extLst>
              </a:tr>
              <a:tr h="57277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智慧機械元素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53747"/>
                  </a:ext>
                </a:extLst>
              </a:tr>
              <a:tr h="24511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84702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人工智慧演算法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機器學習：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深度學習：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1180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本計畫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AI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應用點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機台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保養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□品質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□供需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預測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□製程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□研發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600" b="1" kern="120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</a:t>
                      </a: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□其他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: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____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54538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演算法</a:t>
                      </a:r>
                      <a:endParaRPr lang="zh-TW" sz="16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新細明體" panose="02020500000000000000" pitchFamily="18" charset="-120"/>
                        </a:rPr>
                        <a:t>EX.GA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646203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欲解決問題點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□排程管理不佳 □達交率不佳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□庫存管理不良 □供應鏈串流不易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□品質管理不佳 □研發管理薄弱□追溯管理不善 □人力短缺</a:t>
                      </a:r>
                      <a:endParaRPr lang="zh-TW" altLang="zh-TW" sz="16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□銷售需求預測不易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□資訊安全程度低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lang="zh-TW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□其他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:_______</a:t>
                      </a:r>
                      <a:endParaRPr lang="zh-TW" sz="16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新細明體" panose="02020500000000000000" pitchFamily="18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7112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9778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建置規劃成果</a:t>
                      </a:r>
                      <a:endParaRPr lang="zh-TW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91436" marR="91436" marT="45724" marB="4572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建置成果：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請以條列式簡要說明，請對應上述欲解決問題點</a:t>
                      </a: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EX.</a:t>
                      </a:r>
                      <a:r>
                        <a:rPr lang="zh-TW" altLang="en-US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  <a:sym typeface="Times New Roman" panose="02020603050405020304" pitchFamily="18" charset="0"/>
                        </a:rPr>
                        <a:t>欲解決問題點→品質管理不佳；建置成果→製程品質關聯分析</a:t>
                      </a:r>
                    </a:p>
                  </a:txBody>
                  <a:tcPr marL="91436" marR="91436" marT="45724" marB="4572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63930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43408-B5FC-4643-8740-4B3D1EA5A6C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4"/>
          <p:cNvGrpSpPr>
            <a:grpSpLocks/>
          </p:cNvGrpSpPr>
          <p:nvPr/>
        </p:nvGrpSpPr>
        <p:grpSpPr bwMode="auto">
          <a:xfrm>
            <a:off x="539552" y="5469319"/>
            <a:ext cx="3083241" cy="461665"/>
            <a:chOff x="-4030910" y="5927053"/>
            <a:chExt cx="3083242" cy="558931"/>
          </a:xfrm>
        </p:grpSpPr>
        <p:sp>
          <p:nvSpPr>
            <p:cNvPr id="8" name="圓角矩形圖說文字 7"/>
            <p:cNvSpPr/>
            <p:nvPr/>
          </p:nvSpPr>
          <p:spPr>
            <a:xfrm rot="10800000">
              <a:off x="-4030910" y="5927053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" name="文字方塊 20"/>
            <p:cNvSpPr txBox="1">
              <a:spLocks noChangeArrowheads="1"/>
            </p:cNvSpPr>
            <p:nvPr/>
          </p:nvSpPr>
          <p:spPr bwMode="auto">
            <a:xfrm>
              <a:off x="-3965506" y="5927053"/>
              <a:ext cx="3017838" cy="55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此為範例，請依個案勾選之</a:t>
              </a:r>
              <a:r>
                <a:rPr lang="en-US" altLang="zh-TW" sz="1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AI</a:t>
              </a:r>
              <a:r>
                <a:rPr lang="zh-TW" altLang="en-US" sz="12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應用點，填寫相關應用演算法</a:t>
              </a:r>
              <a:endPara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全字庫正楷體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50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0029"/>
              </p:ext>
            </p:extLst>
          </p:nvPr>
        </p:nvGraphicFramePr>
        <p:xfrm>
          <a:off x="249248" y="5229200"/>
          <a:ext cx="8216900" cy="885190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162064543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9361138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9474504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68562070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970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2914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1545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26368" y="1210512"/>
            <a:ext cx="8061822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公司基本資料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聯合申請公司請自行新增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________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       仟元 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公司產業地位與營業項目：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產業別：</a:t>
            </a: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關鍵技術能力：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九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計畫主持人：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職稱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SI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業者對口人員：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OOO/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職稱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若各分項負責人不同，請詳列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/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十一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25488"/>
          </a:xfrm>
        </p:spPr>
        <p:txBody>
          <a:bodyPr/>
          <a:lstStyle/>
          <a:p>
            <a:r>
              <a:rPr lang="zh-TW" altLang="en-US" dirty="0"/>
              <a:t>公司簡介</a:t>
            </a:r>
          </a:p>
        </p:txBody>
      </p:sp>
    </p:spTree>
    <p:extLst>
      <p:ext uri="{BB962C8B-B14F-4D97-AF65-F5344CB8AC3E}">
        <p14:creationId xmlns:p14="http://schemas.microsoft.com/office/powerpoint/2010/main" val="119778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51520" y="1350434"/>
            <a:ext cx="7997702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(SI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簡介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________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仟元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計畫負責人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與主導廠商聯繫之窗口：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25488"/>
          </a:xfrm>
        </p:spPr>
        <p:txBody>
          <a:bodyPr/>
          <a:lstStyle/>
          <a:p>
            <a:r>
              <a:rPr lang="zh-TW" altLang="en-US" dirty="0"/>
              <a:t>公司簡介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56564"/>
              </p:ext>
            </p:extLst>
          </p:nvPr>
        </p:nvGraphicFramePr>
        <p:xfrm>
          <a:off x="469900" y="4429153"/>
          <a:ext cx="8216900" cy="885190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162064543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9361138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9474504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68562070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970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2914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40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94783-FE6C-4AEA-B1DE-6F91A3B5E29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51520" y="1350434"/>
            <a:ext cx="7997702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○○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公司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資安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業者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簡介</a:t>
            </a:r>
            <a:endParaRPr lang="en-US" altLang="zh-TW" sz="2000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創立日期：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 ________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年實收資本額：新台幣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仟元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員工人數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執行本計畫之人數：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/ 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上市上櫃狀況：□上市　□上櫃　□公開發行　□非公開發行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營業項目：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主要客戶：</a:t>
            </a:r>
            <a:endParaRPr lang="en-US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計畫負責人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與主導廠商聯繫之窗口：</a:t>
            </a:r>
            <a:endParaRPr lang="zh-TW" altLang="zh-TW" sz="20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>
              <a:buSzPts val="2200"/>
            </a:pP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近三年營業額：</a:t>
            </a:r>
            <a:endParaRPr lang="zh-TW" altLang="zh-TW" sz="2000" kern="100" dirty="0">
              <a:latin typeface="Times New Roman" panose="02020603050405020304" pitchFamily="18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25488"/>
          </a:xfrm>
        </p:spPr>
        <p:txBody>
          <a:bodyPr/>
          <a:lstStyle/>
          <a:p>
            <a:r>
              <a:rPr lang="zh-TW" altLang="en-US" dirty="0"/>
              <a:t>公司簡介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43033"/>
              </p:ext>
            </p:extLst>
          </p:nvPr>
        </p:nvGraphicFramePr>
        <p:xfrm>
          <a:off x="469900" y="4429153"/>
          <a:ext cx="8216900" cy="885190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1620645433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9361138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9474504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68562070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產品項目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年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970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02914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營業額合計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464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仟元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1200" dirty="0"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17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6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圖片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5" y="4739306"/>
            <a:ext cx="4112175" cy="189227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96302" y="4209612"/>
            <a:ext cx="8787141" cy="402170"/>
            <a:chOff x="222653" y="3859404"/>
            <a:chExt cx="8787141" cy="402170"/>
          </a:xfrm>
        </p:grpSpPr>
        <p:sp>
          <p:nvSpPr>
            <p:cNvPr id="3" name="圓角化單一角落矩形 2"/>
            <p:cNvSpPr/>
            <p:nvPr/>
          </p:nvSpPr>
          <p:spPr>
            <a:xfrm>
              <a:off x="222653" y="3859404"/>
              <a:ext cx="4296177" cy="380701"/>
            </a:xfrm>
            <a:prstGeom prst="round1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367748" y="3937890"/>
              <a:ext cx="3955482" cy="3103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目前情境  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AS-IS</a:t>
              </a: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4703173" y="3859910"/>
              <a:ext cx="4306621" cy="380701"/>
              <a:chOff x="4703173" y="3859910"/>
              <a:chExt cx="4306621" cy="380701"/>
            </a:xfrm>
          </p:grpSpPr>
          <p:sp>
            <p:nvSpPr>
              <p:cNvPr id="7" name="圓角化單一角落矩形 6"/>
              <p:cNvSpPr/>
              <p:nvPr/>
            </p:nvSpPr>
            <p:spPr>
              <a:xfrm>
                <a:off x="4703173" y="3859910"/>
                <a:ext cx="4306621" cy="380701"/>
              </a:xfrm>
              <a:prstGeom prst="round1Rect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822176" y="3924415"/>
                <a:ext cx="3996840" cy="310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832221" y="3951233"/>
              <a:ext cx="3996840" cy="310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建置成果</a:t>
              </a:r>
              <a:r>
                <a:rPr kumimoji="0" lang="zh-TW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  </a:t>
              </a:r>
              <a:r>
                <a:rPr kumimoji="0" lang="en-US" altLang="zh-TW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TO-BE</a:t>
              </a:r>
              <a:endPara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-28796" y="1575934"/>
            <a:ext cx="9119437" cy="2619163"/>
            <a:chOff x="-46206" y="966244"/>
            <a:chExt cx="9119437" cy="2324871"/>
          </a:xfrm>
        </p:grpSpPr>
        <p:sp>
          <p:nvSpPr>
            <p:cNvPr id="11" name="矩形 10"/>
            <p:cNvSpPr/>
            <p:nvPr/>
          </p:nvSpPr>
          <p:spPr>
            <a:xfrm>
              <a:off x="4683877" y="1124743"/>
              <a:ext cx="4248472" cy="21663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6772" y="1124743"/>
              <a:ext cx="4248472" cy="2166372"/>
            </a:xfrm>
            <a:prstGeom prst="rect">
              <a:avLst/>
            </a:prstGeom>
            <a:solidFill>
              <a:srgbClr val="E2F1F6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70476" y="980728"/>
              <a:ext cx="3115962" cy="492137"/>
              <a:chOff x="-2044753" y="9907063"/>
              <a:chExt cx="6048712" cy="955335"/>
            </a:xfrm>
          </p:grpSpPr>
          <p:sp>
            <p:nvSpPr>
              <p:cNvPr id="19" name="直角三角形 18"/>
              <p:cNvSpPr/>
              <p:nvPr/>
            </p:nvSpPr>
            <p:spPr>
              <a:xfrm flipH="1" flipV="1">
                <a:off x="-2044753" y="10654078"/>
                <a:ext cx="336000" cy="20832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36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20" name="圓角化單一角落矩形 19"/>
              <p:cNvSpPr/>
              <p:nvPr/>
            </p:nvSpPr>
            <p:spPr>
              <a:xfrm>
                <a:off x="-2042328" y="9907063"/>
                <a:ext cx="6046287" cy="739016"/>
              </a:xfrm>
              <a:prstGeom prst="round1Rect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面臨現況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(</a:t>
                </a: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欲解決問題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)</a:t>
                </a:r>
                <a:endPara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5706718" y="966244"/>
              <a:ext cx="3366513" cy="494194"/>
              <a:chOff x="-6377495" y="9907059"/>
              <a:chExt cx="6535079" cy="959327"/>
            </a:xfrm>
          </p:grpSpPr>
          <p:sp>
            <p:nvSpPr>
              <p:cNvPr id="17" name="直角三角形 16"/>
              <p:cNvSpPr/>
              <p:nvPr/>
            </p:nvSpPr>
            <p:spPr>
              <a:xfrm flipV="1">
                <a:off x="-130232" y="10650059"/>
                <a:ext cx="287812" cy="216327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36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  <p:sp>
            <p:nvSpPr>
              <p:cNvPr id="18" name="圓角化單一角落矩形 17"/>
              <p:cNvSpPr/>
              <p:nvPr/>
            </p:nvSpPr>
            <p:spPr>
              <a:xfrm>
                <a:off x="-6377495" y="9907059"/>
                <a:ext cx="6535079" cy="739015"/>
              </a:xfrm>
              <a:prstGeom prst="round1Rect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0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anose="03000509000000000000" pitchFamily="65" charset="-120"/>
                    <a:ea typeface="標楷體" panose="03000509000000000000" pitchFamily="65" charset="-120"/>
                  </a:rPr>
                  <a:t>建置</a:t>
                </a: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成果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(</a:t>
                </a:r>
                <a:r>
                  <a:rPr kumimoji="0" lang="zh-TW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結案效益</a:t>
                </a:r>
                <a:r>
                  <a:rPr kumimoji="0" lang="en-US" altLang="zh-TW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rPr>
                  <a:t>)</a:t>
                </a:r>
                <a:endPara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-46206" y="1490572"/>
              <a:ext cx="4518830" cy="1516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0" marR="0" lvl="0" indent="-180000" algn="just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品質管理不佳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：仰賴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人工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目視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檢測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，錯誤率高、追溯異常平均耗時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0.8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天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/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件，良率僅有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70%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、客訴率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5%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。</a:t>
              </a:r>
            </a:p>
            <a:p>
              <a:pPr marL="360000" marR="0" lvl="0" indent="-180000" algn="just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供應商資訊不透通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：缺少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即時庫存資訊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，插單或急件時，常產生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物料周轉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問題，供應商也常發生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產品異常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，嚴重影響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交期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，達交準確率僅有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60%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。</a:t>
              </a:r>
            </a:p>
            <a:p>
              <a:pPr marL="360000" marR="0" lvl="0" indent="-180000" algn="just" defTabSz="91440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zh-TW" alt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彈性製造不易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：因客戶下單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少量多樣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，多達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OO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種不同規格，造成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產品線更換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頻繁，但產線人力不足，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跨部門溝通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不良，影響業務單位不敢接單。</a:t>
              </a:r>
            </a:p>
          </p:txBody>
        </p:sp>
      </p:grp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91712"/>
              </p:ext>
            </p:extLst>
          </p:nvPr>
        </p:nvGraphicFramePr>
        <p:xfrm>
          <a:off x="6995010" y="242673"/>
          <a:ext cx="1954749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80426" y="980728"/>
            <a:ext cx="89550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公司產業定位與產品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為台灣國內第一大、世界第五大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機的製造商，專業製造各式機械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，擁有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OO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專利與技術。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1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請自行依照公司現況修正</a:t>
            </a:r>
            <a:r>
              <a:rPr kumimoji="1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-8745404" y="2463620"/>
            <a:ext cx="7726987" cy="4043221"/>
            <a:chOff x="611560" y="1412776"/>
            <a:chExt cx="7726987" cy="4043221"/>
          </a:xfrm>
        </p:grpSpPr>
        <p:grpSp>
          <p:nvGrpSpPr>
            <p:cNvPr id="31" name="群組 30"/>
            <p:cNvGrpSpPr/>
            <p:nvPr/>
          </p:nvGrpSpPr>
          <p:grpSpPr>
            <a:xfrm>
              <a:off x="611560" y="1412776"/>
              <a:ext cx="7726987" cy="4043221"/>
              <a:chOff x="611560" y="1417505"/>
              <a:chExt cx="7726987" cy="4043221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611560" y="1417505"/>
                <a:ext cx="7726987" cy="4043221"/>
                <a:chOff x="611560" y="1417505"/>
                <a:chExt cx="7726987" cy="4043221"/>
              </a:xfrm>
            </p:grpSpPr>
            <p:grpSp>
              <p:nvGrpSpPr>
                <p:cNvPr id="44" name="群組 43"/>
                <p:cNvGrpSpPr/>
                <p:nvPr/>
              </p:nvGrpSpPr>
              <p:grpSpPr>
                <a:xfrm>
                  <a:off x="611560" y="1417505"/>
                  <a:ext cx="7726987" cy="4043221"/>
                  <a:chOff x="596394" y="1383986"/>
                  <a:chExt cx="7726987" cy="4043221"/>
                </a:xfrm>
              </p:grpSpPr>
              <p:sp>
                <p:nvSpPr>
                  <p:cNvPr id="49" name="圓角矩形 48"/>
                  <p:cNvSpPr/>
                  <p:nvPr/>
                </p:nvSpPr>
                <p:spPr>
                  <a:xfrm>
                    <a:off x="4931259" y="3924942"/>
                    <a:ext cx="921719" cy="514617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AOI+A</a:t>
                    </a:r>
                    <a:r>
                      <a: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Ｉ</a:t>
                    </a:r>
                    <a:endParaRPr kumimoji="0" lang="en-US" altLang="zh-TW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標楷體" panose="03000509000000000000" pitchFamily="65" charset="-120"/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瑕疵檢測</a:t>
                    </a:r>
                  </a:p>
                </p:txBody>
              </p:sp>
              <p:sp>
                <p:nvSpPr>
                  <p:cNvPr id="50" name="圓角矩形 49"/>
                  <p:cNvSpPr/>
                  <p:nvPr/>
                </p:nvSpPr>
                <p:spPr>
                  <a:xfrm>
                    <a:off x="1920518" y="3941786"/>
                    <a:ext cx="544418" cy="681666"/>
                  </a:xfrm>
                  <a:prstGeom prst="round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生產齊料缺料管理</a:t>
                    </a:r>
                  </a:p>
                </p:txBody>
              </p:sp>
              <p:grpSp>
                <p:nvGrpSpPr>
                  <p:cNvPr id="51" name="群組 50"/>
                  <p:cNvGrpSpPr/>
                  <p:nvPr/>
                </p:nvGrpSpPr>
                <p:grpSpPr>
                  <a:xfrm>
                    <a:off x="596394" y="1383986"/>
                    <a:ext cx="7726987" cy="2478658"/>
                    <a:chOff x="596394" y="1394223"/>
                    <a:chExt cx="7726987" cy="2478658"/>
                  </a:xfrm>
                </p:grpSpPr>
                <p:grpSp>
                  <p:nvGrpSpPr>
                    <p:cNvPr id="55" name="群組 54"/>
                    <p:cNvGrpSpPr/>
                    <p:nvPr/>
                  </p:nvGrpSpPr>
                  <p:grpSpPr>
                    <a:xfrm>
                      <a:off x="3295202" y="1844605"/>
                      <a:ext cx="1953655" cy="648213"/>
                      <a:chOff x="3554449" y="1484643"/>
                      <a:chExt cx="1953655" cy="648213"/>
                    </a:xfrm>
                  </p:grpSpPr>
                  <p:sp>
                    <p:nvSpPr>
                      <p:cNvPr id="87" name="雲朵形 86"/>
                      <p:cNvSpPr/>
                      <p:nvPr/>
                    </p:nvSpPr>
                    <p:spPr>
                      <a:xfrm>
                        <a:off x="3554449" y="1484784"/>
                        <a:ext cx="1953655" cy="648072"/>
                      </a:xfrm>
                      <a:prstGeom prst="cloud">
                        <a:avLst/>
                      </a:prstGeom>
                      <a:solidFill>
                        <a:srgbClr val="00B0F0"/>
                      </a:solidFill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endParaRPr>
                      </a:p>
                    </p:txBody>
                  </p:sp>
                  <p:sp>
                    <p:nvSpPr>
                      <p:cNvPr id="88" name="文字方塊 87"/>
                      <p:cNvSpPr txBox="1"/>
                      <p:nvPr/>
                    </p:nvSpPr>
                    <p:spPr>
                      <a:xfrm>
                        <a:off x="3787549" y="1484643"/>
                        <a:ext cx="165436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zh-TW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供應商智慧夥伴雲串流系統</a:t>
                        </a:r>
                      </a:p>
                    </p:txBody>
                  </p:sp>
                </p:grpSp>
                <p:grpSp>
                  <p:nvGrpSpPr>
                    <p:cNvPr id="56" name="群組 55"/>
                    <p:cNvGrpSpPr/>
                    <p:nvPr/>
                  </p:nvGrpSpPr>
                  <p:grpSpPr>
                    <a:xfrm>
                      <a:off x="596394" y="1394223"/>
                      <a:ext cx="7726987" cy="2478658"/>
                      <a:chOff x="596394" y="1356714"/>
                      <a:chExt cx="7726987" cy="2478658"/>
                    </a:xfrm>
                  </p:grpSpPr>
                  <p:grpSp>
                    <p:nvGrpSpPr>
                      <p:cNvPr id="57" name="群組 56"/>
                      <p:cNvGrpSpPr/>
                      <p:nvPr/>
                    </p:nvGrpSpPr>
                    <p:grpSpPr>
                      <a:xfrm>
                        <a:off x="596394" y="1356714"/>
                        <a:ext cx="7726987" cy="2478658"/>
                        <a:chOff x="629943" y="1343309"/>
                        <a:chExt cx="7726987" cy="2478658"/>
                      </a:xfrm>
                    </p:grpSpPr>
                    <p:cxnSp>
                      <p:nvCxnSpPr>
                        <p:cNvPr id="65" name="直線單箭頭接點 64">
                          <a:extLst>
                            <a:ext uri="{FF2B5EF4-FFF2-40B4-BE49-F238E27FC236}">
                              <a16:creationId xmlns:a16="http://schemas.microsoft.com/office/drawing/2014/main" id="{867FE452-C97D-4988-B394-02412C9C4D0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5992069" y="3366405"/>
                          <a:ext cx="381984" cy="0"/>
                        </a:xfrm>
                        <a:prstGeom prst="straightConnector1">
                          <a:avLst/>
                        </a:prstGeom>
                        <a:solidFill>
                          <a:srgbClr val="BBE0E3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6" name="直線單箭頭接點 65">
                          <a:extLst>
                            <a:ext uri="{FF2B5EF4-FFF2-40B4-BE49-F238E27FC236}">
                              <a16:creationId xmlns:a16="http://schemas.microsoft.com/office/drawing/2014/main" id="{85020B53-2A7F-44EB-B2B9-7090BA9A4185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>
                          <a:off x="7107412" y="3373243"/>
                          <a:ext cx="515986" cy="3371"/>
                        </a:xfrm>
                        <a:prstGeom prst="straightConnector1">
                          <a:avLst/>
                        </a:prstGeom>
                        <a:solidFill>
                          <a:srgbClr val="BBE0E3"/>
                        </a:solidFill>
                        <a:ln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grpSp>
                      <p:nvGrpSpPr>
                        <p:cNvPr id="67" name="群組 66"/>
                        <p:cNvGrpSpPr/>
                        <p:nvPr/>
                      </p:nvGrpSpPr>
                      <p:grpSpPr>
                        <a:xfrm>
                          <a:off x="629943" y="1343309"/>
                          <a:ext cx="7726987" cy="2478658"/>
                          <a:chOff x="629943" y="1343309"/>
                          <a:chExt cx="7726987" cy="2478658"/>
                        </a:xfrm>
                      </p:grpSpPr>
                      <p:cxnSp>
                        <p:nvCxnSpPr>
                          <p:cNvPr id="68" name="直線單箭頭接點 67">
                            <a:extLst>
                              <a:ext uri="{FF2B5EF4-FFF2-40B4-BE49-F238E27FC236}">
                                <a16:creationId xmlns:a16="http://schemas.microsoft.com/office/drawing/2014/main" id="{85020B53-2A7F-44EB-B2B9-7090BA9A418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>
                            <a:off x="1480221" y="3357759"/>
                            <a:ext cx="515986" cy="3371"/>
                          </a:xfrm>
                          <a:prstGeom prst="straightConnector1">
                            <a:avLst/>
                          </a:prstGeom>
                          <a:solidFill>
                            <a:srgbClr val="BBE0E3"/>
                          </a:solidFill>
                          <a:ln w="9525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69" name="直線單箭頭接點 68">
                            <a:extLst>
                              <a:ext uri="{FF2B5EF4-FFF2-40B4-BE49-F238E27FC236}">
                                <a16:creationId xmlns:a16="http://schemas.microsoft.com/office/drawing/2014/main" id="{867FE452-C97D-4988-B394-02412C9C4D03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 bwMode="auto">
                          <a:xfrm>
                            <a:off x="3366432" y="3354685"/>
                            <a:ext cx="381984" cy="0"/>
                          </a:xfrm>
                          <a:prstGeom prst="straightConnector1">
                            <a:avLst/>
                          </a:prstGeom>
                          <a:solidFill>
                            <a:srgbClr val="BBE0E3"/>
                          </a:solidFill>
                          <a:ln w="9525" cap="flat" cmpd="sng" algn="ctr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grpSp>
                        <p:nvGrpSpPr>
                          <p:cNvPr id="70" name="群組 69"/>
                          <p:cNvGrpSpPr/>
                          <p:nvPr/>
                        </p:nvGrpSpPr>
                        <p:grpSpPr>
                          <a:xfrm>
                            <a:off x="629943" y="1343309"/>
                            <a:ext cx="7726987" cy="2478658"/>
                            <a:chOff x="661437" y="366610"/>
                            <a:chExt cx="7726987" cy="2478658"/>
                          </a:xfrm>
                        </p:grpSpPr>
                        <p:grpSp>
                          <p:nvGrpSpPr>
                            <p:cNvPr id="71" name="群組 70"/>
                            <p:cNvGrpSpPr/>
                            <p:nvPr/>
                          </p:nvGrpSpPr>
                          <p:grpSpPr>
                            <a:xfrm>
                              <a:off x="661437" y="366610"/>
                              <a:ext cx="7726987" cy="2478658"/>
                              <a:chOff x="661437" y="366610"/>
                              <a:chExt cx="7726987" cy="2478658"/>
                            </a:xfrm>
                          </p:grpSpPr>
                          <p:grpSp>
                            <p:nvGrpSpPr>
                              <p:cNvPr id="73" name="群組 72"/>
                              <p:cNvGrpSpPr/>
                              <p:nvPr/>
                            </p:nvGrpSpPr>
                            <p:grpSpPr>
                              <a:xfrm>
                                <a:off x="1769433" y="366610"/>
                                <a:ext cx="6618991" cy="2478658"/>
                                <a:chOff x="2347491" y="278227"/>
                                <a:chExt cx="9051107" cy="2676402"/>
                              </a:xfrm>
                            </p:grpSpPr>
                            <p:sp>
                              <p:nvSpPr>
                                <p:cNvPr id="75" name="圓角矩形 4">
                                  <a:extLst>
                                    <a:ext uri="{FF2B5EF4-FFF2-40B4-BE49-F238E27FC236}">
                                      <a16:creationId xmlns:a16="http://schemas.microsoft.com/office/drawing/2014/main" id="{AE65078E-2D1C-44EB-A402-37B187271B33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347491" y="1478174"/>
                                  <a:ext cx="7581958" cy="1476455"/>
                                </a:xfrm>
                                <a:prstGeom prst="roundRect">
                                  <a:avLst>
                                    <a:gd name="adj" fmla="val 9333"/>
                                  </a:avLst>
                                </a:prstGeom>
                                <a:noFill/>
                                <a:ln w="25400" cap="flat" cmpd="sng" algn="ctr">
                                  <a:solidFill>
                                    <a:srgbClr val="FF8119"/>
                                  </a:solidFill>
                                  <a:prstDash val="solid"/>
                                </a:ln>
                                <a:effectLst/>
                              </p:spPr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zh-TW" altLang="en-US" sz="1600" b="0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76" name="直線單箭頭接點 75">
                                  <a:extLst>
                                    <a:ext uri="{FF2B5EF4-FFF2-40B4-BE49-F238E27FC236}">
                                      <a16:creationId xmlns:a16="http://schemas.microsoft.com/office/drawing/2014/main" id="{867FE452-C97D-4988-B394-02412C9C4D03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 bwMode="auto">
                                <a:xfrm>
                                  <a:off x="5650079" y="2446431"/>
                                  <a:ext cx="522342" cy="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77" name="直線單箭頭接點 76">
                                  <a:extLst>
                                    <a:ext uri="{FF2B5EF4-FFF2-40B4-BE49-F238E27FC236}">
                                      <a16:creationId xmlns:a16="http://schemas.microsoft.com/office/drawing/2014/main" id="{85020B53-2A7F-44EB-B2B9-7090BA9A418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 bwMode="auto">
                                <a:xfrm>
                                  <a:off x="3225838" y="2442789"/>
                                  <a:ext cx="498934" cy="728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78" name="直線單箭頭接點 77">
                                  <a:extLst>
                                    <a:ext uri="{FF2B5EF4-FFF2-40B4-BE49-F238E27FC236}">
                                      <a16:creationId xmlns:a16="http://schemas.microsoft.com/office/drawing/2014/main" id="{36694103-638C-4056-8D5A-FD8E6CFE665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 bwMode="auto">
                                <a:xfrm>
                                  <a:off x="6777439" y="2446431"/>
                                  <a:ext cx="590669" cy="0"/>
                                </a:xfrm>
                                <a:prstGeom prst="straightConnector1">
                                  <a:avLst/>
                                </a:prstGeom>
                                <a:solidFill>
                                  <a:srgbClr val="BBE0E3"/>
                                </a:solidFill>
                                <a:ln w="9525" cap="flat" cmpd="sng" algn="ctr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triangle"/>
                                </a:ln>
                                <a:effectLst/>
                              </p:spPr>
                            </p:cxnSp>
                            <p:sp>
                              <p:nvSpPr>
                                <p:cNvPr id="79" name="矩形 78">
                                  <a:extLst>
                                    <a:ext uri="{FF2B5EF4-FFF2-40B4-BE49-F238E27FC236}">
                                      <a16:creationId xmlns:a16="http://schemas.microsoft.com/office/drawing/2014/main" id="{CC27E450-B180-4B7E-9696-1442324CAE5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714285" y="2193036"/>
                                  <a:ext cx="51155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zh-TW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  <a:cs typeface="Arial" panose="020B0604020202020204" pitchFamily="34" charset="0"/>
                                    </a:rPr>
                                    <a:t>捲料</a:t>
                                  </a:r>
                                  <a:endParaRPr kumimoji="1" lang="zh-TW" altLang="en-US" sz="1600" b="1" i="0" u="none" strike="noStrike" kern="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0" name="矩形 79">
                                  <a:extLst>
                                    <a:ext uri="{FF2B5EF4-FFF2-40B4-BE49-F238E27FC236}">
                                      <a16:creationId xmlns:a16="http://schemas.microsoft.com/office/drawing/2014/main" id="{54C3302E-62C4-4035-BBF8-62A5A0F2619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718173" y="2193036"/>
                                  <a:ext cx="821177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C000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  <a:cs typeface="Arial" panose="020B0604020202020204" pitchFamily="34" charset="0"/>
                                    </a:rPr>
                                    <a:t>沖壓裁切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1" name="矩形 80">
                                  <a:extLst>
                                    <a:ext uri="{FF2B5EF4-FFF2-40B4-BE49-F238E27FC236}">
                                      <a16:creationId xmlns:a16="http://schemas.microsoft.com/office/drawing/2014/main" id="{466E27F5-7BBD-4BFE-959E-C6DA65E0354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5096708" y="2193036"/>
                                  <a:ext cx="53964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8119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  <a:cs typeface="Arial" panose="020B0604020202020204" pitchFamily="34" charset="0"/>
                                    </a:rPr>
                                    <a:t>折床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2" name="矩形 81">
                                  <a:extLst>
                                    <a:ext uri="{FF2B5EF4-FFF2-40B4-BE49-F238E27FC236}">
                                      <a16:creationId xmlns:a16="http://schemas.microsoft.com/office/drawing/2014/main" id="{EFE256C3-75F5-4D13-86E6-033BDF63A8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7444484" y="2193036"/>
                                  <a:ext cx="836705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  <a:cs typeface="Arial" panose="020B0604020202020204" pitchFamily="34" charset="0"/>
                                    </a:rPr>
                                    <a:t>塗裝烤漆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3" name="矩形 82">
                                  <a:extLst>
                                    <a:ext uri="{FF2B5EF4-FFF2-40B4-BE49-F238E27FC236}">
                                      <a16:creationId xmlns:a16="http://schemas.microsoft.com/office/drawing/2014/main" id="{F284DB91-D81B-4DBE-A69B-C525E11C91C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240878" y="2193036"/>
                                  <a:ext cx="522833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  <a:cs typeface="Arial" panose="020B0604020202020204" pitchFamily="34" charset="0"/>
                                    </a:rPr>
                                    <a:t>點焊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4" name="矩形 83"/>
                                <p:cNvSpPr/>
                                <p:nvPr/>
                              </p:nvSpPr>
                              <p:spPr>
                                <a:xfrm>
                                  <a:off x="10344675" y="2022748"/>
                                  <a:ext cx="1053923" cy="897293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EBF5F9"/>
                                </a:solidFill>
                                <a:ln>
                                  <a:solidFill>
                                    <a:srgbClr val="333300"/>
                                  </a:solidFill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</a:rPr>
                                    <a:t>客戶</a:t>
                                  </a:r>
                                  <a:endPara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endParaRPr>
                                </a:p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0" lang="en-US" altLang="zh-TW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</a:rPr>
                                    <a:t>YY</a:t>
                                  </a: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</a:rPr>
                                    <a:t>科技、</a:t>
                                  </a:r>
                                  <a:r>
                                    <a:rPr kumimoji="0" lang="en-US" altLang="zh-TW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</a:rPr>
                                    <a:t>SS</a:t>
                                  </a: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</a:rPr>
                                    <a:t>興業、</a:t>
                                  </a:r>
                                  <a:r>
                                    <a:rPr kumimoji="0" lang="en-US" altLang="zh-TW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</a:rPr>
                                    <a:t>WW</a:t>
                                  </a:r>
                                  <a:r>
                                    <a:rPr kumimoji="0" lang="zh-TW" altLang="en-US" sz="1200" b="1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1C1C1C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</a:rPr>
                                    <a:t>工業</a:t>
                                  </a:r>
                                  <a:endPara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1C1C1C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5" name="矩形 84">
                                  <a:extLst>
                                    <a:ext uri="{FF2B5EF4-FFF2-40B4-BE49-F238E27FC236}">
                                      <a16:creationId xmlns:a16="http://schemas.microsoft.com/office/drawing/2014/main" id="{54C3302E-62C4-4035-BBF8-62A5A0F2619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2604623" y="278227"/>
                                  <a:ext cx="6866998" cy="365563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  <a:ln>
                                  <a:solidFill>
                                    <a:srgbClr val="92D050"/>
                                  </a:solidFill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en-US" altLang="zh-TW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  <a:cs typeface="Arial" panose="020B0604020202020204" pitchFamily="34" charset="0"/>
                                    </a:rPr>
                                    <a:t>XX</a:t>
                                  </a: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  <a:cs typeface="Arial" panose="020B0604020202020204" pitchFamily="34" charset="0"/>
                                    </a:rPr>
                                    <a:t>產品智慧生產線導入計畫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86" name="矩形 85">
                                  <a:extLst>
                                    <a:ext uri="{FF2B5EF4-FFF2-40B4-BE49-F238E27FC236}">
                                      <a16:creationId xmlns:a16="http://schemas.microsoft.com/office/drawing/2014/main" id="{EFE256C3-75F5-4D13-86E6-033BDF63A8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8798740" y="2193036"/>
                                  <a:ext cx="827452" cy="631428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marL="0" marR="0" lvl="0" indent="0" algn="ctr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r>
                                    <a:rPr kumimoji="1" lang="zh-TW" altLang="en-US" sz="1600" b="1" i="0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標楷體" panose="03000509000000000000" pitchFamily="65" charset="-120"/>
                                      <a:ea typeface="標楷體" panose="03000509000000000000" pitchFamily="65" charset="-120"/>
                                      <a:cs typeface="Arial" panose="020B0604020202020204" pitchFamily="34" charset="0"/>
                                    </a:rPr>
                                    <a:t>包裝出貨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74" name="文字方塊 73"/>
                              <p:cNvSpPr txBox="1"/>
                              <p:nvPr/>
                            </p:nvSpPr>
                            <p:spPr>
                              <a:xfrm>
                                <a:off x="661437" y="1944117"/>
                                <a:ext cx="831452" cy="830997"/>
                              </a:xfrm>
                              <a:prstGeom prst="rect">
                                <a:avLst/>
                              </a:prstGeom>
                              <a:solidFill>
                                <a:srgbClr val="EBF5F9"/>
                              </a:solidFill>
                              <a:ln>
                                <a:solidFill>
                                  <a:srgbClr val="333300"/>
                                </a:solidFill>
                              </a:ln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a:t>供應商</a:t>
                                </a:r>
                                <a:endParaRPr kumimoji="0" lang="en-US" altLang="zh-TW" sz="1200" b="1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endParaRPr>
                              </a:p>
                              <a:p>
                                <a:pPr marL="0" marR="0" lvl="0" indent="0" algn="l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r>
                                  <a: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a:t>XX</a:t>
                                </a: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a:t>金屬、</a:t>
                                </a:r>
                                <a:r>
                                  <a: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a:t>OO</a:t>
                                </a: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a:t>企業、</a:t>
                                </a:r>
                                <a:r>
                                  <a:rPr kumimoji="0" lang="en-US" altLang="zh-TW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a:t>TT</a:t>
                                </a:r>
                                <a:r>
                                  <a:rPr kumimoji="0" lang="zh-TW" altLang="en-US" sz="1200" b="1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a:t>實業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72" name="矩形 71">
                              <a:extLst>
                                <a:ext uri="{FF2B5EF4-FFF2-40B4-BE49-F238E27FC236}">
                                  <a16:creationId xmlns:a16="http://schemas.microsoft.com/office/drawing/2014/main" id="{54C3302E-62C4-4035-BBF8-62A5A0F2619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578620" y="1469675"/>
                              <a:ext cx="4335881" cy="584775"/>
                            </a:xfrm>
                            <a:prstGeom prst="rect">
                              <a:avLst/>
                            </a:prstGeom>
                            <a:solidFill>
                              <a:schemeClr val="bg2"/>
                            </a:solidFill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1" lang="zh-TW" altLang="en-US" sz="16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  <a:cs typeface="Arial" panose="020B0604020202020204" pitchFamily="34" charset="0"/>
                                </a:rPr>
                                <a:t>智慧排程</a:t>
                              </a:r>
                              <a:endParaRPr kumimoji="1" lang="en-US" altLang="zh-TW" sz="1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lvl="0" indent="0" algn="ctr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zh-TW" altLang="en-US" sz="1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cxnSp>
                    <p:nvCxnSpPr>
                      <p:cNvPr id="58" name="弧形接點 57"/>
                      <p:cNvCxnSpPr>
                        <a:stCxn id="74" idx="0"/>
                        <a:endCxn id="87" idx="2"/>
                      </p:cNvCxnSpPr>
                      <p:nvPr/>
                    </p:nvCxnSpPr>
                    <p:spPr>
                      <a:xfrm rot="5400000" flipH="1" flipV="1">
                        <a:off x="1755217" y="1388176"/>
                        <a:ext cx="802948" cy="2289142"/>
                      </a:xfrm>
                      <a:prstGeom prst="curvedConnector2">
                        <a:avLst/>
                      </a:prstGeom>
                      <a:ln w="12700">
                        <a:solidFill>
                          <a:srgbClr val="0020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弧形接點 58"/>
                      <p:cNvCxnSpPr>
                        <a:stCxn id="84" idx="0"/>
                        <a:endCxn id="87" idx="0"/>
                      </p:cNvCxnSpPr>
                      <p:nvPr/>
                    </p:nvCxnSpPr>
                    <p:spPr>
                      <a:xfrm rot="16200000" flipV="1">
                        <a:off x="6172090" y="1206413"/>
                        <a:ext cx="841069" cy="2690790"/>
                      </a:xfrm>
                      <a:prstGeom prst="curvedConnector2">
                        <a:avLst/>
                      </a:prstGeom>
                      <a:ln w="12700">
                        <a:solidFill>
                          <a:srgbClr val="00206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文字方塊 59"/>
                      <p:cNvSpPr txBox="1"/>
                      <p:nvPr/>
                    </p:nvSpPr>
                    <p:spPr>
                      <a:xfrm>
                        <a:off x="1859503" y="2052098"/>
                        <a:ext cx="11521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APP</a:t>
                        </a:r>
                        <a:endPara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endParaRPr>
                      </a:p>
                    </p:txBody>
                  </p:sp>
                  <p:sp>
                    <p:nvSpPr>
                      <p:cNvPr id="61" name="文字方塊 60"/>
                      <p:cNvSpPr txBox="1"/>
                      <p:nvPr/>
                    </p:nvSpPr>
                    <p:spPr>
                      <a:xfrm>
                        <a:off x="5945810" y="2014801"/>
                        <a:ext cx="115212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APP</a:t>
                        </a:r>
                        <a:endPara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endParaRPr>
                      </a:p>
                    </p:txBody>
                  </p:sp>
                  <p:sp>
                    <p:nvSpPr>
                      <p:cNvPr id="62" name="矩形 61"/>
                      <p:cNvSpPr/>
                      <p:nvPr/>
                    </p:nvSpPr>
                    <p:spPr>
                      <a:xfrm>
                        <a:off x="3470020" y="2726868"/>
                        <a:ext cx="915886" cy="28747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MES</a:t>
                        </a:r>
                        <a:endPara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endParaRPr>
                      </a:p>
                    </p:txBody>
                  </p:sp>
                  <p:sp>
                    <p:nvSpPr>
                      <p:cNvPr id="63" name="矩形 62"/>
                      <p:cNvSpPr/>
                      <p:nvPr/>
                    </p:nvSpPr>
                    <p:spPr>
                      <a:xfrm>
                        <a:off x="2561918" y="2726868"/>
                        <a:ext cx="656681" cy="30070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Ｉ</a:t>
                        </a:r>
                        <a:r>
                          <a: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o</a:t>
                        </a:r>
                        <a:r>
                          <a: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Ｔ</a:t>
                        </a:r>
                      </a:p>
                    </p:txBody>
                  </p:sp>
                  <p:sp>
                    <p:nvSpPr>
                      <p:cNvPr id="64" name="文字方塊 63"/>
                      <p:cNvSpPr txBox="1"/>
                      <p:nvPr/>
                    </p:nvSpPr>
                    <p:spPr>
                      <a:xfrm>
                        <a:off x="3196299" y="2686342"/>
                        <a:ext cx="67594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zh-TW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+</a:t>
                        </a:r>
                        <a:endPara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</a:endParaRPr>
                      </a:p>
                    </p:txBody>
                  </p:sp>
                </p:grpSp>
              </p:grpSp>
              <p:sp>
                <p:nvSpPr>
                  <p:cNvPr id="52" name="圓角矩形 51"/>
                  <p:cNvSpPr/>
                  <p:nvPr/>
                </p:nvSpPr>
                <p:spPr>
                  <a:xfrm>
                    <a:off x="6149512" y="3098561"/>
                    <a:ext cx="1230800" cy="2328646"/>
                  </a:xfrm>
                  <a:prstGeom prst="round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53" name="圓角矩形 52"/>
                  <p:cNvSpPr/>
                  <p:nvPr/>
                </p:nvSpPr>
                <p:spPr>
                  <a:xfrm>
                    <a:off x="4520803" y="3140925"/>
                    <a:ext cx="1582084" cy="1837758"/>
                  </a:xfrm>
                  <a:prstGeom prst="roundRect">
                    <a:avLst/>
                  </a:prstGeom>
                  <a:noFill/>
                  <a:ln>
                    <a:solidFill>
                      <a:srgbClr val="FF614C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  <p:sp>
                <p:nvSpPr>
                  <p:cNvPr id="54" name="圓角矩形 53"/>
                  <p:cNvSpPr/>
                  <p:nvPr/>
                </p:nvSpPr>
                <p:spPr>
                  <a:xfrm>
                    <a:off x="1509471" y="3078179"/>
                    <a:ext cx="1150660" cy="1638380"/>
                  </a:xfrm>
                  <a:prstGeom prst="roundRect">
                    <a:avLst/>
                  </a:prstGeom>
                  <a:noFill/>
                  <a:ln>
                    <a:solidFill>
                      <a:srgbClr val="00B05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</p:txBody>
              </p:sp>
            </p:grpSp>
            <p:sp>
              <p:nvSpPr>
                <p:cNvPr id="45" name="矩形 44"/>
                <p:cNvSpPr/>
                <p:nvPr/>
              </p:nvSpPr>
              <p:spPr>
                <a:xfrm>
                  <a:off x="4652493" y="2778620"/>
                  <a:ext cx="902811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400" b="0" i="0" u="none" strike="noStrike" kern="1200" cap="none" spc="0" normalizeH="0" baseline="0" noProof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精實管理</a:t>
                  </a:r>
                  <a:endParaRPr kumimoji="1" lang="zh-TW" altLang="en-US" sz="14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46" name="文字方塊 45"/>
                <p:cNvSpPr txBox="1"/>
                <p:nvPr/>
              </p:nvSpPr>
              <p:spPr>
                <a:xfrm>
                  <a:off x="5493874" y="2748407"/>
                  <a:ext cx="675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+</a:t>
                  </a:r>
                  <a:endPara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5763801" y="2763705"/>
                  <a:ext cx="1082348" cy="30777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400" b="0" i="0" u="none" strike="noStrike" kern="1200" cap="none" spc="0" normalizeH="0" baseline="0" noProof="0" dirty="0">
                      <a:ln w="0"/>
                      <a:solidFill>
                        <a:prstClr val="black"/>
                      </a:solidFill>
                      <a:effectLst/>
                      <a:uLnTx/>
                      <a:uFillTx/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可視化管理</a:t>
                  </a:r>
                </a:p>
              </p:txBody>
            </p:sp>
            <p:sp>
              <p:nvSpPr>
                <p:cNvPr id="48" name="文字方塊 47"/>
                <p:cNvSpPr txBox="1"/>
                <p:nvPr/>
              </p:nvSpPr>
              <p:spPr>
                <a:xfrm>
                  <a:off x="4370648" y="2757974"/>
                  <a:ext cx="675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+</a:t>
                  </a:r>
                  <a:endPara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endParaRPr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>
                <a:off x="5372407" y="2372587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戰情室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817001" y="2404575"/>
                <a:ext cx="9708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資訊安全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8516" y="4444116"/>
                <a:ext cx="512737" cy="512737"/>
              </a:xfrm>
              <a:prstGeom prst="rect">
                <a:avLst/>
              </a:prstGeom>
            </p:spPr>
          </p:pic>
          <p:pic>
            <p:nvPicPr>
              <p:cNvPr id="37" name="圖片 3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36830" y="3922898"/>
                <a:ext cx="503019" cy="485747"/>
              </a:xfrm>
              <a:prstGeom prst="rect">
                <a:avLst/>
              </a:prstGeom>
            </p:spPr>
          </p:pic>
          <p:sp>
            <p:nvSpPr>
              <p:cNvPr id="38" name="矩形 37"/>
              <p:cNvSpPr/>
              <p:nvPr/>
            </p:nvSpPr>
            <p:spPr>
              <a:xfrm>
                <a:off x="6545377" y="4018822"/>
                <a:ext cx="9541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自動組裝線</a:t>
                </a:r>
                <a:endPara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622320" y="4473078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自動倉儲</a:t>
                </a:r>
              </a:p>
            </p:txBody>
          </p:sp>
          <p:pic>
            <p:nvPicPr>
              <p:cNvPr id="40" name="圖片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326" b="98007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168" y="4904094"/>
                <a:ext cx="660624" cy="411693"/>
              </a:xfrm>
              <a:prstGeom prst="rect">
                <a:avLst/>
              </a:prstGeom>
            </p:spPr>
          </p:pic>
          <p:sp>
            <p:nvSpPr>
              <p:cNvPr id="41" name="矩形 40"/>
              <p:cNvSpPr/>
              <p:nvPr/>
            </p:nvSpPr>
            <p:spPr>
              <a:xfrm>
                <a:off x="6771419" y="4781369"/>
                <a:ext cx="66358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AGV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無人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搬運車</a:t>
                </a:r>
              </a:p>
            </p:txBody>
          </p:sp>
          <p:pic>
            <p:nvPicPr>
              <p:cNvPr id="42" name="圖片 4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345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95" t="1" r="32980" b="45624"/>
              <a:stretch/>
            </p:blipFill>
            <p:spPr>
              <a:xfrm>
                <a:off x="4623882" y="4215769"/>
                <a:ext cx="295227" cy="571770"/>
              </a:xfrm>
              <a:prstGeom prst="rect">
                <a:avLst/>
              </a:prstGeom>
            </p:spPr>
          </p:pic>
          <p:pic>
            <p:nvPicPr>
              <p:cNvPr id="43" name="圖片 4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094" b="89529" l="980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19" t="20374" b="10526"/>
              <a:stretch/>
            </p:blipFill>
            <p:spPr>
              <a:xfrm rot="5592942">
                <a:off x="1476937" y="4111812"/>
                <a:ext cx="544102" cy="432049"/>
              </a:xfrm>
              <a:prstGeom prst="rect">
                <a:avLst/>
              </a:prstGeom>
            </p:spPr>
          </p:pic>
        </p:grpSp>
        <p:sp>
          <p:nvSpPr>
            <p:cNvPr id="32" name="文字方塊 31"/>
            <p:cNvSpPr txBox="1"/>
            <p:nvPr/>
          </p:nvSpPr>
          <p:spPr>
            <a:xfrm>
              <a:off x="4938386" y="4514515"/>
              <a:ext cx="903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蒐集外觀瑕疵影像</a:t>
              </a:r>
            </a:p>
          </p:txBody>
        </p:sp>
      </p:grpSp>
      <p:grpSp>
        <p:nvGrpSpPr>
          <p:cNvPr id="90" name="群組 4"/>
          <p:cNvGrpSpPr>
            <a:grpSpLocks/>
          </p:cNvGrpSpPr>
          <p:nvPr/>
        </p:nvGrpSpPr>
        <p:grpSpPr bwMode="auto">
          <a:xfrm>
            <a:off x="467544" y="6160467"/>
            <a:ext cx="3017837" cy="471111"/>
            <a:chOff x="-3598862" y="5897888"/>
            <a:chExt cx="3017838" cy="570367"/>
          </a:xfrm>
        </p:grpSpPr>
        <p:sp>
          <p:nvSpPr>
            <p:cNvPr id="91" name="圓角矩形圖說文字 90"/>
            <p:cNvSpPr/>
            <p:nvPr/>
          </p:nvSpPr>
          <p:spPr>
            <a:xfrm rot="10800000">
              <a:off x="-3592512" y="5897888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2" name="文字方塊 20"/>
            <p:cNvSpPr txBox="1">
              <a:spLocks noChangeArrowheads="1"/>
            </p:cNvSpPr>
            <p:nvPr/>
          </p:nvSpPr>
          <p:spPr bwMode="auto">
            <a:xfrm>
              <a:off x="-3598862" y="5909324"/>
              <a:ext cx="3017838" cy="55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請將全製程以情境流程呈現，標示各製程現有問題</a:t>
              </a:r>
            </a:p>
          </p:txBody>
        </p:sp>
      </p:grp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3205839" y="1063593"/>
            <a:ext cx="38198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5" name="直線單箭頭接點 94">
            <a:extLst>
              <a:ext uri="{FF2B5EF4-FFF2-40B4-BE49-F238E27FC236}">
                <a16:creationId xmlns:a16="http://schemas.microsoft.com/office/drawing/2014/main" id="{85020B53-2A7F-44EB-B2B9-7090BA9A4185}"/>
              </a:ext>
            </a:extLst>
          </p:cNvPr>
          <p:cNvCxnSpPr/>
          <p:nvPr/>
        </p:nvCxnSpPr>
        <p:spPr bwMode="auto">
          <a:xfrm>
            <a:off x="-2090496" y="1070431"/>
            <a:ext cx="515986" cy="337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85020B53-2A7F-44EB-B2B9-7090BA9A4185}"/>
              </a:ext>
            </a:extLst>
          </p:cNvPr>
          <p:cNvCxnSpPr/>
          <p:nvPr/>
        </p:nvCxnSpPr>
        <p:spPr bwMode="auto">
          <a:xfrm>
            <a:off x="-7717687" y="1054947"/>
            <a:ext cx="515986" cy="3371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831476" y="1051873"/>
            <a:ext cx="381984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8" name="群組 97"/>
          <p:cNvGrpSpPr/>
          <p:nvPr/>
        </p:nvGrpSpPr>
        <p:grpSpPr>
          <a:xfrm>
            <a:off x="-8567965" y="151787"/>
            <a:ext cx="7726987" cy="1367368"/>
            <a:chOff x="661437" y="1477900"/>
            <a:chExt cx="7726987" cy="1367368"/>
          </a:xfrm>
        </p:grpSpPr>
        <p:grpSp>
          <p:nvGrpSpPr>
            <p:cNvPr id="99" name="群組 98"/>
            <p:cNvGrpSpPr/>
            <p:nvPr/>
          </p:nvGrpSpPr>
          <p:grpSpPr>
            <a:xfrm>
              <a:off x="1769433" y="1477900"/>
              <a:ext cx="6618991" cy="1367368"/>
              <a:chOff x="2347491" y="1478174"/>
              <a:chExt cx="9051107" cy="1476455"/>
            </a:xfrm>
          </p:grpSpPr>
          <p:sp>
            <p:nvSpPr>
              <p:cNvPr id="101" name="圓角矩形 4">
                <a:extLst>
                  <a:ext uri="{FF2B5EF4-FFF2-40B4-BE49-F238E27FC236}">
                    <a16:creationId xmlns:a16="http://schemas.microsoft.com/office/drawing/2014/main" id="{AE65078E-2D1C-44EB-A402-37B187271B33}"/>
                  </a:ext>
                </a:extLst>
              </p:cNvPr>
              <p:cNvSpPr/>
              <p:nvPr/>
            </p:nvSpPr>
            <p:spPr>
              <a:xfrm>
                <a:off x="2347491" y="1478174"/>
                <a:ext cx="7581958" cy="1476455"/>
              </a:xfrm>
              <a:prstGeom prst="roundRect">
                <a:avLst>
                  <a:gd name="adj" fmla="val 9333"/>
                </a:avLst>
              </a:prstGeom>
              <a:noFill/>
              <a:ln w="25400" cap="flat" cmpd="sng" algn="ctr">
                <a:solidFill>
                  <a:srgbClr val="FF811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直線單箭頭接點 101">
                <a:extLst>
                  <a:ext uri="{FF2B5EF4-FFF2-40B4-BE49-F238E27FC236}">
                    <a16:creationId xmlns:a16="http://schemas.microsoft.com/office/drawing/2014/main" id="{867FE452-C97D-4988-B394-02412C9C4D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50079" y="2446431"/>
                <a:ext cx="522342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3" name="直線單箭頭接點 102">
                <a:extLst>
                  <a:ext uri="{FF2B5EF4-FFF2-40B4-BE49-F238E27FC236}">
                    <a16:creationId xmlns:a16="http://schemas.microsoft.com/office/drawing/2014/main" id="{85020B53-2A7F-44EB-B2B9-7090BA9A4185}"/>
                  </a:ext>
                </a:extLst>
              </p:cNvPr>
              <p:cNvCxnSpPr/>
              <p:nvPr/>
            </p:nvCxnSpPr>
            <p:spPr bwMode="auto">
              <a:xfrm>
                <a:off x="3225838" y="2442789"/>
                <a:ext cx="498934" cy="728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直線單箭頭接點 103">
                <a:extLst>
                  <a:ext uri="{FF2B5EF4-FFF2-40B4-BE49-F238E27FC236}">
                    <a16:creationId xmlns:a16="http://schemas.microsoft.com/office/drawing/2014/main" id="{36694103-638C-4056-8D5A-FD8E6CFE6654}"/>
                  </a:ext>
                </a:extLst>
              </p:cNvPr>
              <p:cNvCxnSpPr/>
              <p:nvPr/>
            </p:nvCxnSpPr>
            <p:spPr bwMode="auto">
              <a:xfrm>
                <a:off x="6777439" y="2446431"/>
                <a:ext cx="590669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CC27E450-B180-4B7E-9696-1442324CAE5B}"/>
                  </a:ext>
                </a:extLst>
              </p:cNvPr>
              <p:cNvSpPr/>
              <p:nvPr/>
            </p:nvSpPr>
            <p:spPr>
              <a:xfrm>
                <a:off x="2714285" y="2193036"/>
                <a:ext cx="511553" cy="6314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zh-TW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捲料</a:t>
                </a:r>
                <a:endParaRPr kumimoji="1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54C3302E-62C4-4035-BBF8-62A5A0F26190}"/>
                  </a:ext>
                </a:extLst>
              </p:cNvPr>
              <p:cNvSpPr/>
              <p:nvPr/>
            </p:nvSpPr>
            <p:spPr>
              <a:xfrm>
                <a:off x="3718173" y="2193036"/>
                <a:ext cx="821177" cy="63142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沖壓裁切</a:t>
                </a: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466E27F5-7BBD-4BFE-959E-C6DA65E03548}"/>
                  </a:ext>
                </a:extLst>
              </p:cNvPr>
              <p:cNvSpPr/>
              <p:nvPr/>
            </p:nvSpPr>
            <p:spPr>
              <a:xfrm>
                <a:off x="5096708" y="2193036"/>
                <a:ext cx="539643" cy="631428"/>
              </a:xfrm>
              <a:prstGeom prst="rect">
                <a:avLst/>
              </a:prstGeom>
              <a:solidFill>
                <a:srgbClr val="FF8119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折床</a:t>
                </a: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EFE256C3-75F5-4D13-86E6-033BDF63A811}"/>
                  </a:ext>
                </a:extLst>
              </p:cNvPr>
              <p:cNvSpPr/>
              <p:nvPr/>
            </p:nvSpPr>
            <p:spPr>
              <a:xfrm>
                <a:off x="7444484" y="2193036"/>
                <a:ext cx="836705" cy="63142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塗裝烤漆</a:t>
                </a: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F284DB91-D81B-4DBE-A69B-C525E11C91CB}"/>
                  </a:ext>
                </a:extLst>
              </p:cNvPr>
              <p:cNvSpPr/>
              <p:nvPr/>
            </p:nvSpPr>
            <p:spPr>
              <a:xfrm>
                <a:off x="6240878" y="2193036"/>
                <a:ext cx="522833" cy="63142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點焊</a:t>
                </a: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0344675" y="2022748"/>
                <a:ext cx="1053923" cy="897293"/>
              </a:xfrm>
              <a:prstGeom prst="rect">
                <a:avLst/>
              </a:prstGeom>
              <a:solidFill>
                <a:srgbClr val="EBF5F9"/>
              </a:solidFill>
              <a:ln>
                <a:solidFill>
                  <a:srgbClr val="3333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rPr>
                  <a:t>客戶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rPr>
                  <a:t>YY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rPr>
                  <a:t>科技、</a:t>
                </a: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rPr>
                  <a:t>SS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rPr>
                  <a:t>興業、</a:t>
                </a: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rPr>
                  <a:t>WW</a:t>
                </a: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</a:rPr>
                  <a:t>工業</a:t>
                </a:r>
                <a:endPara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EFE256C3-75F5-4D13-86E6-033BDF63A811}"/>
                  </a:ext>
                </a:extLst>
              </p:cNvPr>
              <p:cNvSpPr/>
              <p:nvPr/>
            </p:nvSpPr>
            <p:spPr>
              <a:xfrm>
                <a:off x="8798740" y="2193036"/>
                <a:ext cx="827452" cy="6314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34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標楷體" panose="03000509000000000000" pitchFamily="65" charset="-120"/>
                    <a:ea typeface="標楷體" panose="03000509000000000000" pitchFamily="65" charset="-120"/>
                    <a:cs typeface="Arial" panose="020B0604020202020204" pitchFamily="34" charset="0"/>
                  </a:rPr>
                  <a:t>包裝出貨</a:t>
                </a:r>
              </a:p>
            </p:txBody>
          </p:sp>
        </p:grpSp>
        <p:sp>
          <p:nvSpPr>
            <p:cNvPr id="100" name="文字方塊 99"/>
            <p:cNvSpPr txBox="1"/>
            <p:nvPr/>
          </p:nvSpPr>
          <p:spPr>
            <a:xfrm>
              <a:off x="661437" y="1944117"/>
              <a:ext cx="831452" cy="830997"/>
            </a:xfrm>
            <a:prstGeom prst="rect">
              <a:avLst/>
            </a:prstGeom>
            <a:solidFill>
              <a:srgbClr val="EBF5F9"/>
            </a:solidFill>
            <a:ln>
              <a:solidFill>
                <a:srgbClr val="3333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供應商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XX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金屬、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OO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企業、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TT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實業</a:t>
              </a:r>
            </a:p>
          </p:txBody>
        </p:sp>
      </p:grpSp>
      <p:sp>
        <p:nvSpPr>
          <p:cNvPr id="112" name="矩形 111"/>
          <p:cNvSpPr/>
          <p:nvPr/>
        </p:nvSpPr>
        <p:spPr>
          <a:xfrm>
            <a:off x="-7355431" y="400593"/>
            <a:ext cx="656681" cy="3007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人工排程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3" name="爆炸 2 112"/>
          <p:cNvSpPr/>
          <p:nvPr/>
        </p:nvSpPr>
        <p:spPr>
          <a:xfrm>
            <a:off x="-7962320" y="1224034"/>
            <a:ext cx="871216" cy="655613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-7864957" y="1348623"/>
            <a:ext cx="72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以電話或傳真連繫</a:t>
            </a:r>
          </a:p>
        </p:txBody>
      </p:sp>
      <p:sp>
        <p:nvSpPr>
          <p:cNvPr id="115" name="矩形 114"/>
          <p:cNvSpPr/>
          <p:nvPr/>
        </p:nvSpPr>
        <p:spPr>
          <a:xfrm>
            <a:off x="-6434113" y="-125213"/>
            <a:ext cx="3313403" cy="3502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機台不聯網，資料不串接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製程動線不佳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-4783887" y="395854"/>
            <a:ext cx="656681" cy="3007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人工檢測</a:t>
            </a:r>
            <a:endParaRPr kumimoji="0" lang="en-US" altLang="zh-TW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4518635" y="1989759"/>
            <a:ext cx="450030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marR="0" lvl="0" indent="-180000" algn="just" defTabSz="832287" rtl="0" eaLnBrk="1" fontAlgn="auto" latinLnBrk="0" hangingPunct="1">
              <a:lnSpc>
                <a:spcPts val="1400"/>
              </a:lnSpc>
              <a:spcBef>
                <a:spcPts val="546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TW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AI</a:t>
            </a:r>
            <a:r>
              <a:rPr kumimoji="0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品質瑕疵檢測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：蒐集外觀框之長、寬、高、亮度、顏色等訊息，以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AOI+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機器學習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判斷瑕疵，解決人工判讀不準問題，平均耗時降至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0.5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天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件，良率提高到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90%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、客訴率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2%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marR="0" lvl="0" indent="-180000" algn="just" defTabSz="832287" rtl="0" eaLnBrk="1" fontAlgn="auto" latinLnBrk="0" hangingPunct="1">
              <a:lnSpc>
                <a:spcPts val="1400"/>
              </a:lnSpc>
              <a:spcBef>
                <a:spcPts val="546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供應鏈雲端整合平台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透過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APP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雲平台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與供應商進行資料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介接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，並以</a:t>
            </a:r>
            <a:r>
              <a:rPr kumimoji="0" lang="en-US" altLang="zh-TW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QRcode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進行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進料管理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，可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降低進料不良率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與即時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追溯物料進度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，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達交率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升為</a:t>
            </a: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75%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。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60000" marR="0" lvl="0" indent="-180000" algn="just" defTabSz="832287" rtl="0" eaLnBrk="1" fontAlgn="auto" latinLnBrk="0" hangingPunct="1">
              <a:lnSpc>
                <a:spcPts val="1400"/>
              </a:lnSpc>
              <a:spcBef>
                <a:spcPts val="546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自動化與智慧排程系統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：以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精實管理與網實整合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，透過條碼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自動辨識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系統結合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AGV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無人搬運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機械手臂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，促使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人機協作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優化排程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管理，並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縮短交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期，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解決追溯異常品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問題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556757" y="3063405"/>
            <a:ext cx="4065187" cy="562708"/>
            <a:chOff x="2555103" y="3566214"/>
            <a:chExt cx="4065187" cy="562708"/>
          </a:xfrm>
        </p:grpSpPr>
        <p:sp>
          <p:nvSpPr>
            <p:cNvPr id="22" name="圓角矩形 21"/>
            <p:cNvSpPr/>
            <p:nvPr/>
          </p:nvSpPr>
          <p:spPr>
            <a:xfrm>
              <a:off x="2555103" y="3566214"/>
              <a:ext cx="4048050" cy="562708"/>
            </a:xfrm>
            <a:prstGeom prst="roundRect">
              <a:avLst/>
            </a:prstGeom>
            <a:solidFill>
              <a:srgbClr val="F3BD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677324" y="3584448"/>
              <a:ext cx="3942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此為範例，請依個案情況填寫，欲解決問題前後以對比呈現，並依實際規劃狀況修改內容</a:t>
              </a:r>
            </a:p>
          </p:txBody>
        </p:sp>
      </p:grpSp>
      <p:sp>
        <p:nvSpPr>
          <p:cNvPr id="122" name="矩形 121"/>
          <p:cNvSpPr/>
          <p:nvPr/>
        </p:nvSpPr>
        <p:spPr>
          <a:xfrm>
            <a:off x="-5526130" y="1396986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機台</a:t>
            </a:r>
          </a:p>
        </p:txBody>
      </p: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867FE452-C97D-4988-B394-02412C9C4D03}"/>
              </a:ext>
            </a:extLst>
          </p:cNvPr>
          <p:cNvCxnSpPr>
            <a:cxnSpLocks/>
          </p:cNvCxnSpPr>
          <p:nvPr/>
        </p:nvCxnSpPr>
        <p:spPr bwMode="auto">
          <a:xfrm>
            <a:off x="-5653496" y="1177804"/>
            <a:ext cx="0" cy="414447"/>
          </a:xfrm>
          <a:prstGeom prst="straightConnector1">
            <a:avLst/>
          </a:prstGeom>
          <a:solidFill>
            <a:srgbClr val="BBE0E3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矩形 123"/>
          <p:cNvSpPr/>
          <p:nvPr/>
        </p:nvSpPr>
        <p:spPr>
          <a:xfrm>
            <a:off x="-6145499" y="164219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資訊傳遞方式</a:t>
            </a:r>
            <a:endParaRPr kumimoji="1" lang="en-US" altLang="zh-TW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表單</a:t>
            </a:r>
            <a:endParaRPr kumimoji="1" lang="en-US" altLang="zh-TW" sz="1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-6456596" y="1400514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kumimoji="1" lang="zh-TW" altLang="en-US" sz="1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機台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993" y="4587190"/>
            <a:ext cx="4096494" cy="2152996"/>
          </a:xfrm>
          <a:prstGeom prst="rect">
            <a:avLst/>
          </a:prstGeom>
        </p:spPr>
      </p:pic>
      <p:grpSp>
        <p:nvGrpSpPr>
          <p:cNvPr id="118" name="群組 4"/>
          <p:cNvGrpSpPr>
            <a:grpSpLocks/>
          </p:cNvGrpSpPr>
          <p:nvPr/>
        </p:nvGrpSpPr>
        <p:grpSpPr bwMode="auto">
          <a:xfrm>
            <a:off x="5898465" y="6279527"/>
            <a:ext cx="3017837" cy="469900"/>
            <a:chOff x="-3598862" y="5897888"/>
            <a:chExt cx="3017838" cy="568901"/>
          </a:xfrm>
        </p:grpSpPr>
        <p:sp>
          <p:nvSpPr>
            <p:cNvPr id="119" name="圓角矩形圖說文字 118"/>
            <p:cNvSpPr/>
            <p:nvPr/>
          </p:nvSpPr>
          <p:spPr>
            <a:xfrm rot="10800000">
              <a:off x="-3592512" y="5897888"/>
              <a:ext cx="3011488" cy="555448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0" name="文字方塊 20"/>
            <p:cNvSpPr txBox="1">
              <a:spLocks noChangeArrowheads="1"/>
            </p:cNvSpPr>
            <p:nvPr/>
          </p:nvSpPr>
          <p:spPr bwMode="auto">
            <a:xfrm>
              <a:off x="-3598862" y="5909324"/>
              <a:ext cx="3017838" cy="55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請將全製程以情境流程呈現，並匡列出本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計畫執行範疇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含</a:t>
              </a:r>
              <a:r>
                <a: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POS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驗證範圍</a:t>
              </a:r>
            </a:p>
          </p:txBody>
        </p:sp>
      </p:grpSp>
      <p:sp>
        <p:nvSpPr>
          <p:cNvPr id="221" name="文字方塊 284"/>
          <p:cNvSpPr txBox="1">
            <a:spLocks noChangeArrowheads="1"/>
          </p:cNvSpPr>
          <p:nvPr/>
        </p:nvSpPr>
        <p:spPr bwMode="auto">
          <a:xfrm>
            <a:off x="-4437855" y="6054123"/>
            <a:ext cx="903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Wingdings" panose="05000000000000000000" pitchFamily="2" charset="2"/>
              <a:buChar char="Ø"/>
              <a:defRPr sz="32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驗證</a:t>
            </a:r>
          </a:p>
        </p:txBody>
      </p:sp>
      <p:sp>
        <p:nvSpPr>
          <p:cNvPr id="125" name="標題 1"/>
          <p:cNvSpPr txBox="1">
            <a:spLocks/>
          </p:cNvSpPr>
          <p:nvPr/>
        </p:nvSpPr>
        <p:spPr bwMode="auto">
          <a:xfrm>
            <a:off x="1294082" y="205582"/>
            <a:ext cx="568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defTabSz="912813"/>
            <a:r>
              <a:rPr kumimoji="0" lang="zh-TW" altLang="en-US" dirty="0"/>
              <a:t>計畫規劃說明及結案效益</a:t>
            </a:r>
            <a:r>
              <a:rPr kumimoji="0" lang="en-US" altLang="zh-TW" dirty="0"/>
              <a:t>(1/3)</a:t>
            </a:r>
            <a:endParaRPr kumimoji="0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032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93087"/>
              </p:ext>
            </p:extLst>
          </p:nvPr>
        </p:nvGraphicFramePr>
        <p:xfrm>
          <a:off x="6995010" y="242673"/>
          <a:ext cx="1954749" cy="522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</a:t>
                      </a:r>
                      <a:r>
                        <a:rPr lang="zh-TW" sz="10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總經費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</a:t>
                      </a:r>
                      <a:r>
                        <a:rPr lang="zh-TW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補助經費</a:t>
                      </a:r>
                      <a:endParaRPr lang="zh-TW" alt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51"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XXXXX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OOOOO</a:t>
                      </a:r>
                      <a:r>
                        <a:rPr lang="zh-TW" altLang="en-US" sz="1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千元</a:t>
                      </a:r>
                      <a:endParaRPr lang="zh-TW" sz="1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標題 1"/>
          <p:cNvSpPr txBox="1">
            <a:spLocks/>
          </p:cNvSpPr>
          <p:nvPr/>
        </p:nvSpPr>
        <p:spPr bwMode="auto">
          <a:xfrm>
            <a:off x="1294082" y="205582"/>
            <a:ext cx="568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defTabSz="912813"/>
            <a:r>
              <a:rPr kumimoji="0" lang="zh-TW" altLang="en-US" dirty="0"/>
              <a:t>計畫規劃說明及結案效益</a:t>
            </a:r>
            <a:r>
              <a:rPr kumimoji="0" lang="en-US" altLang="zh-TW" dirty="0"/>
              <a:t>(2/3)</a:t>
            </a:r>
            <a:endParaRPr kumimoji="0" lang="zh-TW" altLang="en-US" dirty="0"/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33C1BF75-F217-42C2-896D-6422103B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639" y="5758683"/>
            <a:ext cx="7487841" cy="91307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CD882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>
            <a:lvl1pPr marL="342900" indent="-3429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1pPr>
            <a:lvl2pPr marL="692150" indent="-23495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>
              <a:spcBef>
                <a:spcPct val="30000"/>
              </a:spcBef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buSzPct val="60000"/>
              <a:buFont typeface="Wingdings" pitchFamily="2" charset="2"/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marL="171450" lvl="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快速生成生產用圖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</a:rPr>
              <a:t>，</a:t>
            </a: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透過雲</a:t>
            </a:r>
            <a:r>
              <a:rPr lang="zh-TW" altLang="en-US" sz="1200" dirty="0">
                <a:solidFill>
                  <a:schemeClr val="tx1"/>
                </a:solidFill>
                <a:latin typeface="標楷體" panose="03000509000000000000" pitchFamily="65" charset="-120"/>
              </a:rPr>
              <a:t>對接資訊給生產設備或供應商，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預計串接</a:t>
            </a:r>
            <a:r>
              <a:rPr lang="en-US" altLang="zh-TW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主力供應商包含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xx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公司、</a:t>
            </a:r>
            <a:r>
              <a:rPr lang="en-US" altLang="zh-TW" sz="1200" spc="-137" dirty="0" err="1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oo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實業等，帶動約</a:t>
            </a:r>
            <a:r>
              <a:rPr lang="en-US" altLang="zh-TW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家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上下游供應鏈業者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(xx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公司、</a:t>
            </a:r>
            <a:r>
              <a:rPr lang="en-US" altLang="zh-TW" sz="1200" spc="-137" dirty="0" err="1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oo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企業</a:t>
            </a:r>
            <a:r>
              <a:rPr lang="en-US" altLang="zh-TW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…)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，強化供應鏈業者間</a:t>
            </a:r>
            <a:r>
              <a:rPr lang="zh-TW" altLang="en-US" sz="1200" spc="-137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生產資訊之數位連結能力</a:t>
            </a:r>
            <a:r>
              <a:rPr lang="zh-TW" altLang="en-US" sz="120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200" b="0" kern="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marL="171450" lvl="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將開放廠房提供同業觀摩參訪。</a:t>
            </a:r>
            <a:endParaRPr lang="en-US" altLang="zh-TW" sz="1200" kern="0" spc="-137" dirty="0">
              <a:solidFill>
                <a:schemeClr val="tx1"/>
              </a:solidFill>
              <a:latin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1450" indent="-171450" eaLnBrk="0" fontAlgn="base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補助供應商建置系統經費</a:t>
            </a:r>
            <a:r>
              <a:rPr lang="en-US" altLang="zh-TW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200" kern="0" spc="-137" dirty="0">
                <a:solidFill>
                  <a:schemeClr val="tx1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將解決方案技轉給供應商。</a:t>
            </a:r>
            <a:endParaRPr lang="en-US" altLang="zh-TW" sz="1200" kern="0" dirty="0">
              <a:solidFill>
                <a:srgbClr val="FF0000"/>
              </a:solidFill>
              <a:latin typeface="標楷體" panose="03000509000000000000" pitchFamily="65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E55C9F9F-8326-4C36-AF8E-CC825FDAAEEE}"/>
              </a:ext>
            </a:extLst>
          </p:cNvPr>
          <p:cNvGrpSpPr/>
          <p:nvPr/>
        </p:nvGrpSpPr>
        <p:grpSpPr>
          <a:xfrm>
            <a:off x="97193" y="5691182"/>
            <a:ext cx="8735661" cy="980570"/>
            <a:chOff x="83820" y="5968964"/>
            <a:chExt cx="8735661" cy="980570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559FBF4A-7DBC-4BA3-8BA0-3DFC8E44D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640" y="6017563"/>
              <a:ext cx="7487841" cy="931971"/>
            </a:xfrm>
            <a:prstGeom prst="roundRect">
              <a:avLst>
                <a:gd name="adj" fmla="val 19449"/>
              </a:avLst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ffectLst>
              <a:prstShdw prst="shdw17" dist="17961" dir="2700000">
                <a:srgbClr val="CFDBF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marL="522288" lvl="1" indent="1588" defTabSz="969963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endParaRPr kumimoji="1" lang="zh-TW" altLang="en-US" sz="16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endParaRPr>
            </a:p>
          </p:txBody>
        </p:sp>
        <p:sp>
          <p:nvSpPr>
            <p:cNvPr id="29" name="AutoShape 6">
              <a:extLst>
                <a:ext uri="{FF2B5EF4-FFF2-40B4-BE49-F238E27FC236}">
                  <a16:creationId xmlns:a16="http://schemas.microsoft.com/office/drawing/2014/main" id="{9DF17283-BBD8-4E65-84C1-01B04EFC4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" y="5968964"/>
              <a:ext cx="1247820" cy="916420"/>
            </a:xfrm>
            <a:custGeom>
              <a:avLst/>
              <a:gdLst>
                <a:gd name="G0" fmla="+- 6042 0 0"/>
                <a:gd name="G1" fmla="+- 3538 0 0"/>
                <a:gd name="G2" fmla="+- 21600 0 3538"/>
                <a:gd name="G3" fmla="+- 10800 0 3538"/>
                <a:gd name="G4" fmla="+- 21600 0 6042"/>
                <a:gd name="G5" fmla="*/ G4 G3 10800"/>
                <a:gd name="G6" fmla="+- 21600 0 G5"/>
                <a:gd name="T0" fmla="*/ 6042 w 21600"/>
                <a:gd name="T1" fmla="*/ 0 h 21600"/>
                <a:gd name="T2" fmla="*/ 0 w 21600"/>
                <a:gd name="T3" fmla="*/ 10800 h 21600"/>
                <a:gd name="T4" fmla="*/ 604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042" y="0"/>
                  </a:moveTo>
                  <a:lnTo>
                    <a:pt x="6042" y="3538"/>
                  </a:lnTo>
                  <a:lnTo>
                    <a:pt x="3375" y="3538"/>
                  </a:lnTo>
                  <a:lnTo>
                    <a:pt x="3375" y="18062"/>
                  </a:lnTo>
                  <a:lnTo>
                    <a:pt x="6042" y="18062"/>
                  </a:lnTo>
                  <a:lnTo>
                    <a:pt x="604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538"/>
                  </a:moveTo>
                  <a:lnTo>
                    <a:pt x="1350" y="18062"/>
                  </a:lnTo>
                  <a:lnTo>
                    <a:pt x="2700" y="18062"/>
                  </a:lnTo>
                  <a:lnTo>
                    <a:pt x="2700" y="3538"/>
                  </a:lnTo>
                  <a:close/>
                </a:path>
                <a:path w="21600" h="21600">
                  <a:moveTo>
                    <a:pt x="0" y="3538"/>
                  </a:moveTo>
                  <a:lnTo>
                    <a:pt x="0" y="18062"/>
                  </a:lnTo>
                  <a:lnTo>
                    <a:pt x="675" y="18062"/>
                  </a:lnTo>
                  <a:lnTo>
                    <a:pt x="675" y="3538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CFDBFD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r>
                <a:rPr kumimoji="1" lang="zh-TW" altLang="en-US" sz="2000" b="1" kern="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複製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60000"/>
                <a:buFont typeface="Wingdings" pitchFamily="2" charset="2"/>
                <a:buNone/>
                <a:defRPr/>
              </a:pPr>
              <a:r>
                <a:rPr kumimoji="1" lang="zh-TW" altLang="en-US" sz="2000" b="1" kern="0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itchFamily="34" charset="0"/>
                </a:rPr>
                <a:t>擴散</a:t>
              </a: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5C7308D3-0100-4C7E-BF45-E82317642884}"/>
              </a:ext>
            </a:extLst>
          </p:cNvPr>
          <p:cNvGrpSpPr/>
          <p:nvPr/>
        </p:nvGrpSpPr>
        <p:grpSpPr>
          <a:xfrm>
            <a:off x="45321" y="1072373"/>
            <a:ext cx="9112052" cy="3220723"/>
            <a:chOff x="31948" y="1641081"/>
            <a:chExt cx="9112052" cy="3220723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37AF63E3-1B98-4361-8238-49ADD52492EB}"/>
                </a:ext>
              </a:extLst>
            </p:cNvPr>
            <p:cNvGrpSpPr/>
            <p:nvPr/>
          </p:nvGrpSpPr>
          <p:grpSpPr>
            <a:xfrm>
              <a:off x="31948" y="1641081"/>
              <a:ext cx="9112052" cy="3151609"/>
              <a:chOff x="80426" y="3108178"/>
              <a:chExt cx="9112052" cy="2913110"/>
            </a:xfrm>
          </p:grpSpPr>
          <p:sp>
            <p:nvSpPr>
              <p:cNvPr id="33" name="圓角矩形 13">
                <a:extLst>
                  <a:ext uri="{FF2B5EF4-FFF2-40B4-BE49-F238E27FC236}">
                    <a16:creationId xmlns:a16="http://schemas.microsoft.com/office/drawing/2014/main" id="{930C254E-7192-4B67-A038-8F083435BB6F}"/>
                  </a:ext>
                </a:extLst>
              </p:cNvPr>
              <p:cNvSpPr/>
              <p:nvPr/>
            </p:nvSpPr>
            <p:spPr>
              <a:xfrm>
                <a:off x="80426" y="3108178"/>
                <a:ext cx="9112052" cy="291310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2C119293-C61B-4475-8C57-863892CE82DD}"/>
                  </a:ext>
                </a:extLst>
              </p:cNvPr>
              <p:cNvSpPr/>
              <p:nvPr/>
            </p:nvSpPr>
            <p:spPr>
              <a:xfrm>
                <a:off x="186759" y="3430381"/>
                <a:ext cx="4294177" cy="2590905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37" name="流程圖: 替代處理程序 74">
                <a:extLst>
                  <a:ext uri="{FF2B5EF4-FFF2-40B4-BE49-F238E27FC236}">
                    <a16:creationId xmlns:a16="http://schemas.microsoft.com/office/drawing/2014/main" id="{AF1C340C-8B3C-4062-AA7E-78DC090E126A}"/>
                  </a:ext>
                </a:extLst>
              </p:cNvPr>
              <p:cNvSpPr/>
              <p:nvPr/>
            </p:nvSpPr>
            <p:spPr>
              <a:xfrm>
                <a:off x="400716" y="3172062"/>
                <a:ext cx="3571690" cy="435480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2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本案計畫範疇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E838DDB0-511F-4131-868D-B834BADB01B0}"/>
                  </a:ext>
                </a:extLst>
              </p:cNvPr>
              <p:cNvSpPr/>
              <p:nvPr/>
            </p:nvSpPr>
            <p:spPr>
              <a:xfrm>
                <a:off x="4493277" y="3430382"/>
                <a:ext cx="4686860" cy="2590906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38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1" name="流程圖: 替代處理程序 75">
                <a:extLst>
                  <a:ext uri="{FF2B5EF4-FFF2-40B4-BE49-F238E27FC236}">
                    <a16:creationId xmlns:a16="http://schemas.microsoft.com/office/drawing/2014/main" id="{AFA2FEFE-41D4-458B-B6FA-45977A4540AF}"/>
                  </a:ext>
                </a:extLst>
              </p:cNvPr>
              <p:cNvSpPr/>
              <p:nvPr/>
            </p:nvSpPr>
            <p:spPr>
              <a:xfrm>
                <a:off x="5153074" y="3172062"/>
                <a:ext cx="3427844" cy="435480"/>
              </a:xfrm>
              <a:prstGeom prst="flowChartAlternateProcess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82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本計畫資安架構圖</a:t>
                </a:r>
              </a:p>
            </p:txBody>
          </p:sp>
        </p:grpSp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18493636-E584-46CF-B593-A23716EB9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659" y="2141038"/>
              <a:ext cx="4220038" cy="2720766"/>
            </a:xfrm>
            <a:prstGeom prst="rect">
              <a:avLst/>
            </a:prstGeom>
            <a:solidFill>
              <a:schemeClr val="bg1"/>
            </a:solidFill>
          </p:spPr>
        </p:pic>
      </p:grpSp>
      <p:graphicFrame>
        <p:nvGraphicFramePr>
          <p:cNvPr id="42" name="Group 100">
            <a:extLst>
              <a:ext uri="{FF2B5EF4-FFF2-40B4-BE49-F238E27FC236}">
                <a16:creationId xmlns:a16="http://schemas.microsoft.com/office/drawing/2014/main" id="{15892A5F-E070-47E9-A4A2-A5B279257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49332"/>
              </p:ext>
            </p:extLst>
          </p:nvPr>
        </p:nvGraphicFramePr>
        <p:xfrm>
          <a:off x="114577" y="4365104"/>
          <a:ext cx="8932230" cy="1317238"/>
        </p:xfrm>
        <a:graphic>
          <a:graphicData uri="http://schemas.openxmlformats.org/drawingml/2006/table">
            <a:tbl>
              <a:tblPr/>
              <a:tblGrid>
                <a:gridCol w="72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1284">
                  <a:extLst>
                    <a:ext uri="{9D8B030D-6E8A-4147-A177-3AD203B41FA5}">
                      <a16:colId xmlns:a16="http://schemas.microsoft.com/office/drawing/2014/main" val="176857724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182922887"/>
                    </a:ext>
                  </a:extLst>
                </a:gridCol>
                <a:gridCol w="889724">
                  <a:extLst>
                    <a:ext uri="{9D8B030D-6E8A-4147-A177-3AD203B41FA5}">
                      <a16:colId xmlns:a16="http://schemas.microsoft.com/office/drawing/2014/main" val="2910225982"/>
                    </a:ext>
                  </a:extLst>
                </a:gridCol>
                <a:gridCol w="639189">
                  <a:extLst>
                    <a:ext uri="{9D8B030D-6E8A-4147-A177-3AD203B41FA5}">
                      <a16:colId xmlns:a16="http://schemas.microsoft.com/office/drawing/2014/main" val="1990483386"/>
                    </a:ext>
                  </a:extLst>
                </a:gridCol>
                <a:gridCol w="618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851">
                  <a:extLst>
                    <a:ext uri="{9D8B030D-6E8A-4147-A177-3AD203B41FA5}">
                      <a16:colId xmlns:a16="http://schemas.microsoft.com/office/drawing/2014/main" val="863122731"/>
                    </a:ext>
                  </a:extLst>
                </a:gridCol>
              </a:tblGrid>
              <a:tr h="465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zh-TW" altLang="en-US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生產時間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下單採購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組裝時間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上下料時間</a:t>
                      </a:r>
                      <a:endParaRPr kumimoji="1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(</a:t>
                      </a: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包含等待</a:t>
                      </a: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)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品質良率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生產成本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Lead Time</a:t>
                      </a:r>
                      <a:endParaRPr kumimoji="1" lang="zh-TW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整體設備效率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供應鏈串家數</a:t>
                      </a: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結案後一年</a:t>
                      </a:r>
                      <a:r>
                        <a:rPr kumimoji="1" lang="en-US" alt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ROI</a:t>
                      </a:r>
                      <a:endParaRPr kumimoji="1" lang="zh-TW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導入前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秒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人</a:t>
                      </a:r>
                    </a:p>
                  </a:txBody>
                  <a:tcPr marL="93131" marR="931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千元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oo</a:t>
                      </a:r>
                      <a:r>
                        <a:rPr lang="en-US" altLang="zh-TW" sz="12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%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Ｏ家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30%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導入後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r>
                        <a:rPr lang="zh-TW" altLang="en-US" sz="1200" b="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30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60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秒</a:t>
                      </a: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/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人</a:t>
                      </a:r>
                    </a:p>
                  </a:txBody>
                  <a:tcPr marL="93131" marR="93131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99%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150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千元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15</a:t>
                      </a:r>
                      <a:r>
                        <a:rPr kumimoji="1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天</a:t>
                      </a: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 pitchFamily="34" charset="0"/>
                        </a:rPr>
                        <a:t>76.7%</a:t>
                      </a:r>
                      <a:endParaRPr kumimoji="1" lang="zh-TW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 pitchFamily="34" charset="0"/>
                      </a:endParaRPr>
                    </a:p>
                  </a:txBody>
                  <a:tcPr marL="93131" marR="9313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3131" marR="93131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3131" marR="93131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流程圖: 替代處理程序 75">
            <a:extLst>
              <a:ext uri="{FF2B5EF4-FFF2-40B4-BE49-F238E27FC236}">
                <a16:creationId xmlns:a16="http://schemas.microsoft.com/office/drawing/2014/main" id="{265F4FE0-9B55-4695-9E3D-FB1BBBFF0E85}"/>
              </a:ext>
            </a:extLst>
          </p:cNvPr>
          <p:cNvSpPr/>
          <p:nvPr/>
        </p:nvSpPr>
        <p:spPr>
          <a:xfrm>
            <a:off x="49417" y="4293096"/>
            <a:ext cx="886048" cy="604437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2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預期效益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D59B376-1E1E-48EE-BD81-80D652F946B6}"/>
              </a:ext>
            </a:extLst>
          </p:cNvPr>
          <p:cNvSpPr txBox="1"/>
          <p:nvPr/>
        </p:nvSpPr>
        <p:spPr>
          <a:xfrm>
            <a:off x="2724099" y="1787404"/>
            <a:ext cx="163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此為範例，請依個案內容以圖示說明</a:t>
            </a:r>
          </a:p>
        </p:txBody>
      </p:sp>
      <p:sp>
        <p:nvSpPr>
          <p:cNvPr id="45" name="向右箭號 34">
            <a:extLst>
              <a:ext uri="{FF2B5EF4-FFF2-40B4-BE49-F238E27FC236}">
                <a16:creationId xmlns:a16="http://schemas.microsoft.com/office/drawing/2014/main" id="{360BEC5E-08AC-4DDD-B03A-B9F0623BE892}"/>
              </a:ext>
            </a:extLst>
          </p:cNvPr>
          <p:cNvSpPr/>
          <p:nvPr/>
        </p:nvSpPr>
        <p:spPr>
          <a:xfrm rot="10800000">
            <a:off x="6660232" y="5792837"/>
            <a:ext cx="2378991" cy="1092546"/>
          </a:xfrm>
          <a:prstGeom prst="rightArrow">
            <a:avLst/>
          </a:prstGeom>
          <a:solidFill>
            <a:srgbClr val="F3BD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12787518-8FC1-43F2-8A2F-C41DC52D01E0}"/>
              </a:ext>
            </a:extLst>
          </p:cNvPr>
          <p:cNvSpPr txBox="1"/>
          <p:nvPr/>
        </p:nvSpPr>
        <p:spPr>
          <a:xfrm>
            <a:off x="6909429" y="6024561"/>
            <a:ext cx="218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請自行依照公司狀況修正，並請明確述明此計畫合作之供應鏈業者</a:t>
            </a:r>
            <a:endParaRPr lang="zh-TW" altLang="en-US" sz="1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7" name="圖片 2">
            <a:extLst>
              <a:ext uri="{FF2B5EF4-FFF2-40B4-BE49-F238E27FC236}">
                <a16:creationId xmlns:a16="http://schemas.microsoft.com/office/drawing/2014/main" id="{0C83B6D3-EBF8-44B2-9EE4-09E99BA88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02" y="2014910"/>
            <a:ext cx="38274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群組 4">
            <a:extLst>
              <a:ext uri="{FF2B5EF4-FFF2-40B4-BE49-F238E27FC236}">
                <a16:creationId xmlns:a16="http://schemas.microsoft.com/office/drawing/2014/main" id="{8AD6AD03-4AF1-413E-9259-81FD5C94E00F}"/>
              </a:ext>
            </a:extLst>
          </p:cNvPr>
          <p:cNvGrpSpPr>
            <a:grpSpLocks/>
          </p:cNvGrpSpPr>
          <p:nvPr/>
        </p:nvGrpSpPr>
        <p:grpSpPr bwMode="auto">
          <a:xfrm>
            <a:off x="1187624" y="4039220"/>
            <a:ext cx="5572125" cy="469900"/>
            <a:chOff x="7136903" y="4824413"/>
            <a:chExt cx="5572001" cy="469073"/>
          </a:xfrm>
        </p:grpSpPr>
        <p:sp>
          <p:nvSpPr>
            <p:cNvPr id="49" name="圓角矩形圖說文字 53">
              <a:extLst>
                <a:ext uri="{FF2B5EF4-FFF2-40B4-BE49-F238E27FC236}">
                  <a16:creationId xmlns:a16="http://schemas.microsoft.com/office/drawing/2014/main" id="{C3373BD2-E863-4B84-A348-2BFF1D274BE6}"/>
                </a:ext>
              </a:extLst>
            </p:cNvPr>
            <p:cNvSpPr/>
            <p:nvPr/>
          </p:nvSpPr>
          <p:spPr>
            <a:xfrm>
              <a:off x="7163890" y="4824413"/>
              <a:ext cx="5545014" cy="451642"/>
            </a:xfrm>
            <a:prstGeom prst="wedgeRoundRectCallout">
              <a:avLst>
                <a:gd name="adj1" fmla="val -21276"/>
                <a:gd name="adj2" fmla="val 9635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2444A574-05C5-4849-AB83-1FC886A6D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6903" y="4832337"/>
              <a:ext cx="5572001" cy="46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預期效益除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LT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、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OEE</a:t>
              </a:r>
              <a:r>
                <a:rPr lang="zh-TW" altLang="en-US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、供應鏈串聯家數、</a:t>
              </a:r>
              <a:r>
                <a:rPr lang="en-US" altLang="zh-TW" sz="12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ROI</a:t>
              </a:r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為</a:t>
              </a:r>
              <a:r>
                <a:rPr lang="zh-TW" altLang="en-US" sz="1200" dirty="0">
                  <a:highlight>
                    <a:srgbClr val="00FFFF"/>
                  </a:highlight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必要項目</a:t>
              </a:r>
              <a:r>
                <a: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  <a:cs typeface="全字庫正楷體" pitchFamily="66" charset="-120"/>
                </a:rPr>
                <a:t>外，須包含前頁面臨問題之前後數據比對，如欲改善良率，則請加入良率改善前後之數值</a:t>
              </a:r>
            </a:p>
          </p:txBody>
        </p:sp>
      </p:grpSp>
      <p:sp>
        <p:nvSpPr>
          <p:cNvPr id="52" name="流程圖: 替代處理程序 78">
            <a:extLst>
              <a:ext uri="{FF2B5EF4-FFF2-40B4-BE49-F238E27FC236}">
                <a16:creationId xmlns:a16="http://schemas.microsoft.com/office/drawing/2014/main" id="{543D4F6B-20D8-4F22-8052-5A5A8D34F74F}"/>
              </a:ext>
            </a:extLst>
          </p:cNvPr>
          <p:cNvSpPr/>
          <p:nvPr/>
        </p:nvSpPr>
        <p:spPr>
          <a:xfrm>
            <a:off x="4889186" y="1644620"/>
            <a:ext cx="1692275" cy="347663"/>
          </a:xfrm>
          <a:prstGeom prst="flowChartAlternateProcess">
            <a:avLst/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defTabSz="91281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資安</a:t>
            </a:r>
            <a:r>
              <a:rPr kumimoji="0" lang="en-US" altLang="zh-TW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SI:OO</a:t>
            </a:r>
            <a:r>
              <a:rPr kumimoji="0" lang="zh-TW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</a:t>
            </a:r>
            <a:endParaRPr kumimoji="0" lang="en-US" altLang="zh-TW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3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6519</TotalTime>
  <Words>3250</Words>
  <Application>Microsoft Office PowerPoint</Application>
  <PresentationFormat>如螢幕大小 (4:3)</PresentationFormat>
  <Paragraphs>598</Paragraphs>
  <Slides>27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微軟正黑體</vt:lpstr>
      <vt:lpstr>標楷體</vt:lpstr>
      <vt:lpstr>Arial</vt:lpstr>
      <vt:lpstr>Calibri</vt:lpstr>
      <vt:lpstr>Times New Roman</vt:lpstr>
      <vt:lpstr>Wingdings</vt:lpstr>
      <vt:lpstr>Office 佈景主題</vt:lpstr>
      <vt:lpstr>經濟部科技研究發展專案 (主題式研發計畫)   智慧機械-產業聚落供應鏈數位串流暨AI應用計畫 期中／年度／全程查證簡報 (※請選擇期中、年度或全程，此行請於列印時刪除)</vt:lpstr>
      <vt:lpstr>目錄</vt:lpstr>
      <vt:lpstr>計畫簡介</vt:lpstr>
      <vt:lpstr>計畫簡介</vt:lpstr>
      <vt:lpstr>公司簡介</vt:lpstr>
      <vt:lpstr>公司簡介</vt:lpstr>
      <vt:lpstr>公司簡介</vt:lpstr>
      <vt:lpstr>PowerPoint 簡報</vt:lpstr>
      <vt:lpstr>PowerPoint 簡報</vt:lpstr>
      <vt:lpstr>計畫規劃說明及結案效益(3/3)</vt:lpstr>
      <vt:lpstr>現況盤點(1/5)</vt:lpstr>
      <vt:lpstr>現況盤點(2/4)</vt:lpstr>
      <vt:lpstr>現況盤點(3/4)</vt:lpstr>
      <vt:lpstr>現況盤點(4/4)</vt:lpstr>
      <vt:lpstr>服務驗證(POS)範圍與檢視方式</vt:lpstr>
      <vt:lpstr>計畫執行效益總結</vt:lpstr>
      <vt:lpstr>前次查證意見回覆</vt:lpstr>
      <vt:lpstr>本次執行進度說明</vt:lpstr>
      <vt:lpstr>本次執行進度說明</vt:lpstr>
      <vt:lpstr>本次執行進度說明</vt:lpstr>
      <vt:lpstr>人力投入配置說明</vt:lpstr>
      <vt:lpstr>計畫變更情形(若無則免填)</vt:lpstr>
      <vt:lpstr>無形資產引進、委託研究或驗證執行情形</vt:lpstr>
      <vt:lpstr>PowerPoint 簡報</vt:lpstr>
      <vt:lpstr>人員異動情形(本次查證期程)</vt:lpstr>
      <vt:lpstr>經費使用情形</vt:lpstr>
      <vt:lpstr>遭遇之困難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經濟部科技研究發展專案  業界開發產業技術計畫 ／創新科技應用與服務計畫／主導性新產品開發計畫  (※請選擇計畫別，此行請於列印時刪除)   期中／全程查證簡報  (※請選擇期中或全程，此行請於列印時刪除)</dc:title>
  <dc:creator>CPC</dc:creator>
  <cp:lastModifiedBy>03479李慈涵</cp:lastModifiedBy>
  <cp:revision>365</cp:revision>
  <dcterms:created xsi:type="dcterms:W3CDTF">2008-12-22T00:30:51Z</dcterms:created>
  <dcterms:modified xsi:type="dcterms:W3CDTF">2024-12-12T12:46:21Z</dcterms:modified>
</cp:coreProperties>
</file>