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1"/>
  </p:notesMasterIdLst>
  <p:sldIdLst>
    <p:sldId id="256" r:id="rId2"/>
    <p:sldId id="257" r:id="rId3"/>
    <p:sldId id="311" r:id="rId4"/>
    <p:sldId id="323" r:id="rId5"/>
    <p:sldId id="272" r:id="rId6"/>
    <p:sldId id="306" r:id="rId7"/>
    <p:sldId id="308" r:id="rId8"/>
    <p:sldId id="314" r:id="rId9"/>
    <p:sldId id="321" r:id="rId10"/>
    <p:sldId id="316" r:id="rId11"/>
    <p:sldId id="322" r:id="rId12"/>
    <p:sldId id="295" r:id="rId13"/>
    <p:sldId id="288" r:id="rId14"/>
    <p:sldId id="320" r:id="rId15"/>
    <p:sldId id="297" r:id="rId16"/>
    <p:sldId id="324" r:id="rId17"/>
    <p:sldId id="286" r:id="rId18"/>
    <p:sldId id="315" r:id="rId19"/>
    <p:sldId id="319" r:id="rId20"/>
    <p:sldId id="260" r:id="rId21"/>
    <p:sldId id="276" r:id="rId22"/>
    <p:sldId id="262" r:id="rId23"/>
    <p:sldId id="271" r:id="rId24"/>
    <p:sldId id="275" r:id="rId25"/>
    <p:sldId id="266" r:id="rId26"/>
    <p:sldId id="317" r:id="rId27"/>
    <p:sldId id="318" r:id="rId28"/>
    <p:sldId id="267" r:id="rId29"/>
    <p:sldId id="313" r:id="rId30"/>
  </p:sldIdLst>
  <p:sldSz cx="12192000" cy="6858000"/>
  <p:notesSz cx="6735763" cy="98663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F8"/>
    <a:srgbClr val="02329A"/>
    <a:srgbClr val="F2F2F2"/>
    <a:srgbClr val="D9D9D9"/>
    <a:srgbClr val="F79646"/>
    <a:srgbClr val="99D6EC"/>
    <a:srgbClr val="F6BB00"/>
    <a:srgbClr val="C0504D"/>
    <a:srgbClr val="984807"/>
    <a:srgbClr val="7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003" autoAdjust="0"/>
  </p:normalViewPr>
  <p:slideViewPr>
    <p:cSldViewPr>
      <p:cViewPr varScale="1">
        <p:scale>
          <a:sx n="96" d="100"/>
          <a:sy n="96" d="100"/>
        </p:scale>
        <p:origin x="108" y="72"/>
      </p:cViewPr>
      <p:guideLst>
        <p:guide orient="horz" pos="2160"/>
        <p:guide pos="3840"/>
      </p:guideLst>
    </p:cSldViewPr>
  </p:slideViewPr>
  <p:notesTextViewPr>
    <p:cViewPr>
      <p:scale>
        <a:sx n="3" d="2"/>
        <a:sy n="3" d="2"/>
      </p:scale>
      <p:origin x="0" y="0"/>
    </p:cViewPr>
  </p:notesTextViewPr>
  <p:sorterViewPr>
    <p:cViewPr>
      <p:scale>
        <a:sx n="120" d="100"/>
        <a:sy n="120" d="100"/>
      </p:scale>
      <p:origin x="0" y="0"/>
    </p:cViewPr>
  </p:sorterViewPr>
  <p:notesViewPr>
    <p:cSldViewPr>
      <p:cViewPr varScale="1">
        <p:scale>
          <a:sx n="70" d="100"/>
          <a:sy n="70" d="100"/>
        </p:scale>
        <p:origin x="-1896" y="-103"/>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9031" cy="494311"/>
          </a:xfrm>
          <a:prstGeom prst="rect">
            <a:avLst/>
          </a:prstGeom>
        </p:spPr>
        <p:txBody>
          <a:bodyPr vert="horz" lIns="90751" tIns="45376" rIns="90751" bIns="45376" rtlCol="0"/>
          <a:lstStyle>
            <a:lvl1pPr algn="l" eaLnBrk="1" fontAlgn="auto" hangingPunct="1">
              <a:spcBef>
                <a:spcPts val="0"/>
              </a:spcBef>
              <a:spcAft>
                <a:spcPts val="0"/>
              </a:spcAft>
              <a:defRPr kumimoji="0" sz="1100">
                <a:latin typeface="+mn-lt"/>
                <a:ea typeface="+mn-ea"/>
              </a:defRPr>
            </a:lvl1pPr>
          </a:lstStyle>
          <a:p>
            <a:pPr>
              <a:defRPr/>
            </a:pPr>
            <a:endParaRPr lang="zh-TW" altLang="en-US"/>
          </a:p>
        </p:txBody>
      </p:sp>
      <p:sp>
        <p:nvSpPr>
          <p:cNvPr id="3" name="日期版面配置區 2"/>
          <p:cNvSpPr>
            <a:spLocks noGrp="1"/>
          </p:cNvSpPr>
          <p:nvPr>
            <p:ph type="dt" idx="1"/>
          </p:nvPr>
        </p:nvSpPr>
        <p:spPr>
          <a:xfrm>
            <a:off x="3815227" y="0"/>
            <a:ext cx="2919031" cy="494311"/>
          </a:xfrm>
          <a:prstGeom prst="rect">
            <a:avLst/>
          </a:prstGeom>
        </p:spPr>
        <p:txBody>
          <a:bodyPr vert="horz" lIns="90751" tIns="45376" rIns="90751" bIns="45376" rtlCol="0"/>
          <a:lstStyle>
            <a:lvl1pPr algn="r" eaLnBrk="1" fontAlgn="auto" hangingPunct="1">
              <a:spcBef>
                <a:spcPts val="0"/>
              </a:spcBef>
              <a:spcAft>
                <a:spcPts val="0"/>
              </a:spcAft>
              <a:defRPr kumimoji="0" sz="1100">
                <a:latin typeface="+mn-lt"/>
                <a:ea typeface="+mn-ea"/>
              </a:defRPr>
            </a:lvl1pPr>
          </a:lstStyle>
          <a:p>
            <a:pPr>
              <a:defRPr/>
            </a:pPr>
            <a:fld id="{34D0E8E5-EFF1-4E53-BF4A-E4F907A3A05C}" type="datetimeFigureOut">
              <a:rPr lang="zh-TW" altLang="en-US"/>
              <a:pPr>
                <a:defRPr/>
              </a:pPr>
              <a:t>2024/4/26</a:t>
            </a:fld>
            <a:endParaRPr lang="zh-TW" altLang="en-US"/>
          </a:p>
        </p:txBody>
      </p:sp>
      <p:sp>
        <p:nvSpPr>
          <p:cNvPr id="4" name="投影片圖像版面配置區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751" tIns="45376" rIns="90751" bIns="45376" rtlCol="0" anchor="ctr"/>
          <a:lstStyle/>
          <a:p>
            <a:pPr lvl="0"/>
            <a:endParaRPr lang="zh-TW" altLang="en-US" noProof="0"/>
          </a:p>
        </p:txBody>
      </p:sp>
      <p:sp>
        <p:nvSpPr>
          <p:cNvPr id="5" name="備忘稿版面配置區 4"/>
          <p:cNvSpPr>
            <a:spLocks noGrp="1"/>
          </p:cNvSpPr>
          <p:nvPr>
            <p:ph type="body" sz="quarter" idx="3"/>
          </p:nvPr>
        </p:nvSpPr>
        <p:spPr>
          <a:xfrm>
            <a:off x="673276" y="4687532"/>
            <a:ext cx="5389213" cy="4439611"/>
          </a:xfrm>
          <a:prstGeom prst="rect">
            <a:avLst/>
          </a:prstGeom>
        </p:spPr>
        <p:txBody>
          <a:bodyPr vert="horz" lIns="90751" tIns="45376" rIns="90751" bIns="4537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370472"/>
            <a:ext cx="2919031" cy="494310"/>
          </a:xfrm>
          <a:prstGeom prst="rect">
            <a:avLst/>
          </a:prstGeom>
        </p:spPr>
        <p:txBody>
          <a:bodyPr vert="horz" lIns="90751" tIns="45376" rIns="90751" bIns="45376" rtlCol="0" anchor="b"/>
          <a:lstStyle>
            <a:lvl1pPr algn="l" eaLnBrk="1" fontAlgn="auto" hangingPunct="1">
              <a:spcBef>
                <a:spcPts val="0"/>
              </a:spcBef>
              <a:spcAft>
                <a:spcPts val="0"/>
              </a:spcAft>
              <a:defRPr kumimoji="0" sz="11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5227" y="9370472"/>
            <a:ext cx="2919031" cy="494310"/>
          </a:xfrm>
          <a:prstGeom prst="rect">
            <a:avLst/>
          </a:prstGeom>
        </p:spPr>
        <p:txBody>
          <a:bodyPr vert="horz" wrap="square" lIns="90751" tIns="45376" rIns="90751" bIns="45376" numCol="1" anchor="b" anchorCtr="0" compatLnSpc="1">
            <a:prstTxWarp prst="textNoShape">
              <a:avLst/>
            </a:prstTxWarp>
          </a:bodyPr>
          <a:lstStyle>
            <a:lvl1pPr algn="r" eaLnBrk="1" hangingPunct="1">
              <a:defRPr kumimoji="0" sz="1100">
                <a:latin typeface="Calibri" panose="020F0502020204030204" pitchFamily="34" charset="0"/>
              </a:defRPr>
            </a:lvl1pPr>
          </a:lstStyle>
          <a:p>
            <a:pPr>
              <a:defRPr/>
            </a:pPr>
            <a:fld id="{729E79B8-4A80-42BC-A564-DC93A7F6E36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3411136D-57CD-461C-A352-BB847CE0977D}" type="slidenum">
              <a:rPr lang="zh-TW" altLang="en-US" smtClean="0"/>
              <a:pPr>
                <a:spcBef>
                  <a:spcPct val="0"/>
                </a:spcBef>
              </a:pPr>
              <a:t>0</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C28DF5F1-4BB2-48D9-9676-BA73EB01579A}" type="slidenum">
              <a:rPr lang="zh-TW" altLang="en-US"/>
              <a:pPr>
                <a:spcBef>
                  <a:spcPct val="0"/>
                </a:spcBef>
              </a:pPr>
              <a:t>15</a:t>
            </a:fld>
            <a:endParaRPr lang="zh-TW" altLang="en-US"/>
          </a:p>
        </p:txBody>
      </p:sp>
    </p:spTree>
    <p:extLst>
      <p:ext uri="{BB962C8B-B14F-4D97-AF65-F5344CB8AC3E}">
        <p14:creationId xmlns:p14="http://schemas.microsoft.com/office/powerpoint/2010/main" val="69897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F4097C68-2A6E-41B1-8FB0-D19368EC807A}" type="slidenum">
              <a:rPr lang="zh-TW" altLang="en-US" smtClean="0"/>
              <a:pPr>
                <a:spcBef>
                  <a:spcPct val="0"/>
                </a:spcBef>
              </a:pPr>
              <a:t>19</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11523" indent="-273663">
              <a:defRPr kumimoji="1">
                <a:solidFill>
                  <a:schemeClr val="tx1"/>
                </a:solidFill>
                <a:latin typeface="Arial" panose="020B0604020202020204" pitchFamily="34" charset="0"/>
                <a:ea typeface="新細明體" panose="02020500000000000000" pitchFamily="18" charset="-120"/>
              </a:defRPr>
            </a:lvl2pPr>
            <a:lvl3pPr marL="1094651" indent="-218930">
              <a:defRPr kumimoji="1">
                <a:solidFill>
                  <a:schemeClr val="tx1"/>
                </a:solidFill>
                <a:latin typeface="Arial" panose="020B0604020202020204" pitchFamily="34" charset="0"/>
                <a:ea typeface="新細明體" panose="02020500000000000000" pitchFamily="18" charset="-120"/>
              </a:defRPr>
            </a:lvl3pPr>
            <a:lvl4pPr marL="1532512" indent="-218930">
              <a:defRPr kumimoji="1">
                <a:solidFill>
                  <a:schemeClr val="tx1"/>
                </a:solidFill>
                <a:latin typeface="Arial" panose="020B0604020202020204" pitchFamily="34" charset="0"/>
                <a:ea typeface="新細明體" panose="02020500000000000000" pitchFamily="18" charset="-120"/>
              </a:defRPr>
            </a:lvl4pPr>
            <a:lvl5pPr marL="1970372" indent="-218930">
              <a:defRPr kumimoji="1">
                <a:solidFill>
                  <a:schemeClr val="tx1"/>
                </a:solidFill>
                <a:latin typeface="Arial" panose="020B0604020202020204" pitchFamily="34" charset="0"/>
                <a:ea typeface="新細明體" panose="02020500000000000000" pitchFamily="18" charset="-120"/>
              </a:defRPr>
            </a:lvl5pPr>
            <a:lvl6pPr marL="2408232"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846093"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283953"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721814"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393DCCE-6091-43D1-83F4-D556B9376CB2}" type="slidenum">
              <a:rPr kumimoji="0" lang="zh-TW" altLang="en-US" smtClean="0">
                <a:latin typeface="Calibri" panose="020F0502020204030204" pitchFamily="34" charset="0"/>
              </a:rPr>
              <a:pPr/>
              <a:t>20</a:t>
            </a:fld>
            <a:endParaRPr kumimoji="0" lang="zh-TW"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BF536D33-50A3-4165-AED0-BA92A915A5A2}" type="slidenum">
              <a:rPr lang="zh-TW" altLang="en-US" smtClean="0"/>
              <a:pPr>
                <a:spcBef>
                  <a:spcPct val="0"/>
                </a:spcBef>
              </a:pPr>
              <a:t>21</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EC30A984-0122-4A8E-AE1A-0A271F3A116F}" type="slidenum">
              <a:rPr lang="zh-TW" altLang="en-US" smtClean="0"/>
              <a:pPr>
                <a:spcBef>
                  <a:spcPct val="0"/>
                </a:spcBef>
              </a:pPr>
              <a:t>22</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1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2D32AAE3-7E52-4CE8-BD1F-919F3E69A73D}" type="slidenum">
              <a:rPr lang="zh-TW" altLang="en-US" smtClean="0"/>
              <a:pPr>
                <a:spcBef>
                  <a:spcPct val="0"/>
                </a:spcBef>
              </a:pPr>
              <a:t>24</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3C670BE1-1FBC-4FB8-83F1-A1CC7AA85E87}" type="slidenum">
              <a:rPr lang="zh-TW" altLang="en-US" smtClean="0"/>
              <a:pPr>
                <a:spcBef>
                  <a:spcPct val="0"/>
                </a:spcBef>
              </a:pPr>
              <a:t>27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5773C14A-24DF-44D8-8211-35DE5165893F}" type="slidenum">
              <a:rPr lang="zh-TW" altLang="en-US" smtClean="0"/>
              <a:pPr>
                <a:spcBef>
                  <a:spcPct val="0"/>
                </a:spcBef>
              </a:pPr>
              <a:t>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7</a:t>
            </a:fld>
            <a:endParaRPr lang="en-US" altLang="zh-TW"/>
          </a:p>
        </p:txBody>
      </p:sp>
    </p:spTree>
    <p:extLst>
      <p:ext uri="{BB962C8B-B14F-4D97-AF65-F5344CB8AC3E}">
        <p14:creationId xmlns:p14="http://schemas.microsoft.com/office/powerpoint/2010/main" val="305243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8</a:t>
            </a:fld>
            <a:endParaRPr lang="en-US" altLang="zh-TW"/>
          </a:p>
        </p:txBody>
      </p:sp>
    </p:spTree>
    <p:extLst>
      <p:ext uri="{BB962C8B-B14F-4D97-AF65-F5344CB8AC3E}">
        <p14:creationId xmlns:p14="http://schemas.microsoft.com/office/powerpoint/2010/main" val="383952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9</a:t>
            </a:fld>
            <a:endParaRPr lang="en-US" altLang="zh-TW"/>
          </a:p>
        </p:txBody>
      </p:sp>
    </p:spTree>
    <p:extLst>
      <p:ext uri="{BB962C8B-B14F-4D97-AF65-F5344CB8AC3E}">
        <p14:creationId xmlns:p14="http://schemas.microsoft.com/office/powerpoint/2010/main" val="62264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10</a:t>
            </a:fld>
            <a:endParaRPr lang="en-US" altLang="zh-TW"/>
          </a:p>
        </p:txBody>
      </p:sp>
    </p:spTree>
    <p:extLst>
      <p:ext uri="{BB962C8B-B14F-4D97-AF65-F5344CB8AC3E}">
        <p14:creationId xmlns:p14="http://schemas.microsoft.com/office/powerpoint/2010/main" val="114207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E501528B-952F-43BB-B008-E0F5A81B4FDF}" type="slidenum">
              <a:rPr lang="zh-TW" altLang="en-US">
                <a:solidFill>
                  <a:srgbClr val="000000"/>
                </a:solidFill>
              </a:rPr>
              <a:pPr>
                <a:spcBef>
                  <a:spcPct val="0"/>
                </a:spcBef>
              </a:pPr>
              <a:t>11</a:t>
            </a:fld>
            <a:endParaRPr lang="zh-TW" altLang="en-US">
              <a:solidFill>
                <a:srgbClr val="000000"/>
              </a:solidFill>
            </a:endParaRPr>
          </a:p>
        </p:txBody>
      </p:sp>
    </p:spTree>
    <p:extLst>
      <p:ext uri="{BB962C8B-B14F-4D97-AF65-F5344CB8AC3E}">
        <p14:creationId xmlns:p14="http://schemas.microsoft.com/office/powerpoint/2010/main" val="133328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664E7B8C-3343-45AF-99A0-55FA4231BDF0}" type="slidenum">
              <a:rPr lang="zh-TW" altLang="en-US" smtClean="0"/>
              <a:pPr>
                <a:spcBef>
                  <a:spcPct val="0"/>
                </a:spcBef>
              </a:pPr>
              <a:t>12</a:t>
            </a:fld>
            <a:endParaRPr lang="zh-TW" altLang="en-US"/>
          </a:p>
        </p:txBody>
      </p:sp>
    </p:spTree>
    <p:extLst>
      <p:ext uri="{BB962C8B-B14F-4D97-AF65-F5344CB8AC3E}">
        <p14:creationId xmlns:p14="http://schemas.microsoft.com/office/powerpoint/2010/main" val="229954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C28DF5F1-4BB2-48D9-9676-BA73EB01579A}" type="slidenum">
              <a:rPr lang="zh-TW" altLang="en-US"/>
              <a:pPr>
                <a:spcBef>
                  <a:spcPct val="0"/>
                </a:spcBef>
              </a:pPr>
              <a:t>14</a:t>
            </a:fld>
            <a:endParaRPr lang="zh-TW" altLang="en-US"/>
          </a:p>
        </p:txBody>
      </p:sp>
    </p:spTree>
    <p:extLst>
      <p:ext uri="{BB962C8B-B14F-4D97-AF65-F5344CB8AC3E}">
        <p14:creationId xmlns:p14="http://schemas.microsoft.com/office/powerpoint/2010/main" val="406065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1285861"/>
            <a:ext cx="10363200" cy="2314590"/>
          </a:xfrm>
        </p:spPr>
        <p:txBody>
          <a:bodyPr/>
          <a:lstStyle/>
          <a:p>
            <a:r>
              <a:rPr lang="zh-TW" altLang="en-US" dirty="0"/>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DEFB0558-DED2-4883-893A-4AD3B21BC023}" type="datetime1">
              <a:rPr lang="zh-TW" altLang="en-US" smtClean="0"/>
              <a:t>2024/4/26</a:t>
            </a:fld>
            <a:endParaRPr lang="zh-TW" altLang="en-US"/>
          </a:p>
        </p:txBody>
      </p:sp>
    </p:spTree>
    <p:extLst>
      <p:ext uri="{BB962C8B-B14F-4D97-AF65-F5344CB8AC3E}">
        <p14:creationId xmlns:p14="http://schemas.microsoft.com/office/powerpoint/2010/main" val="78562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3200"/>
            </a:lvl1pPr>
          </a:lstStyle>
          <a:p>
            <a:r>
              <a:rPr lang="zh-TW" altLang="en-US" dirty="0"/>
              <a:t>按一下以編輯母片標題樣式</a:t>
            </a:r>
          </a:p>
        </p:txBody>
      </p:sp>
      <p:sp>
        <p:nvSpPr>
          <p:cNvPr id="3" name="內容版面配置區 2"/>
          <p:cNvSpPr>
            <a:spLocks noGrp="1"/>
          </p:cNvSpPr>
          <p:nvPr>
            <p:ph idx="1"/>
          </p:nvPr>
        </p:nvSpPr>
        <p:spPr>
          <a:xfrm>
            <a:off x="609600" y="928670"/>
            <a:ext cx="10972800" cy="5500726"/>
          </a:xfrm>
        </p:spPr>
        <p:txBody>
          <a:bodyPr>
            <a:normAutofit/>
          </a:bodyPr>
          <a:lstStyle>
            <a:lvl1pPr marL="514350" indent="-514350">
              <a:buFont typeface="Wingdings" pitchFamily="2" charset="2"/>
              <a:buChar char="p"/>
              <a:defRPr sz="2800" b="1"/>
            </a:lvl1pPr>
            <a:lvl2pPr>
              <a:defRPr sz="2400"/>
            </a:lvl2pPr>
            <a:lvl3pPr>
              <a:defRPr sz="2000"/>
            </a:lvl3pPr>
            <a:lvl4pPr>
              <a:defRPr sz="1800"/>
            </a:lvl4pPr>
            <a:lvl5pPr>
              <a:defRPr sz="18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6936A73A-36C9-493A-8B8E-906DDFA504CF}" type="datetime1">
              <a:rPr lang="zh-TW" altLang="en-US" smtClean="0"/>
              <a:t>2024/4/26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DF94783-FE6C-4AEA-B1DE-6F91A3B5E290}" type="slidenum">
              <a:rPr lang="zh-TW" altLang="en-US"/>
              <a:pPr>
                <a:defRPr/>
              </a:pPr>
              <a:t>‹#›</a:t>
            </a:fld>
            <a:endParaRPr lang="zh-TW" altLang="en-US"/>
          </a:p>
        </p:txBody>
      </p:sp>
    </p:spTree>
    <p:extLst>
      <p:ext uri="{BB962C8B-B14F-4D97-AF65-F5344CB8AC3E}">
        <p14:creationId xmlns:p14="http://schemas.microsoft.com/office/powerpoint/2010/main" val="237010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微軟正黑體" panose="020B0604030504040204" pitchFamily="34" charset="-120"/>
              </a:defRPr>
            </a:lvl1pPr>
          </a:lstStyle>
          <a:p>
            <a:pPr>
              <a:defRPr/>
            </a:pPr>
            <a:fld id="{78427086-CB8E-4333-ACFD-D9B50CF6CDCC}" type="datetime1">
              <a:rPr lang="zh-TW" altLang="en-US" smtClean="0">
                <a:solidFill>
                  <a:prstClr val="black">
                    <a:tint val="75000"/>
                  </a:prstClr>
                </a:solidFill>
                <a:latin typeface="Calibri"/>
              </a:rPr>
              <a:t>2024/4/26</a:t>
            </a:fld>
            <a:endParaRPr lang="zh-TW" altLang="en-US">
              <a:solidFill>
                <a:prstClr val="black">
                  <a:tint val="75000"/>
                </a:prstClr>
              </a:solidFill>
              <a:latin typeface="Calibri"/>
            </a:endParaRPr>
          </a:p>
        </p:txBody>
      </p:sp>
      <p:sp>
        <p:nvSpPr>
          <p:cNvPr id="3" name="頁尾版面配置區 2"/>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a:solidFill>
                <a:prstClr val="black">
                  <a:tint val="75000"/>
                </a:prstClr>
              </a:solidFill>
              <a:latin typeface="Calibri"/>
            </a:endParaRPr>
          </a:p>
        </p:txBody>
      </p:sp>
      <p:sp>
        <p:nvSpPr>
          <p:cNvPr id="4" name="投影片編號版面配置區 3"/>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41891D65-17B4-4C4B-865B-282D95EFB1B0}" type="slidenum">
              <a:rPr lang="zh-TW" altLang="en-US" smtClean="0"/>
              <a:pPr>
                <a:defRPr/>
              </a:pPr>
              <a:t>‹#›</a:t>
            </a:fld>
            <a:endParaRPr lang="zh-TW" altLang="en-US"/>
          </a:p>
        </p:txBody>
      </p:sp>
    </p:spTree>
    <p:extLst>
      <p:ext uri="{BB962C8B-B14F-4D97-AF65-F5344CB8AC3E}">
        <p14:creationId xmlns:p14="http://schemas.microsoft.com/office/powerpoint/2010/main" val="3566829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09600" y="142875"/>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609600" y="1000125"/>
            <a:ext cx="109728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Times New Roman" pitchFamily="18" charset="0"/>
                <a:ea typeface="微軟正黑體" panose="020B0604030504040204" pitchFamily="34" charset="-120"/>
                <a:cs typeface="Times New Roman" pitchFamily="18" charset="0"/>
              </a:defRPr>
            </a:lvl1pPr>
          </a:lstStyle>
          <a:p>
            <a:pPr>
              <a:defRPr/>
            </a:pPr>
            <a:fld id="{54F741F9-FB3F-4E5C-9707-D737C9D50693}" type="datetime1">
              <a:rPr lang="zh-TW" altLang="en-US" smtClean="0"/>
              <a:t>2024/4/26</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Times New Roman" pitchFamily="18" charset="0"/>
                <a:ea typeface="微軟正黑體" panose="020B0604030504040204" pitchFamily="34" charset="-120"/>
                <a:cs typeface="Times New Roman" pitchFamily="18" charset="0"/>
              </a:defRPr>
            </a:lvl1pPr>
          </a:lstStyle>
          <a:p>
            <a:pPr>
              <a:defRPr/>
            </a:pPr>
            <a:endParaRPr lang="zh-TW" altLang="en-US"/>
          </a:p>
        </p:txBody>
      </p:sp>
      <p:sp>
        <p:nvSpPr>
          <p:cNvPr id="6" name="投影片編號版面配置區 5"/>
          <p:cNvSpPr>
            <a:spLocks noGrp="1"/>
          </p:cNvSpPr>
          <p:nvPr>
            <p:ph type="sldNum" sz="quarter" idx="4"/>
          </p:nvPr>
        </p:nvSpPr>
        <p:spPr>
          <a:xfrm>
            <a:off x="93472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pPr>
              <a:defRPr/>
            </a:pPr>
            <a:fld id="{85F569C7-F3E9-4C3F-B5C9-BA4811A126D2}" type="slidenum">
              <a:rPr lang="zh-TW" altLang="en-US" smtClean="0"/>
              <a:pPr>
                <a:defRPr/>
              </a:pPr>
              <a:t>‹#›</a:t>
            </a:fld>
            <a:endParaRPr lang="zh-TW" altLang="en-US"/>
          </a:p>
        </p:txBody>
      </p:sp>
      <p:pic>
        <p:nvPicPr>
          <p:cNvPr id="8" name="Picture 154">
            <a:extLst>
              <a:ext uri="{FF2B5EF4-FFF2-40B4-BE49-F238E27FC236}">
                <a16:creationId xmlns:a16="http://schemas.microsoft.com/office/drawing/2014/main" id="{B70AEC59-11FD-46EC-9C19-03E9C664843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3583" y="63076"/>
            <a:ext cx="2136270"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0" r:id="rId2"/>
    <p:sldLayoutId id="2147483793" r:id="rId3"/>
  </p:sldLayoutIdLst>
  <p:hf hdr="0" ftr="0" dt="0"/>
  <p:txStyles>
    <p:titleStyle>
      <a:lvl1pPr algn="ctr" rtl="0" eaLnBrk="0" fontAlgn="base" hangingPunct="0">
        <a:spcBef>
          <a:spcPct val="0"/>
        </a:spcBef>
        <a:spcAft>
          <a:spcPct val="0"/>
        </a:spcAft>
        <a:defRPr sz="3600" b="1" kern="1200">
          <a:solidFill>
            <a:srgbClr val="000066"/>
          </a:solidFill>
          <a:latin typeface="Times New Roman" pitchFamily="18" charset="0"/>
          <a:ea typeface="微軟正黑體" panose="020B0604030504040204" pitchFamily="34"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微軟正黑體" panose="020B0604030504040204" pitchFamily="34" charset="-120"/>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微軟正黑體" panose="020B0604030504040204" pitchFamily="34" charset="-12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微軟正黑體" panose="020B0604030504040204" pitchFamily="34" charset="-12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微軟正黑體" panose="020B0604030504040204" pitchFamily="34"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3552" y="106367"/>
            <a:ext cx="8208912" cy="2671763"/>
          </a:xfrm>
        </p:spPr>
        <p:txBody>
          <a:bodyPr rtlCol="0">
            <a:normAutofit/>
          </a:bodyPr>
          <a:lstStyle/>
          <a:p>
            <a:pPr eaLnBrk="1" fontAlgn="auto" hangingPunct="1">
              <a:spcAft>
                <a:spcPts val="0"/>
              </a:spcAft>
              <a:defRPr/>
            </a:pPr>
            <a:r>
              <a:rPr lang="zh-TW" altLang="en-US" sz="3200" dirty="0">
                <a:sym typeface="Times New Roman" panose="02020603050405020304" pitchFamily="18" charset="0"/>
              </a:rPr>
              <a:t>經濟部產業發展署</a:t>
            </a:r>
            <a:br>
              <a:rPr lang="zh-TW" altLang="en-US" dirty="0"/>
            </a:br>
            <a:r>
              <a:rPr lang="zh-TW" altLang="en-US" sz="3200" dirty="0">
                <a:sym typeface="Times New Roman" panose="02020603050405020304" pitchFamily="18" charset="0"/>
              </a:rPr>
              <a:t>中小製造業接班傳承數位轉型計畫</a:t>
            </a:r>
            <a:br>
              <a:rPr lang="en-US" altLang="zh-TW" sz="3200" dirty="0">
                <a:sym typeface="Times New Roman" panose="02020603050405020304" pitchFamily="18" charset="0"/>
              </a:rPr>
            </a:br>
            <a:r>
              <a:rPr lang="zh-TW" altLang="en-US" sz="3200" dirty="0"/>
              <a:t>期中</a:t>
            </a:r>
            <a:r>
              <a:rPr lang="en-US" altLang="zh-TW" sz="3200" dirty="0"/>
              <a:t>/</a:t>
            </a:r>
            <a:r>
              <a:rPr lang="zh-TW" altLang="en-US" sz="3200" dirty="0"/>
              <a:t>結案查證簡報</a:t>
            </a:r>
            <a:br>
              <a:rPr lang="en-US" altLang="zh-TW" sz="3200" dirty="0"/>
            </a:br>
            <a:r>
              <a:rPr lang="en-US" altLang="zh-TW" sz="1800" b="0" dirty="0">
                <a:solidFill>
                  <a:prstClr val="black">
                    <a:lumMod val="65000"/>
                    <a:lumOff val="35000"/>
                  </a:prstClr>
                </a:solidFill>
              </a:rPr>
              <a:t>(※</a:t>
            </a:r>
            <a:r>
              <a:rPr lang="zh-TW" altLang="en-US" sz="1800" b="0" dirty="0">
                <a:solidFill>
                  <a:prstClr val="black">
                    <a:lumMod val="65000"/>
                    <a:lumOff val="35000"/>
                  </a:prstClr>
                </a:solidFill>
              </a:rPr>
              <a:t>請選擇期中或結案，此行請於列印時刪除</a:t>
            </a:r>
            <a:r>
              <a:rPr lang="en-US" altLang="zh-TW" sz="1800" b="0" dirty="0">
                <a:solidFill>
                  <a:prstClr val="black">
                    <a:lumMod val="65000"/>
                    <a:lumOff val="35000"/>
                  </a:prstClr>
                </a:solidFill>
              </a:rPr>
              <a:t>)</a:t>
            </a:r>
            <a:endParaRPr lang="zh-TW" altLang="en-US" sz="2000" b="0" dirty="0">
              <a:solidFill>
                <a:schemeClr val="tx1">
                  <a:lumMod val="65000"/>
                  <a:lumOff val="35000"/>
                </a:schemeClr>
              </a:solidFill>
            </a:endParaRPr>
          </a:p>
        </p:txBody>
      </p:sp>
      <p:sp>
        <p:nvSpPr>
          <p:cNvPr id="3" name="副標題 2"/>
          <p:cNvSpPr>
            <a:spLocks noGrp="1"/>
          </p:cNvSpPr>
          <p:nvPr>
            <p:ph type="subTitle" idx="1"/>
          </p:nvPr>
        </p:nvSpPr>
        <p:spPr>
          <a:xfrm>
            <a:off x="1809750" y="3284984"/>
            <a:ext cx="8572500" cy="3240360"/>
          </a:xfrm>
        </p:spPr>
        <p:txBody>
          <a:bodyPr rtlCol="0">
            <a:normAutofit fontScale="92500"/>
          </a:bodyPr>
          <a:lstStyle/>
          <a:p>
            <a:pPr eaLnBrk="1" fontAlgn="auto" hangingPunct="1">
              <a:spcAft>
                <a:spcPts val="0"/>
              </a:spcAft>
              <a:defRPr/>
            </a:pPr>
            <a:r>
              <a:rPr lang="zh-TW" altLang="en-US" b="1" dirty="0"/>
              <a:t>計畫名稱</a:t>
            </a:r>
            <a:endParaRPr lang="en-US" altLang="zh-TW" b="1" dirty="0"/>
          </a:p>
          <a:p>
            <a:pPr eaLnBrk="1" fontAlgn="auto" hangingPunct="1">
              <a:spcAft>
                <a:spcPts val="0"/>
              </a:spcAft>
              <a:defRPr/>
            </a:pPr>
            <a:r>
              <a:rPr lang="en-US" altLang="zh-TW" sz="1900" dirty="0">
                <a:solidFill>
                  <a:schemeClr val="tx1">
                    <a:lumMod val="65000"/>
                    <a:lumOff val="35000"/>
                  </a:schemeClr>
                </a:solidFill>
              </a:rPr>
              <a:t>(※</a:t>
            </a:r>
            <a:r>
              <a:rPr lang="zh-TW" altLang="en-US" sz="1900" dirty="0">
                <a:solidFill>
                  <a:schemeClr val="tx1">
                    <a:lumMod val="65000"/>
                    <a:lumOff val="35000"/>
                  </a:schemeClr>
                </a:solidFill>
              </a:rPr>
              <a:t>請輸入計畫名稱，此行請於列印時刪除</a:t>
            </a:r>
            <a:r>
              <a:rPr lang="en-US" altLang="zh-TW" sz="1900" dirty="0">
                <a:solidFill>
                  <a:schemeClr val="tx1">
                    <a:lumMod val="65000"/>
                    <a:lumOff val="35000"/>
                  </a:schemeClr>
                </a:solidFill>
              </a:rPr>
              <a:t>)</a:t>
            </a:r>
            <a:r>
              <a:rPr lang="en-US" altLang="zh-TW" sz="2300" dirty="0">
                <a:solidFill>
                  <a:schemeClr val="tx1">
                    <a:lumMod val="65000"/>
                    <a:lumOff val="35000"/>
                  </a:schemeClr>
                </a:solidFill>
              </a:rPr>
              <a:t>	</a:t>
            </a:r>
          </a:p>
          <a:p>
            <a:pPr eaLnBrk="1" fontAlgn="auto" hangingPunct="1">
              <a:spcAft>
                <a:spcPts val="0"/>
              </a:spcAft>
              <a:defRPr/>
            </a:pPr>
            <a:r>
              <a:rPr lang="zh-TW" altLang="en-US" b="1" dirty="0"/>
              <a:t>執行企業</a:t>
            </a:r>
            <a:r>
              <a:rPr lang="en-US" altLang="zh-TW" b="1" dirty="0"/>
              <a:t>(</a:t>
            </a:r>
            <a:r>
              <a:rPr lang="zh-TW" altLang="en-US" b="1" dirty="0"/>
              <a:t>公司</a:t>
            </a:r>
            <a:r>
              <a:rPr lang="en-US" altLang="zh-TW" b="1" dirty="0"/>
              <a:t>)</a:t>
            </a:r>
            <a:r>
              <a:rPr lang="zh-TW" altLang="en-US" b="1" dirty="0"/>
              <a:t>名稱</a:t>
            </a:r>
            <a:endParaRPr lang="zh-TW" altLang="en-US" dirty="0"/>
          </a:p>
          <a:p>
            <a:pPr eaLnBrk="1" fontAlgn="auto" hangingPunct="1">
              <a:spcAft>
                <a:spcPts val="0"/>
              </a:spcAft>
              <a:defRPr/>
            </a:pPr>
            <a:r>
              <a:rPr lang="en-US" altLang="zh-TW" sz="1900" dirty="0">
                <a:solidFill>
                  <a:schemeClr val="tx1">
                    <a:lumMod val="65000"/>
                    <a:lumOff val="35000"/>
                  </a:schemeClr>
                </a:solidFill>
              </a:rPr>
              <a:t>(※</a:t>
            </a:r>
            <a:r>
              <a:rPr lang="zh-TW" altLang="en-US" sz="1900" dirty="0">
                <a:solidFill>
                  <a:schemeClr val="tx1">
                    <a:lumMod val="65000"/>
                    <a:lumOff val="35000"/>
                  </a:schemeClr>
                </a:solidFill>
              </a:rPr>
              <a:t>請輸入執行廠商名稱，此行請於列印時刪除</a:t>
            </a:r>
            <a:r>
              <a:rPr lang="en-US" altLang="zh-TW" sz="1900" dirty="0">
                <a:solidFill>
                  <a:schemeClr val="tx1">
                    <a:lumMod val="65000"/>
                    <a:lumOff val="35000"/>
                  </a:schemeClr>
                </a:solidFill>
              </a:rPr>
              <a:t>)</a:t>
            </a:r>
          </a:p>
          <a:p>
            <a:pPr eaLnBrk="1" fontAlgn="auto" hangingPunct="1">
              <a:spcAft>
                <a:spcPts val="0"/>
              </a:spcAft>
              <a:defRPr/>
            </a:pPr>
            <a:r>
              <a:rPr lang="zh-TW" altLang="en-US" b="1" dirty="0"/>
              <a:t>報告人：○○○</a:t>
            </a:r>
            <a:r>
              <a:rPr lang="en-US" altLang="zh-TW" b="1" dirty="0"/>
              <a:t>/</a:t>
            </a:r>
            <a:r>
              <a:rPr lang="zh-TW" altLang="en-US" b="1" dirty="0"/>
              <a:t>職稱</a:t>
            </a:r>
            <a:endParaRPr lang="en-US" altLang="zh-TW" sz="2300" dirty="0">
              <a:solidFill>
                <a:schemeClr val="tx1">
                  <a:lumMod val="65000"/>
                  <a:lumOff val="35000"/>
                </a:schemeClr>
              </a:solidFill>
            </a:endParaRPr>
          </a:p>
          <a:p>
            <a:pPr eaLnBrk="1" fontAlgn="auto" hangingPunct="1">
              <a:spcAft>
                <a:spcPts val="0"/>
              </a:spcAft>
              <a:defRPr/>
            </a:pPr>
            <a:r>
              <a:rPr lang="zh-TW" altLang="en-US" sz="2600" b="1" dirty="0"/>
              <a:t>民國</a:t>
            </a:r>
            <a:r>
              <a:rPr lang="en-US" altLang="zh-TW" sz="2600" b="1" dirty="0"/>
              <a:t>000</a:t>
            </a:r>
            <a:r>
              <a:rPr lang="zh-TW" altLang="en-US" sz="2600" b="1" dirty="0"/>
              <a:t>年</a:t>
            </a:r>
            <a:r>
              <a:rPr lang="en-US" altLang="zh-TW" sz="2600" b="1" dirty="0"/>
              <a:t>00</a:t>
            </a:r>
            <a:r>
              <a:rPr lang="zh-TW" altLang="en-US" sz="2600" b="1" dirty="0"/>
              <a:t>月</a:t>
            </a:r>
            <a:r>
              <a:rPr lang="en-US" altLang="zh-TW" sz="2600" b="1" dirty="0"/>
              <a:t>00</a:t>
            </a:r>
            <a:r>
              <a:rPr lang="zh-TW" altLang="en-US" sz="2600" b="1" dirty="0"/>
              <a:t>日至</a:t>
            </a:r>
            <a:r>
              <a:rPr lang="en-US" altLang="zh-TW" sz="2600" b="1" dirty="0"/>
              <a:t>000</a:t>
            </a:r>
            <a:r>
              <a:rPr lang="zh-TW" altLang="en-US" sz="2600" b="1" dirty="0"/>
              <a:t>年</a:t>
            </a:r>
            <a:r>
              <a:rPr lang="en-US" altLang="zh-TW" sz="2600" b="1" dirty="0"/>
              <a:t>00</a:t>
            </a:r>
            <a:r>
              <a:rPr lang="zh-TW" altLang="en-US" sz="2600" b="1" dirty="0"/>
              <a:t>月</a:t>
            </a:r>
            <a:r>
              <a:rPr lang="en-US" altLang="zh-TW" sz="2600" b="1" dirty="0"/>
              <a:t>00</a:t>
            </a:r>
            <a:r>
              <a:rPr lang="zh-TW" altLang="en-US" sz="2600" b="1" dirty="0"/>
              <a:t>日</a:t>
            </a:r>
            <a:endParaRPr lang="en-US" altLang="zh-TW" sz="2600" b="1" dirty="0"/>
          </a:p>
          <a:p>
            <a:pPr eaLnBrk="1" fontAlgn="auto" hangingPunct="1">
              <a:spcAft>
                <a:spcPts val="0"/>
              </a:spcAft>
              <a:defRPr/>
            </a:pPr>
            <a:r>
              <a:rPr lang="en-US" altLang="zh-TW" sz="1900" dirty="0">
                <a:solidFill>
                  <a:schemeClr val="tx1">
                    <a:lumMod val="65000"/>
                    <a:lumOff val="35000"/>
                  </a:schemeClr>
                </a:solidFill>
              </a:rPr>
              <a:t>(※</a:t>
            </a:r>
            <a:r>
              <a:rPr lang="zh-TW" altLang="en-US" sz="1900" dirty="0">
                <a:solidFill>
                  <a:schemeClr val="tx1">
                    <a:lumMod val="65000"/>
                    <a:lumOff val="35000"/>
                  </a:schemeClr>
                </a:solidFill>
              </a:rPr>
              <a:t>請輸入查證起訖期間，若為結案查證則為計畫起訖期間，此行請於列印時刪除</a:t>
            </a:r>
            <a:r>
              <a:rPr lang="en-US" altLang="zh-TW" sz="1900" dirty="0">
                <a:solidFill>
                  <a:schemeClr val="tx1">
                    <a:lumMod val="65000"/>
                    <a:lumOff val="35000"/>
                  </a:schemeClr>
                </a:solidFill>
              </a:rPr>
              <a:t>)</a:t>
            </a:r>
            <a:endParaRPr lang="zh-TW" altLang="en-US" sz="1900" dirty="0">
              <a:solidFill>
                <a:schemeClr val="tx1">
                  <a:lumMod val="65000"/>
                  <a:lumOff val="35000"/>
                </a:schemeClr>
              </a:solidFill>
            </a:endParaRPr>
          </a:p>
        </p:txBody>
      </p:sp>
      <p:sp>
        <p:nvSpPr>
          <p:cNvPr id="4" name="矩形 3"/>
          <p:cNvSpPr/>
          <p:nvPr/>
        </p:nvSpPr>
        <p:spPr>
          <a:xfrm>
            <a:off x="5049755" y="2516531"/>
            <a:ext cx="2236510" cy="584775"/>
          </a:xfrm>
          <a:prstGeom prst="rect">
            <a:avLst/>
          </a:prstGeom>
        </p:spPr>
        <p:txBody>
          <a:bodyPr wrap="none">
            <a:spAutoFit/>
          </a:bodyPr>
          <a:lstStyle/>
          <a:p>
            <a:pPr algn="ctr"/>
            <a:r>
              <a:rPr lang="zh-TW" altLang="en-US" sz="3200" b="1" dirty="0">
                <a:solidFill>
                  <a:srgbClr val="000066"/>
                </a:solidFill>
                <a:latin typeface="Times New Roman" pitchFamily="18" charset="0"/>
                <a:ea typeface="微軟正黑體" panose="020B0604030504040204" pitchFamily="34" charset="-120"/>
                <a:cs typeface="Times New Roman" pitchFamily="18" charset="0"/>
                <a:sym typeface="Times New Roman"/>
              </a:rPr>
              <a:t>轉型實踐案</a:t>
            </a:r>
            <a:endParaRPr lang="en-US" altLang="zh-TW" sz="3200" b="1" dirty="0">
              <a:solidFill>
                <a:srgbClr val="000066"/>
              </a:solidFill>
              <a:latin typeface="Times New Roman" pitchFamily="18" charset="0"/>
              <a:ea typeface="微軟正黑體" panose="020B0604030504040204" pitchFamily="34" charset="-120"/>
              <a:cs typeface="Times New Roman" pitchFamily="18" charset="0"/>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轉型創新商模</a:t>
            </a:r>
          </a:p>
        </p:txBody>
      </p:sp>
      <p:sp>
        <p:nvSpPr>
          <p:cNvPr id="18"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9</a:t>
            </a:r>
            <a:endParaRPr lang="zh-TW" altLang="en-US" dirty="0">
              <a:sym typeface="Times New Roman" panose="02020603050405020304" pitchFamily="18" charset="0"/>
            </a:endParaRPr>
          </a:p>
        </p:txBody>
      </p:sp>
      <p:sp>
        <p:nvSpPr>
          <p:cNvPr id="16" name="矩形 15">
            <a:extLst>
              <a:ext uri="{FF2B5EF4-FFF2-40B4-BE49-F238E27FC236}">
                <a16:creationId xmlns:a16="http://schemas.microsoft.com/office/drawing/2014/main" id="{AF7C4B70-FCF3-4753-9DD4-1429B047DF39}"/>
              </a:ext>
            </a:extLst>
          </p:cNvPr>
          <p:cNvSpPr/>
          <p:nvPr/>
        </p:nvSpPr>
        <p:spPr>
          <a:xfrm>
            <a:off x="544745" y="923680"/>
            <a:ext cx="1338828" cy="369331"/>
          </a:xfrm>
          <a:prstGeom prst="rect">
            <a:avLst/>
          </a:prstGeom>
          <a:solidFill>
            <a:schemeClr val="bg1"/>
          </a:solidFill>
          <a:ln>
            <a:solidFill>
              <a:schemeClr val="tx2"/>
            </a:solidFill>
          </a:ln>
        </p:spPr>
        <p:txBody>
          <a:bodyPr wrap="none">
            <a:spAutoFit/>
          </a:bodyPr>
          <a:lstStyle/>
          <a:p>
            <a:pPr algn="ctr"/>
            <a:r>
              <a:rPr kumimoji="0" lang="zh-TW" altLang="en-US" b="1" dirty="0">
                <a:solidFill>
                  <a:sysClr val="windowText" lastClr="000000"/>
                </a:solidFill>
                <a:latin typeface="微軟正黑體" panose="020B0604030504040204" pitchFamily="34" charset="-120"/>
                <a:ea typeface="微軟正黑體" panose="020B0604030504040204" pitchFamily="34" charset="-120"/>
              </a:rPr>
              <a:t>商業模式圖</a:t>
            </a:r>
            <a:endParaRPr lang="zh-TW" altLang="en-US" b="1" dirty="0">
              <a:solidFill>
                <a:sysClr val="windowText" lastClr="000000"/>
              </a:solidFill>
            </a:endParaRPr>
          </a:p>
        </p:txBody>
      </p:sp>
      <p:sp>
        <p:nvSpPr>
          <p:cNvPr id="17" name="矩形 16">
            <a:extLst>
              <a:ext uri="{FF2B5EF4-FFF2-40B4-BE49-F238E27FC236}">
                <a16:creationId xmlns:a16="http://schemas.microsoft.com/office/drawing/2014/main" id="{0116B1BA-3CAE-4DDC-90ED-BCB56C9C8F11}"/>
              </a:ext>
            </a:extLst>
          </p:cNvPr>
          <p:cNvSpPr/>
          <p:nvPr/>
        </p:nvSpPr>
        <p:spPr>
          <a:xfrm>
            <a:off x="1987943" y="911643"/>
            <a:ext cx="8955674" cy="923330"/>
          </a:xfrm>
          <a:prstGeom prst="rect">
            <a:avLst/>
          </a:prstGeom>
        </p:spPr>
        <p:txBody>
          <a:bodyPr wrap="square">
            <a:spAutoFit/>
          </a:bodyPr>
          <a:lstStyle/>
          <a:p>
            <a:pPr eaLnBrk="1" hangingPunct="1"/>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扣合轉型目標，選定關鍵客戶，以新通路或新市場觀點來呈現創新商業模式，</a:t>
            </a:r>
            <a:r>
              <a:rPr lang="zh-TW" altLang="en-US" b="1" dirty="0">
                <a:solidFill>
                  <a:srgbClr val="2D669E"/>
                </a:solidFill>
                <a:latin typeface="Times New Roman" panose="02020603050405020304" pitchFamily="18" charset="0"/>
                <a:ea typeface="微軟正黑體" panose="020B0604030504040204" pitchFamily="34" charset="-120"/>
                <a:cs typeface="Times New Roman" panose="02020603050405020304" pitchFamily="18" charset="0"/>
              </a:rPr>
              <a:t>至少須包含價值主張及其因應之關鍵活動</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。建議可以參考商業模式圖</a:t>
            </a:r>
            <a:r>
              <a:rPr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(BMC)</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作說明：</a:t>
            </a:r>
          </a:p>
          <a:p>
            <a:pPr eaLnBrk="1" hangingPunct="1"/>
            <a:r>
              <a:rPr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請說明</a:t>
            </a:r>
            <a:r>
              <a:rPr lang="zh-TW" altLang="en-US" b="1" dirty="0">
                <a:solidFill>
                  <a:srgbClr val="2D669E"/>
                </a:solidFill>
                <a:latin typeface="Times New Roman" panose="02020603050405020304" pitchFamily="18" charset="0"/>
                <a:ea typeface="微軟正黑體" panose="020B0604030504040204" pitchFamily="34" charset="-120"/>
                <a:cs typeface="Times New Roman" panose="02020603050405020304" pitchFamily="18" charset="0"/>
              </a:rPr>
              <a:t>原商業模式</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與</a:t>
            </a:r>
            <a:r>
              <a:rPr lang="zh-TW" altLang="en-US" b="1" dirty="0">
                <a:solidFill>
                  <a:srgbClr val="2D669E"/>
                </a:solidFill>
                <a:latin typeface="Times New Roman" panose="02020603050405020304" pitchFamily="18" charset="0"/>
                <a:ea typeface="微軟正黑體" panose="020B0604030504040204" pitchFamily="34" charset="-120"/>
                <a:cs typeface="Times New Roman" panose="02020603050405020304" pitchFamily="18" charset="0"/>
              </a:rPr>
              <a:t>結案時創新商業模式的比較</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說明。</a:t>
            </a:r>
          </a:p>
        </p:txBody>
      </p:sp>
      <p:grpSp>
        <p:nvGrpSpPr>
          <p:cNvPr id="27" name="群組 26">
            <a:extLst>
              <a:ext uri="{FF2B5EF4-FFF2-40B4-BE49-F238E27FC236}">
                <a16:creationId xmlns:a16="http://schemas.microsoft.com/office/drawing/2014/main" id="{834173B4-56D5-4120-B1D1-288B8BB2FF77}"/>
              </a:ext>
            </a:extLst>
          </p:cNvPr>
          <p:cNvGrpSpPr/>
          <p:nvPr/>
        </p:nvGrpSpPr>
        <p:grpSpPr>
          <a:xfrm>
            <a:off x="340116" y="2026822"/>
            <a:ext cx="11556811" cy="4029822"/>
            <a:chOff x="340117" y="2631239"/>
            <a:chExt cx="10238032" cy="3569968"/>
          </a:xfrm>
        </p:grpSpPr>
        <p:grpSp>
          <p:nvGrpSpPr>
            <p:cNvPr id="28" name="群組 27">
              <a:extLst>
                <a:ext uri="{FF2B5EF4-FFF2-40B4-BE49-F238E27FC236}">
                  <a16:creationId xmlns:a16="http://schemas.microsoft.com/office/drawing/2014/main" id="{0B08D92F-C90D-4DD8-9979-99D3A221FB82}"/>
                </a:ext>
              </a:extLst>
            </p:cNvPr>
            <p:cNvGrpSpPr/>
            <p:nvPr/>
          </p:nvGrpSpPr>
          <p:grpSpPr>
            <a:xfrm>
              <a:off x="340117" y="3050002"/>
              <a:ext cx="4944862" cy="3151205"/>
              <a:chOff x="490841" y="1421387"/>
              <a:chExt cx="10921419" cy="6536608"/>
            </a:xfrm>
          </p:grpSpPr>
          <p:pic>
            <p:nvPicPr>
              <p:cNvPr id="36" name="圖片 35">
                <a:extLst>
                  <a:ext uri="{FF2B5EF4-FFF2-40B4-BE49-F238E27FC236}">
                    <a16:creationId xmlns:a16="http://schemas.microsoft.com/office/drawing/2014/main" id="{F9563505-50D4-4757-A886-06B589C91F0A}"/>
                  </a:ext>
                </a:extLst>
              </p:cNvPr>
              <p:cNvPicPr>
                <a:picLocks noChangeAspect="1"/>
              </p:cNvPicPr>
              <p:nvPr/>
            </p:nvPicPr>
            <p:blipFill>
              <a:blip r:embed="rId4"/>
              <a:stretch>
                <a:fillRect/>
              </a:stretch>
            </p:blipFill>
            <p:spPr>
              <a:xfrm>
                <a:off x="490841" y="1421389"/>
                <a:ext cx="10921419" cy="6536606"/>
              </a:xfrm>
              <a:prstGeom prst="rect">
                <a:avLst/>
              </a:prstGeom>
            </p:spPr>
          </p:pic>
          <p:sp>
            <p:nvSpPr>
              <p:cNvPr id="37" name="矩形 36">
                <a:extLst>
                  <a:ext uri="{FF2B5EF4-FFF2-40B4-BE49-F238E27FC236}">
                    <a16:creationId xmlns:a16="http://schemas.microsoft.com/office/drawing/2014/main" id="{009835B6-6490-47A3-84AD-83B6FEB6D70D}"/>
                  </a:ext>
                </a:extLst>
              </p:cNvPr>
              <p:cNvSpPr/>
              <p:nvPr/>
            </p:nvSpPr>
            <p:spPr>
              <a:xfrm>
                <a:off x="4763904" y="1421387"/>
                <a:ext cx="2143401" cy="4819812"/>
              </a:xfrm>
              <a:prstGeom prst="rect">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38" name="矩形 37">
                <a:extLst>
                  <a:ext uri="{FF2B5EF4-FFF2-40B4-BE49-F238E27FC236}">
                    <a16:creationId xmlns:a16="http://schemas.microsoft.com/office/drawing/2014/main" id="{C898980F-FF54-4BC7-BF78-9A125F0FBFCA}"/>
                  </a:ext>
                </a:extLst>
              </p:cNvPr>
              <p:cNvSpPr/>
              <p:nvPr/>
            </p:nvSpPr>
            <p:spPr>
              <a:xfrm>
                <a:off x="9106754" y="1421387"/>
                <a:ext cx="2183203" cy="4819812"/>
              </a:xfrm>
              <a:prstGeom prst="rect">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39" name="矩形 38">
                <a:extLst>
                  <a:ext uri="{FF2B5EF4-FFF2-40B4-BE49-F238E27FC236}">
                    <a16:creationId xmlns:a16="http://schemas.microsoft.com/office/drawing/2014/main" id="{DB326136-E79D-428E-9B9E-8705F4013E99}"/>
                  </a:ext>
                </a:extLst>
              </p:cNvPr>
              <p:cNvSpPr/>
              <p:nvPr/>
            </p:nvSpPr>
            <p:spPr>
              <a:xfrm>
                <a:off x="2572854" y="1438411"/>
                <a:ext cx="2101391" cy="2359974"/>
              </a:xfrm>
              <a:prstGeom prst="rect">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grpSp>
        <p:sp>
          <p:nvSpPr>
            <p:cNvPr id="29" name="矩形 28">
              <a:extLst>
                <a:ext uri="{FF2B5EF4-FFF2-40B4-BE49-F238E27FC236}">
                  <a16:creationId xmlns:a16="http://schemas.microsoft.com/office/drawing/2014/main" id="{9A17EDFC-C5D1-4C8F-A867-0D40B7A98630}"/>
                </a:ext>
              </a:extLst>
            </p:cNvPr>
            <p:cNvSpPr/>
            <p:nvPr/>
          </p:nvSpPr>
          <p:spPr>
            <a:xfrm>
              <a:off x="346619" y="2631239"/>
              <a:ext cx="731625" cy="354452"/>
            </a:xfrm>
            <a:prstGeom prst="rect">
              <a:avLst/>
            </a:prstGeom>
            <a:solidFill>
              <a:srgbClr val="FFC000">
                <a:lumMod val="20000"/>
                <a:lumOff val="8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AS-IS</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0" name="矩形 29">
              <a:extLst>
                <a:ext uri="{FF2B5EF4-FFF2-40B4-BE49-F238E27FC236}">
                  <a16:creationId xmlns:a16="http://schemas.microsoft.com/office/drawing/2014/main" id="{D6D22827-1E19-4E65-AED7-2C1B5FE01586}"/>
                </a:ext>
              </a:extLst>
            </p:cNvPr>
            <p:cNvSpPr/>
            <p:nvPr/>
          </p:nvSpPr>
          <p:spPr>
            <a:xfrm>
              <a:off x="5639536" y="2631239"/>
              <a:ext cx="1006693" cy="354452"/>
            </a:xfrm>
            <a:prstGeom prst="rect">
              <a:avLst/>
            </a:prstGeom>
            <a:solidFill>
              <a:srgbClr val="4472C4">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TO-BE</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1" name="群組 30">
              <a:extLst>
                <a:ext uri="{FF2B5EF4-FFF2-40B4-BE49-F238E27FC236}">
                  <a16:creationId xmlns:a16="http://schemas.microsoft.com/office/drawing/2014/main" id="{A1D3E587-0395-4DD4-B1BE-CF35FAE93C33}"/>
                </a:ext>
              </a:extLst>
            </p:cNvPr>
            <p:cNvGrpSpPr/>
            <p:nvPr/>
          </p:nvGrpSpPr>
          <p:grpSpPr>
            <a:xfrm>
              <a:off x="5617785" y="3040123"/>
              <a:ext cx="4960364" cy="3161084"/>
              <a:chOff x="2182601" y="1421387"/>
              <a:chExt cx="9100832" cy="5446963"/>
            </a:xfrm>
          </p:grpSpPr>
          <p:pic>
            <p:nvPicPr>
              <p:cNvPr id="32" name="圖片 31">
                <a:extLst>
                  <a:ext uri="{FF2B5EF4-FFF2-40B4-BE49-F238E27FC236}">
                    <a16:creationId xmlns:a16="http://schemas.microsoft.com/office/drawing/2014/main" id="{AC12E30F-675E-4E94-BDA8-282F16377221}"/>
                  </a:ext>
                </a:extLst>
              </p:cNvPr>
              <p:cNvPicPr>
                <a:picLocks noChangeAspect="1"/>
              </p:cNvPicPr>
              <p:nvPr/>
            </p:nvPicPr>
            <p:blipFill>
              <a:blip r:embed="rId4"/>
              <a:stretch>
                <a:fillRect/>
              </a:stretch>
            </p:blipFill>
            <p:spPr>
              <a:xfrm>
                <a:off x="2182601" y="1421389"/>
                <a:ext cx="9100832" cy="5446961"/>
              </a:xfrm>
              <a:prstGeom prst="rect">
                <a:avLst/>
              </a:prstGeom>
            </p:spPr>
          </p:pic>
          <p:sp>
            <p:nvSpPr>
              <p:cNvPr id="33" name="矩形 32">
                <a:extLst>
                  <a:ext uri="{FF2B5EF4-FFF2-40B4-BE49-F238E27FC236}">
                    <a16:creationId xmlns:a16="http://schemas.microsoft.com/office/drawing/2014/main" id="{2ACC0D42-2CBE-4D6A-AE89-31E170BCB595}"/>
                  </a:ext>
                </a:extLst>
              </p:cNvPr>
              <p:cNvSpPr/>
              <p:nvPr/>
            </p:nvSpPr>
            <p:spPr>
              <a:xfrm>
                <a:off x="5759894" y="1421387"/>
                <a:ext cx="1799265" cy="4045963"/>
              </a:xfrm>
              <a:prstGeom prst="rect">
                <a:avLst/>
              </a:prstGeom>
              <a:noFill/>
              <a:ln w="38100" cap="flat" cmpd="sng" algn="ctr">
                <a:solidFill>
                  <a:srgbClr val="3168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34" name="矩形 33">
                <a:extLst>
                  <a:ext uri="{FF2B5EF4-FFF2-40B4-BE49-F238E27FC236}">
                    <a16:creationId xmlns:a16="http://schemas.microsoft.com/office/drawing/2014/main" id="{DBD27D2A-9A4B-4416-94C1-D7E575FD8518}"/>
                  </a:ext>
                </a:extLst>
              </p:cNvPr>
              <p:cNvSpPr/>
              <p:nvPr/>
            </p:nvSpPr>
            <p:spPr>
              <a:xfrm>
                <a:off x="9382124" y="1421387"/>
                <a:ext cx="1832676" cy="4045963"/>
              </a:xfrm>
              <a:prstGeom prst="rect">
                <a:avLst/>
              </a:prstGeom>
              <a:noFill/>
              <a:ln w="38100" cap="flat" cmpd="sng" algn="ctr">
                <a:solidFill>
                  <a:srgbClr val="3168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35" name="矩形 34">
                <a:extLst>
                  <a:ext uri="{FF2B5EF4-FFF2-40B4-BE49-F238E27FC236}">
                    <a16:creationId xmlns:a16="http://schemas.microsoft.com/office/drawing/2014/main" id="{5FCD378B-6318-4912-9220-CA058BEAC74A}"/>
                  </a:ext>
                </a:extLst>
              </p:cNvPr>
              <p:cNvSpPr/>
              <p:nvPr/>
            </p:nvSpPr>
            <p:spPr>
              <a:xfrm>
                <a:off x="3941578" y="1438411"/>
                <a:ext cx="1764000" cy="1981064"/>
              </a:xfrm>
              <a:prstGeom prst="rect">
                <a:avLst/>
              </a:prstGeom>
              <a:noFill/>
              <a:ln w="38100" cap="flat" cmpd="sng" algn="ctr">
                <a:solidFill>
                  <a:srgbClr val="3168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grpSp>
      </p:grpSp>
      <p:sp>
        <p:nvSpPr>
          <p:cNvPr id="40" name="橢圓形圖說文字 40">
            <a:extLst>
              <a:ext uri="{FF2B5EF4-FFF2-40B4-BE49-F238E27FC236}">
                <a16:creationId xmlns:a16="http://schemas.microsoft.com/office/drawing/2014/main" id="{0DD9E90A-D77E-4A58-B04C-FA1B3C6D665C}"/>
              </a:ext>
            </a:extLst>
          </p:cNvPr>
          <p:cNvSpPr/>
          <p:nvPr/>
        </p:nvSpPr>
        <p:spPr bwMode="auto">
          <a:xfrm>
            <a:off x="10508279" y="1401471"/>
            <a:ext cx="1008000" cy="969363"/>
          </a:xfrm>
          <a:prstGeom prst="wedgeEllipseCallout">
            <a:avLst>
              <a:gd name="adj1" fmla="val -44151"/>
              <a:gd name="adj2" fmla="val 53983"/>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spTree>
    <p:custDataLst>
      <p:tags r:id="rId1"/>
    </p:custDataLst>
    <p:extLst>
      <p:ext uri="{BB962C8B-B14F-4D97-AF65-F5344CB8AC3E}">
        <p14:creationId xmlns:p14="http://schemas.microsoft.com/office/powerpoint/2010/main" val="147389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19E8E7D-EAD5-413E-A5B2-993537F6F8D4}"/>
              </a:ext>
            </a:extLst>
          </p:cNvPr>
          <p:cNvSpPr>
            <a:spLocks noGrp="1"/>
          </p:cNvSpPr>
          <p:nvPr>
            <p:ph type="sldNum" sz="quarter" idx="12"/>
          </p:nvPr>
        </p:nvSpPr>
        <p:spPr>
          <a:xfrm>
            <a:off x="9212023" y="8615202"/>
            <a:ext cx="2228850" cy="365125"/>
          </a:xfrm>
        </p:spPr>
        <p:txBody>
          <a:bodyPr/>
          <a:lstStyle/>
          <a:p>
            <a:pPr>
              <a:defRPr/>
            </a:pPr>
            <a:fld id="{41891D65-17B4-4C4B-865B-282D95EFB1B0}" type="slidenum">
              <a:rPr lang="zh-TW" altLang="en-US" smtClean="0"/>
              <a:pPr>
                <a:defRPr/>
              </a:pPr>
              <a:t>10</a:t>
            </a:fld>
            <a:endParaRPr lang="zh-TW" altLang="en-US"/>
          </a:p>
        </p:txBody>
      </p:sp>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接班傳承情形及計畫團隊組成</a:t>
            </a:r>
          </a:p>
        </p:txBody>
      </p:sp>
      <p:sp>
        <p:nvSpPr>
          <p:cNvPr id="55" name="圓角矩形 54"/>
          <p:cNvSpPr/>
          <p:nvPr/>
        </p:nvSpPr>
        <p:spPr>
          <a:xfrm>
            <a:off x="9567544" y="8068095"/>
            <a:ext cx="1673304" cy="8124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a:solidFill>
                  <a:schemeClr val="tx1"/>
                </a:solidFill>
                <a:latin typeface="微軟正黑體" panose="020B0604030504040204" pitchFamily="34" charset="-120"/>
                <a:ea typeface="微軟正黑體" panose="020B0604030504040204" pitchFamily="34" charset="-120"/>
              </a:rPr>
              <a:t>新商模營收目標</a:t>
            </a:r>
            <a:endParaRPr lang="zh-TW" altLang="en-US" sz="2000">
              <a:solidFill>
                <a:schemeClr val="tx1"/>
              </a:solidFill>
            </a:endParaRPr>
          </a:p>
        </p:txBody>
      </p:sp>
      <p:sp>
        <p:nvSpPr>
          <p:cNvPr id="7"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10</a:t>
            </a:r>
            <a:endParaRPr lang="zh-TW" altLang="en-US" dirty="0">
              <a:sym typeface="Times New Roman" panose="02020603050405020304" pitchFamily="18" charset="0"/>
            </a:endParaRPr>
          </a:p>
        </p:txBody>
      </p:sp>
      <p:graphicFrame>
        <p:nvGraphicFramePr>
          <p:cNvPr id="9" name="表格 8">
            <a:extLst>
              <a:ext uri="{FF2B5EF4-FFF2-40B4-BE49-F238E27FC236}">
                <a16:creationId xmlns:a16="http://schemas.microsoft.com/office/drawing/2014/main" id="{09487F80-08BF-410C-BA84-D1752F8F973C}"/>
              </a:ext>
            </a:extLst>
          </p:cNvPr>
          <p:cNvGraphicFramePr>
            <a:graphicFrameLocks noGrp="1"/>
          </p:cNvGraphicFramePr>
          <p:nvPr>
            <p:extLst>
              <p:ext uri="{D42A27DB-BD31-4B8C-83A1-F6EECF244321}">
                <p14:modId xmlns:p14="http://schemas.microsoft.com/office/powerpoint/2010/main" val="2859550742"/>
              </p:ext>
            </p:extLst>
          </p:nvPr>
        </p:nvGraphicFramePr>
        <p:xfrm>
          <a:off x="443372" y="3205547"/>
          <a:ext cx="11305256" cy="2540244"/>
        </p:xfrm>
        <a:graphic>
          <a:graphicData uri="http://schemas.openxmlformats.org/drawingml/2006/table">
            <a:tbl>
              <a:tblPr firstRow="1" bandRow="1"/>
              <a:tblGrid>
                <a:gridCol w="1944215">
                  <a:extLst>
                    <a:ext uri="{9D8B030D-6E8A-4147-A177-3AD203B41FA5}">
                      <a16:colId xmlns:a16="http://schemas.microsoft.com/office/drawing/2014/main" val="1556337584"/>
                    </a:ext>
                  </a:extLst>
                </a:gridCol>
                <a:gridCol w="1566174">
                  <a:extLst>
                    <a:ext uri="{9D8B030D-6E8A-4147-A177-3AD203B41FA5}">
                      <a16:colId xmlns:a16="http://schemas.microsoft.com/office/drawing/2014/main" val="2923789201"/>
                    </a:ext>
                  </a:extLst>
                </a:gridCol>
                <a:gridCol w="1566174">
                  <a:extLst>
                    <a:ext uri="{9D8B030D-6E8A-4147-A177-3AD203B41FA5}">
                      <a16:colId xmlns:a16="http://schemas.microsoft.com/office/drawing/2014/main" val="53627057"/>
                    </a:ext>
                  </a:extLst>
                </a:gridCol>
                <a:gridCol w="1566174">
                  <a:extLst>
                    <a:ext uri="{9D8B030D-6E8A-4147-A177-3AD203B41FA5}">
                      <a16:colId xmlns:a16="http://schemas.microsoft.com/office/drawing/2014/main" val="3948635977"/>
                    </a:ext>
                  </a:extLst>
                </a:gridCol>
                <a:gridCol w="1566174">
                  <a:extLst>
                    <a:ext uri="{9D8B030D-6E8A-4147-A177-3AD203B41FA5}">
                      <a16:colId xmlns:a16="http://schemas.microsoft.com/office/drawing/2014/main" val="3538526522"/>
                    </a:ext>
                  </a:extLst>
                </a:gridCol>
                <a:gridCol w="3096345">
                  <a:extLst>
                    <a:ext uri="{9D8B030D-6E8A-4147-A177-3AD203B41FA5}">
                      <a16:colId xmlns:a16="http://schemas.microsoft.com/office/drawing/2014/main" val="1780599071"/>
                    </a:ext>
                  </a:extLst>
                </a:gridCol>
              </a:tblGrid>
              <a:tr h="590824">
                <a:tc>
                  <a:txBody>
                    <a:bodyPr/>
                    <a:lstStyle/>
                    <a:p>
                      <a:pPr marR="152400" algn="ctr">
                        <a:spcBef>
                          <a:spcPts val="600"/>
                        </a:spcBef>
                        <a:spcAft>
                          <a:spcPts val="0"/>
                        </a:spcAft>
                      </a:pPr>
                      <a:r>
                        <a:rPr lang="en-US" altLang="zh-TW" sz="1900" kern="100" dirty="0">
                          <a:solidFill>
                            <a:schemeClr val="tx1"/>
                          </a:solidFill>
                          <a:effectLst/>
                          <a:latin typeface="Arial" panose="020B0604020202020204" pitchFamily="34" charset="0"/>
                          <a:ea typeface="微軟正黑體" panose="020B0604030504040204" pitchFamily="34" charset="-120"/>
                        </a:rPr>
                        <a:t>  </a:t>
                      </a:r>
                      <a:r>
                        <a:rPr lang="zh-TW" sz="1900" kern="100" dirty="0">
                          <a:solidFill>
                            <a:schemeClr val="tx1"/>
                          </a:solidFill>
                          <a:effectLst/>
                          <a:latin typeface="Arial" panose="020B0604020202020204" pitchFamily="34" charset="0"/>
                          <a:ea typeface="微軟正黑體" panose="020B0604030504040204" pitchFamily="34" charset="-120"/>
                        </a:rPr>
                        <a:t>團隊組成人</a:t>
                      </a:r>
                      <a:r>
                        <a:rPr lang="zh-TW" sz="1900" kern="100" baseline="0" dirty="0">
                          <a:solidFill>
                            <a:schemeClr val="tx1"/>
                          </a:solidFill>
                          <a:effectLst/>
                          <a:latin typeface="Arial" panose="020B0604020202020204" pitchFamily="34" charset="0"/>
                          <a:ea typeface="微軟正黑體" panose="020B0604030504040204" pitchFamily="34" charset="-120"/>
                        </a:rPr>
                        <a:t>員</a:t>
                      </a:r>
                      <a:endParaRPr lang="zh-TW" sz="1900" kern="100" baseline="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姓名</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職稱</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主要專長</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學經歷</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參與分項計畫及工作項目</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115068073"/>
                  </a:ext>
                </a:extLst>
              </a:tr>
              <a:tr h="389884">
                <a:tc>
                  <a:txBody>
                    <a:bodyPr/>
                    <a:lstStyle/>
                    <a:p>
                      <a:pPr marL="26670" marR="152400">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計畫主持人</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76172052"/>
                  </a:ext>
                </a:extLst>
              </a:tr>
              <a:tr h="389884">
                <a:tc>
                  <a:txBody>
                    <a:bodyPr/>
                    <a:lstStyle/>
                    <a:p>
                      <a:pPr marL="26670" marR="152400">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數據治理</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540385" marR="152400">
                        <a:spcBef>
                          <a:spcPts val="600"/>
                        </a:spcBef>
                        <a:spcAft>
                          <a:spcPts val="0"/>
                        </a:spcAft>
                      </a:pPr>
                      <a:r>
                        <a:rPr lang="en-US" sz="1900" kern="100">
                          <a:solidFill>
                            <a:schemeClr val="tx1"/>
                          </a:solidFill>
                          <a:effectLst/>
                          <a:latin typeface="Arial" panose="020B0604020202020204" pitchFamily="34" charset="0"/>
                          <a:ea typeface="微軟正黑體" panose="020B0604030504040204" pitchFamily="34" charset="-120"/>
                          <a:cs typeface="Times New Roman" panose="02020603050405020304" pitchFamily="18" charset="0"/>
                        </a:rPr>
                        <a:t> </a:t>
                      </a:r>
                      <a:endParaRPr lang="zh-TW" sz="1900" kern="10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61408754"/>
                  </a:ext>
                </a:extLst>
              </a:tr>
              <a:tr h="389884">
                <a:tc>
                  <a:txBody>
                    <a:bodyPr/>
                    <a:lstStyle/>
                    <a:p>
                      <a:pPr marL="26670" marR="152400">
                        <a:spcBef>
                          <a:spcPts val="600"/>
                        </a:spcBef>
                        <a:spcAft>
                          <a:spcPts val="0"/>
                        </a:spcAft>
                      </a:pPr>
                      <a:r>
                        <a:rPr lang="en-US" sz="1900" kern="100" dirty="0">
                          <a:solidFill>
                            <a:schemeClr val="tx1"/>
                          </a:solidFill>
                          <a:effectLst/>
                          <a:latin typeface="Arial" panose="020B0604020202020204" pitchFamily="34" charset="0"/>
                          <a:ea typeface="微軟正黑體" panose="020B0604030504040204" pitchFamily="34" charset="-120"/>
                          <a:cs typeface="Times New Roman" panose="02020603050405020304" pitchFamily="18" charset="0"/>
                        </a:rPr>
                        <a:t>IT</a:t>
                      </a:r>
                      <a:r>
                        <a:rPr lang="zh-TW" sz="1900" kern="100" dirty="0">
                          <a:solidFill>
                            <a:schemeClr val="tx1"/>
                          </a:solidFill>
                          <a:effectLst/>
                          <a:latin typeface="Arial" panose="020B0604020202020204" pitchFamily="34" charset="0"/>
                          <a:ea typeface="微軟正黑體" panose="020B0604030504040204" pitchFamily="34" charset="-120"/>
                        </a:rPr>
                        <a:t>技術</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dirty="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540385" marR="152400">
                        <a:spcBef>
                          <a:spcPts val="600"/>
                        </a:spcBef>
                        <a:spcAft>
                          <a:spcPts val="0"/>
                        </a:spcAft>
                      </a:pPr>
                      <a:r>
                        <a:rPr lang="en-US" sz="1900" kern="100">
                          <a:solidFill>
                            <a:schemeClr val="tx1"/>
                          </a:solidFill>
                          <a:effectLst/>
                          <a:latin typeface="Arial" panose="020B0604020202020204" pitchFamily="34" charset="0"/>
                          <a:ea typeface="微軟正黑體" panose="020B0604030504040204" pitchFamily="34" charset="-120"/>
                          <a:cs typeface="Times New Roman" panose="02020603050405020304" pitchFamily="18" charset="0"/>
                        </a:rPr>
                        <a:t> </a:t>
                      </a:r>
                      <a:endParaRPr lang="zh-TW" sz="1900" kern="10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74880603"/>
                  </a:ext>
                </a:extLst>
              </a:tr>
              <a:tr h="389884">
                <a:tc>
                  <a:txBody>
                    <a:bodyPr/>
                    <a:lstStyle/>
                    <a:p>
                      <a:pPr marL="26670" marR="152400">
                        <a:spcBef>
                          <a:spcPts val="600"/>
                        </a:spcBef>
                        <a:spcAft>
                          <a:spcPts val="0"/>
                        </a:spcAft>
                      </a:pPr>
                      <a:r>
                        <a:rPr lang="en-US" sz="1900" kern="100" dirty="0">
                          <a:solidFill>
                            <a:schemeClr val="tx1"/>
                          </a:solidFill>
                          <a:effectLst/>
                          <a:latin typeface="Arial" panose="020B0604020202020204" pitchFamily="34" charset="0"/>
                          <a:ea typeface="微軟正黑體" panose="020B0604030504040204" pitchFamily="34" charset="-120"/>
                          <a:cs typeface="Times New Roman" panose="02020603050405020304" pitchFamily="18" charset="0"/>
                        </a:rPr>
                        <a:t>OT</a:t>
                      </a:r>
                      <a:r>
                        <a:rPr lang="zh-TW" sz="1900" kern="100" dirty="0">
                          <a:solidFill>
                            <a:schemeClr val="tx1"/>
                          </a:solidFill>
                          <a:effectLst/>
                          <a:latin typeface="Arial" panose="020B0604020202020204" pitchFamily="34" charset="0"/>
                          <a:ea typeface="微軟正黑體" panose="020B0604030504040204" pitchFamily="34" charset="-120"/>
                        </a:rPr>
                        <a:t>技術</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dirty="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540385" marR="152400">
                        <a:spcBef>
                          <a:spcPts val="600"/>
                        </a:spcBef>
                        <a:spcAft>
                          <a:spcPts val="0"/>
                        </a:spcAft>
                      </a:pPr>
                      <a:r>
                        <a:rPr lang="en-US" sz="1900" kern="100">
                          <a:solidFill>
                            <a:schemeClr val="tx1"/>
                          </a:solidFill>
                          <a:effectLst/>
                          <a:latin typeface="Arial" panose="020B0604020202020204" pitchFamily="34" charset="0"/>
                          <a:ea typeface="微軟正黑體" panose="020B0604030504040204" pitchFamily="34" charset="-120"/>
                          <a:cs typeface="Times New Roman" panose="02020603050405020304" pitchFamily="18" charset="0"/>
                        </a:rPr>
                        <a:t> </a:t>
                      </a:r>
                      <a:endParaRPr lang="zh-TW" sz="1900" kern="10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58347125"/>
                  </a:ext>
                </a:extLst>
              </a:tr>
              <a:tr h="389884">
                <a:tc>
                  <a:txBody>
                    <a:bodyPr/>
                    <a:lstStyle/>
                    <a:p>
                      <a:pPr marL="26670" marR="152400">
                        <a:spcBef>
                          <a:spcPts val="600"/>
                        </a:spcBef>
                        <a:spcAft>
                          <a:spcPts val="0"/>
                        </a:spcAft>
                      </a:pPr>
                      <a:r>
                        <a:rPr lang="zh-TW" sz="1900" kern="100" dirty="0">
                          <a:solidFill>
                            <a:schemeClr val="tx1"/>
                          </a:solidFill>
                          <a:effectLst/>
                          <a:latin typeface="Arial" panose="020B0604020202020204" pitchFamily="34" charset="0"/>
                          <a:ea typeface="微軟正黑體" panose="020B0604030504040204" pitchFamily="34" charset="-120"/>
                        </a:rPr>
                        <a:t>其他</a:t>
                      </a:r>
                      <a:endParaRPr lang="zh-TW" sz="1900" kern="100" dirty="0">
                        <a:solidFill>
                          <a:schemeClr val="tx1"/>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dirty="0">
                        <a:solidFill>
                          <a:schemeClr val="tx1"/>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44796407"/>
                  </a:ext>
                </a:extLst>
              </a:tr>
            </a:tbl>
          </a:graphicData>
        </a:graphic>
      </p:graphicFrame>
      <p:sp>
        <p:nvSpPr>
          <p:cNvPr id="10" name="矩形 9">
            <a:extLst>
              <a:ext uri="{FF2B5EF4-FFF2-40B4-BE49-F238E27FC236}">
                <a16:creationId xmlns:a16="http://schemas.microsoft.com/office/drawing/2014/main" id="{68E41BA5-02B8-49B8-8781-EF3EAA9635D1}"/>
              </a:ext>
            </a:extLst>
          </p:cNvPr>
          <p:cNvSpPr/>
          <p:nvPr/>
        </p:nvSpPr>
        <p:spPr>
          <a:xfrm>
            <a:off x="376287" y="1284667"/>
            <a:ext cx="11305256" cy="1875000"/>
          </a:xfrm>
          <a:prstGeom prst="rect">
            <a:avLst/>
          </a:prstGeom>
        </p:spPr>
        <p:txBody>
          <a:bodyPr wrap="square">
            <a:spAutoFit/>
          </a:bodyPr>
          <a:lstStyle/>
          <a:p>
            <a:pPr marR="3810" lvl="0">
              <a:lnSpc>
                <a:spcPts val="1800"/>
              </a:lnSpc>
              <a:spcBef>
                <a:spcPts val="1200"/>
              </a:spcBef>
              <a:spcAft>
                <a:spcPts val="600"/>
              </a:spcAft>
              <a:buClr>
                <a:srgbClr val="000000"/>
              </a:buClr>
              <a:buSzPct val="100000"/>
            </a:pPr>
            <a:r>
              <a:rPr lang="zh-TW" altLang="en-US" sz="2400" b="1" kern="100" dirty="0">
                <a:uFill>
                  <a:solidFill>
                    <a:srgbClr val="000000"/>
                  </a:solidFill>
                </a:uFill>
                <a:latin typeface="+mj-ea"/>
                <a:ea typeface="+mj-ea"/>
              </a:rPr>
              <a:t>一、</a:t>
            </a:r>
            <a:r>
              <a:rPr lang="zh-TW" altLang="zh-TW" sz="2400" b="1" kern="100" dirty="0">
                <a:uFill>
                  <a:solidFill>
                    <a:srgbClr val="000000"/>
                  </a:solidFill>
                </a:uFill>
                <a:latin typeface="+mj-ea"/>
                <a:ea typeface="+mj-ea"/>
              </a:rPr>
              <a:t>接班傳承情形</a:t>
            </a:r>
            <a:endParaRPr lang="en-US" altLang="zh-TW" sz="2400" b="1" kern="100" dirty="0">
              <a:uFill>
                <a:solidFill>
                  <a:srgbClr val="000000"/>
                </a:solidFill>
              </a:uFill>
              <a:latin typeface="+mj-ea"/>
              <a:ea typeface="+mj-ea"/>
            </a:endParaRPr>
          </a:p>
          <a:p>
            <a:pPr marR="3810" lvl="0">
              <a:lnSpc>
                <a:spcPts val="2100"/>
              </a:lnSpc>
              <a:spcBef>
                <a:spcPts val="1200"/>
              </a:spcBef>
              <a:spcAft>
                <a:spcPts val="600"/>
              </a:spcAft>
              <a:buClr>
                <a:srgbClr val="000000"/>
              </a:buClr>
              <a:buSzPct val="100000"/>
            </a:pP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組織企業文化、接班現況</a:t>
            </a:r>
            <a:r>
              <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rPr>
              <a:t>(</a:t>
            </a: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預計接班或接班</a:t>
            </a:r>
            <a:r>
              <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rPr>
              <a:t>3</a:t>
            </a: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年內</a:t>
            </a:r>
            <a:r>
              <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rPr>
              <a:t>)</a:t>
            </a: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、接班人參與決策流程及公司治理情形、人才培育與激勵措施等規劃。</a:t>
            </a:r>
            <a:endPar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endParaRPr>
          </a:p>
          <a:p>
            <a:pPr marR="3810" lvl="0">
              <a:lnSpc>
                <a:spcPts val="1800"/>
              </a:lnSpc>
              <a:spcBef>
                <a:spcPts val="1200"/>
              </a:spcBef>
              <a:spcAft>
                <a:spcPts val="600"/>
              </a:spcAft>
              <a:buClr>
                <a:srgbClr val="000000"/>
              </a:buClr>
              <a:buSzPct val="100000"/>
            </a:pPr>
            <a:endParaRPr lang="en-US" altLang="zh-TW" sz="2000" b="1" kern="100" dirty="0">
              <a:uFill>
                <a:solidFill>
                  <a:srgbClr val="000000"/>
                </a:solidFill>
              </a:uFill>
              <a:latin typeface="+mj-ea"/>
              <a:ea typeface="+mj-ea"/>
            </a:endParaRPr>
          </a:p>
          <a:p>
            <a:pPr marR="3810" lvl="0">
              <a:lnSpc>
                <a:spcPts val="1800"/>
              </a:lnSpc>
              <a:spcBef>
                <a:spcPts val="0"/>
              </a:spcBef>
              <a:spcAft>
                <a:spcPts val="600"/>
              </a:spcAft>
              <a:buClr>
                <a:srgbClr val="000000"/>
              </a:buClr>
              <a:buSzPct val="100000"/>
            </a:pPr>
            <a:r>
              <a:rPr lang="zh-TW" altLang="en-US" sz="2400" b="1" kern="100" dirty="0">
                <a:uFill>
                  <a:solidFill>
                    <a:srgbClr val="000000"/>
                  </a:solidFill>
                </a:uFill>
                <a:latin typeface="+mj-ea"/>
                <a:ea typeface="+mj-ea"/>
              </a:rPr>
              <a:t>二、</a:t>
            </a:r>
            <a:r>
              <a:rPr lang="zh-TW" altLang="zh-TW" sz="2400" b="1" kern="100" dirty="0">
                <a:uFill>
                  <a:solidFill>
                    <a:srgbClr val="000000"/>
                  </a:solidFill>
                </a:uFill>
                <a:latin typeface="+mj-ea"/>
                <a:ea typeface="+mj-ea"/>
              </a:rPr>
              <a:t>計畫團隊組成</a:t>
            </a:r>
          </a:p>
        </p:txBody>
      </p:sp>
      <p:sp>
        <p:nvSpPr>
          <p:cNvPr id="11" name="矩形 10">
            <a:extLst>
              <a:ext uri="{FF2B5EF4-FFF2-40B4-BE49-F238E27FC236}">
                <a16:creationId xmlns:a16="http://schemas.microsoft.com/office/drawing/2014/main" id="{788D5902-E07E-47BE-9445-1AAC5C6F321F}"/>
              </a:ext>
            </a:extLst>
          </p:cNvPr>
          <p:cNvSpPr/>
          <p:nvPr/>
        </p:nvSpPr>
        <p:spPr>
          <a:xfrm>
            <a:off x="333374" y="5820460"/>
            <a:ext cx="11739290" cy="369332"/>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請於表格下方或次頁說明</a:t>
            </a:r>
            <a:r>
              <a:rPr lang="zh-TW" altLang="en-US" b="1" dirty="0">
                <a:latin typeface="微軟正黑體" panose="020B0604030504040204" pitchFamily="34" charset="-120"/>
                <a:ea typeface="微軟正黑體" panose="020B0604030504040204" pitchFamily="34" charset="-120"/>
              </a:rPr>
              <a:t>數據治理團隊</a:t>
            </a:r>
            <a:r>
              <a:rPr lang="zh-TW" altLang="en-US" dirty="0">
                <a:latin typeface="微軟正黑體" panose="020B0604030504040204" pitchFamily="34" charset="-120"/>
                <a:ea typeface="微軟正黑體" panose="020B0604030504040204" pitchFamily="34" charset="-120"/>
              </a:rPr>
              <a:t>及</a:t>
            </a:r>
            <a:r>
              <a:rPr lang="zh-TW" altLang="en-US" b="1" dirty="0">
                <a:latin typeface="微軟正黑體" panose="020B0604030504040204" pitchFamily="34" charset="-120"/>
                <a:ea typeface="微軟正黑體" panose="020B0604030504040204" pitchFamily="34" charset="-120"/>
              </a:rPr>
              <a:t>計畫後續於組織架構內之數據治理因應做法</a:t>
            </a:r>
            <a:r>
              <a:rPr lang="zh-TW" altLang="en-US" dirty="0">
                <a:latin typeface="微軟正黑體" panose="020B0604030504040204" pitchFamily="34" charset="-120"/>
                <a:ea typeface="微軟正黑體" panose="020B0604030504040204" pitchFamily="34" charset="-120"/>
              </a:rPr>
              <a:t>，如成立新部門、小組等。</a:t>
            </a:r>
          </a:p>
        </p:txBody>
      </p:sp>
    </p:spTree>
    <p:custDataLst>
      <p:tags r:id="rId1"/>
    </p:custDataLst>
    <p:extLst>
      <p:ext uri="{BB962C8B-B14F-4D97-AF65-F5344CB8AC3E}">
        <p14:creationId xmlns:p14="http://schemas.microsoft.com/office/powerpoint/2010/main" val="94640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a:sym typeface="Times New Roman" panose="02020603050405020304" pitchFamily="18" charset="0"/>
              </a:rPr>
              <a:t>本次執行進度說明</a:t>
            </a:r>
          </a:p>
        </p:txBody>
      </p:sp>
      <p:sp>
        <p:nvSpPr>
          <p:cNvPr id="17411" name="內容版面配置區 2"/>
          <p:cNvSpPr>
            <a:spLocks noGrp="1"/>
          </p:cNvSpPr>
          <p:nvPr>
            <p:ph idx="1"/>
          </p:nvPr>
        </p:nvSpPr>
        <p:spPr>
          <a:xfrm>
            <a:off x="604854" y="820590"/>
            <a:ext cx="2274534" cy="539750"/>
          </a:xfrm>
        </p:spPr>
        <p:txBody>
          <a:bodyPr>
            <a:normAutofit/>
          </a:bodyPr>
          <a:lstStyle/>
          <a:p>
            <a:pPr marL="0" indent="0" eaLnBrk="1" hangingPunct="1">
              <a:buNone/>
            </a:pPr>
            <a:r>
              <a:rPr lang="zh-TW" altLang="en-US" sz="2400" dirty="0">
                <a:sym typeface="Times New Roman" panose="02020603050405020304" pitchFamily="18" charset="0"/>
              </a:rPr>
              <a:t>執行時程架構</a:t>
            </a:r>
          </a:p>
        </p:txBody>
      </p:sp>
      <p:sp>
        <p:nvSpPr>
          <p:cNvPr id="17412" name="投影片編號版面配置區 1"/>
          <p:cNvSpPr>
            <a:spLocks noGrp="1"/>
          </p:cNvSpPr>
          <p:nvPr>
            <p:ph type="sldNum" sz="quarter" idx="12"/>
          </p:nvPr>
        </p:nvSpPr>
        <p:spPr bwMode="auto">
          <a:extLst/>
        </p:spPr>
        <p:txBody>
          <a:bodyPr vert="horz" wrap="square" lIns="91440" tIns="45720" rIns="91440" bIns="45720" numCol="1" anchor="ctr" anchorCtr="0" compatLnSpc="1">
            <a:prstTxWarp prst="textNoShape">
              <a:avLst/>
            </a:prstTxWarp>
          </a:bodyPr>
          <a:lstStyle/>
          <a:p>
            <a:fld id="{21E735B3-4A80-40DD-946B-D66B7FE004E6}" type="slidenum">
              <a:rPr lang="zh-TW" altLang="en-US">
                <a:sym typeface="Times New Roman" panose="02020603050405020304" pitchFamily="18" charset="0"/>
              </a:rPr>
              <a:pPr/>
              <a:t>11</a:t>
            </a:fld>
            <a:endParaRPr lang="zh-TW" altLang="en-US">
              <a:sym typeface="Times New Roman" panose="02020603050405020304" pitchFamily="18" charset="0"/>
            </a:endParaRPr>
          </a:p>
        </p:txBody>
      </p:sp>
      <p:sp>
        <p:nvSpPr>
          <p:cNvPr id="3" name="矩形 2"/>
          <p:cNvSpPr/>
          <p:nvPr/>
        </p:nvSpPr>
        <p:spPr>
          <a:xfrm>
            <a:off x="495536" y="6350142"/>
            <a:ext cx="4314001" cy="307777"/>
          </a:xfrm>
          <a:prstGeom prst="rect">
            <a:avLst/>
          </a:prstGeom>
        </p:spPr>
        <p:txBody>
          <a:bodyPr wrap="none">
            <a:spAutoFit/>
          </a:bodyPr>
          <a:lstStyle/>
          <a:p>
            <a:r>
              <a:rPr lang="zh-TW" altLang="zh-TW" sz="1400" kern="100"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註：預定進度請以虛線表達，實際進度請以實線表達</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0" name="表格 9">
            <a:extLst>
              <a:ext uri="{FF2B5EF4-FFF2-40B4-BE49-F238E27FC236}">
                <a16:creationId xmlns:a16="http://schemas.microsoft.com/office/drawing/2014/main" id="{1CD1D42F-3301-4C69-9FBB-05046C6B4B3A}"/>
              </a:ext>
            </a:extLst>
          </p:cNvPr>
          <p:cNvGraphicFramePr>
            <a:graphicFrameLocks noGrp="1"/>
          </p:cNvGraphicFramePr>
          <p:nvPr>
            <p:extLst>
              <p:ext uri="{D42A27DB-BD31-4B8C-83A1-F6EECF244321}">
                <p14:modId xmlns:p14="http://schemas.microsoft.com/office/powerpoint/2010/main" val="1362746558"/>
              </p:ext>
            </p:extLst>
          </p:nvPr>
        </p:nvGraphicFramePr>
        <p:xfrm>
          <a:off x="609601" y="1355836"/>
          <a:ext cx="10972798" cy="4938794"/>
        </p:xfrm>
        <a:graphic>
          <a:graphicData uri="http://schemas.openxmlformats.org/drawingml/2006/table">
            <a:tbl>
              <a:tblPr>
                <a:tableStyleId>{5C22544A-7EE6-4342-B048-85BDC9FD1C3A}</a:tableStyleId>
              </a:tblPr>
              <a:tblGrid>
                <a:gridCol w="2611526">
                  <a:extLst>
                    <a:ext uri="{9D8B030D-6E8A-4147-A177-3AD203B41FA5}">
                      <a16:colId xmlns:a16="http://schemas.microsoft.com/office/drawing/2014/main" val="3707601136"/>
                    </a:ext>
                  </a:extLst>
                </a:gridCol>
                <a:gridCol w="678119">
                  <a:extLst>
                    <a:ext uri="{9D8B030D-6E8A-4147-A177-3AD203B41FA5}">
                      <a16:colId xmlns:a16="http://schemas.microsoft.com/office/drawing/2014/main" val="3247917934"/>
                    </a:ext>
                  </a:extLst>
                </a:gridCol>
                <a:gridCol w="621060">
                  <a:extLst>
                    <a:ext uri="{9D8B030D-6E8A-4147-A177-3AD203B41FA5}">
                      <a16:colId xmlns:a16="http://schemas.microsoft.com/office/drawing/2014/main" val="1034078838"/>
                    </a:ext>
                  </a:extLst>
                </a:gridCol>
                <a:gridCol w="588142">
                  <a:extLst>
                    <a:ext uri="{9D8B030D-6E8A-4147-A177-3AD203B41FA5}">
                      <a16:colId xmlns:a16="http://schemas.microsoft.com/office/drawing/2014/main" val="173179536"/>
                    </a:ext>
                  </a:extLst>
                </a:gridCol>
                <a:gridCol w="588142">
                  <a:extLst>
                    <a:ext uri="{9D8B030D-6E8A-4147-A177-3AD203B41FA5}">
                      <a16:colId xmlns:a16="http://schemas.microsoft.com/office/drawing/2014/main" val="264030021"/>
                    </a:ext>
                  </a:extLst>
                </a:gridCol>
                <a:gridCol w="588142">
                  <a:extLst>
                    <a:ext uri="{9D8B030D-6E8A-4147-A177-3AD203B41FA5}">
                      <a16:colId xmlns:a16="http://schemas.microsoft.com/office/drawing/2014/main" val="4257508200"/>
                    </a:ext>
                  </a:extLst>
                </a:gridCol>
                <a:gridCol w="588142">
                  <a:extLst>
                    <a:ext uri="{9D8B030D-6E8A-4147-A177-3AD203B41FA5}">
                      <a16:colId xmlns:a16="http://schemas.microsoft.com/office/drawing/2014/main" val="4006550841"/>
                    </a:ext>
                  </a:extLst>
                </a:gridCol>
                <a:gridCol w="588142">
                  <a:extLst>
                    <a:ext uri="{9D8B030D-6E8A-4147-A177-3AD203B41FA5}">
                      <a16:colId xmlns:a16="http://schemas.microsoft.com/office/drawing/2014/main" val="2408858196"/>
                    </a:ext>
                  </a:extLst>
                </a:gridCol>
                <a:gridCol w="588142">
                  <a:extLst>
                    <a:ext uri="{9D8B030D-6E8A-4147-A177-3AD203B41FA5}">
                      <a16:colId xmlns:a16="http://schemas.microsoft.com/office/drawing/2014/main" val="2613607266"/>
                    </a:ext>
                  </a:extLst>
                </a:gridCol>
                <a:gridCol w="631322">
                  <a:extLst>
                    <a:ext uri="{9D8B030D-6E8A-4147-A177-3AD203B41FA5}">
                      <a16:colId xmlns:a16="http://schemas.microsoft.com/office/drawing/2014/main" val="2548387154"/>
                    </a:ext>
                  </a:extLst>
                </a:gridCol>
                <a:gridCol w="588142">
                  <a:extLst>
                    <a:ext uri="{9D8B030D-6E8A-4147-A177-3AD203B41FA5}">
                      <a16:colId xmlns:a16="http://schemas.microsoft.com/office/drawing/2014/main" val="2746470585"/>
                    </a:ext>
                  </a:extLst>
                </a:gridCol>
                <a:gridCol w="588142">
                  <a:extLst>
                    <a:ext uri="{9D8B030D-6E8A-4147-A177-3AD203B41FA5}">
                      <a16:colId xmlns:a16="http://schemas.microsoft.com/office/drawing/2014/main" val="789931524"/>
                    </a:ext>
                  </a:extLst>
                </a:gridCol>
                <a:gridCol w="588142">
                  <a:extLst>
                    <a:ext uri="{9D8B030D-6E8A-4147-A177-3AD203B41FA5}">
                      <a16:colId xmlns:a16="http://schemas.microsoft.com/office/drawing/2014/main" val="3528986255"/>
                    </a:ext>
                  </a:extLst>
                </a:gridCol>
                <a:gridCol w="588142">
                  <a:extLst>
                    <a:ext uri="{9D8B030D-6E8A-4147-A177-3AD203B41FA5}">
                      <a16:colId xmlns:a16="http://schemas.microsoft.com/office/drawing/2014/main" val="1486261218"/>
                    </a:ext>
                  </a:extLst>
                </a:gridCol>
                <a:gridCol w="549351">
                  <a:extLst>
                    <a:ext uri="{9D8B030D-6E8A-4147-A177-3AD203B41FA5}">
                      <a16:colId xmlns:a16="http://schemas.microsoft.com/office/drawing/2014/main" val="1167929085"/>
                    </a:ext>
                  </a:extLst>
                </a:gridCol>
              </a:tblGrid>
              <a:tr h="241485">
                <a:tc rowSpan="3">
                  <a:txBody>
                    <a:bodyPr/>
                    <a:lstStyle/>
                    <a:p>
                      <a:pPr indent="14605" algn="r" eaLnBrk="0">
                        <a:lnSpc>
                          <a:spcPts val="1600"/>
                        </a:lnSpc>
                        <a:spcAft>
                          <a:spcPts val="0"/>
                        </a:spcAft>
                      </a:pPr>
                      <a:r>
                        <a:rPr lang="en-US" sz="1050" dirty="0">
                          <a:solidFill>
                            <a:schemeClr val="tx1"/>
                          </a:solidFill>
                          <a:effectLst/>
                          <a:latin typeface="Times New Roman" panose="02020603050405020304" pitchFamily="18" charset="0"/>
                          <a:ea typeface="+mn-ea"/>
                          <a:cs typeface="Times New Roman" panose="02020603050405020304" pitchFamily="18" charset="0"/>
                        </a:rPr>
                        <a:t>            </a:t>
                      </a:r>
                      <a:r>
                        <a:rPr lang="zh-TW" sz="1600" dirty="0">
                          <a:solidFill>
                            <a:schemeClr val="tx1"/>
                          </a:solidFill>
                          <a:effectLst/>
                          <a:latin typeface="Times New Roman" panose="02020603050405020304" pitchFamily="18" charset="0"/>
                          <a:ea typeface="+mn-ea"/>
                          <a:cs typeface="Times New Roman" panose="02020603050405020304" pitchFamily="18" charset="0"/>
                        </a:rPr>
                        <a:t>月份</a:t>
                      </a:r>
                    </a:p>
                    <a:p>
                      <a:pPr marL="0" marR="0" indent="14605" algn="ctr" defTabSz="914400" rtl="0" eaLnBrk="0" fontAlgn="auto" latinLnBrk="0" hangingPunct="1">
                        <a:lnSpc>
                          <a:spcPts val="1600"/>
                        </a:lnSpc>
                        <a:spcBef>
                          <a:spcPts val="0"/>
                        </a:spcBef>
                        <a:spcAft>
                          <a:spcPts val="0"/>
                        </a:spcAft>
                        <a:buClrTx/>
                        <a:buSzTx/>
                        <a:buFontTx/>
                        <a:buNone/>
                        <a:tabLst/>
                        <a:defRPr/>
                      </a:pPr>
                      <a:r>
                        <a:rPr lang="zh-TW" altLang="en-US" sz="1600" dirty="0">
                          <a:solidFill>
                            <a:schemeClr val="tx1"/>
                          </a:solidFill>
                          <a:effectLst/>
                          <a:latin typeface="Times New Roman" panose="02020603050405020304" pitchFamily="18" charset="0"/>
                          <a:ea typeface="+mn-ea"/>
                          <a:cs typeface="Times New Roman" panose="02020603050405020304" pitchFamily="18" charset="0"/>
                        </a:rPr>
                        <a:t>進度</a:t>
                      </a:r>
                      <a:endParaRPr lang="en-US" altLang="zh-TW" sz="1600" dirty="0">
                        <a:solidFill>
                          <a:schemeClr val="tx1"/>
                        </a:solidFill>
                        <a:effectLst/>
                        <a:latin typeface="Times New Roman" panose="02020603050405020304" pitchFamily="18" charset="0"/>
                        <a:ea typeface="+mn-ea"/>
                        <a:cs typeface="Times New Roman" panose="02020603050405020304" pitchFamily="18" charset="0"/>
                      </a:endParaRPr>
                    </a:p>
                    <a:p>
                      <a:pPr marL="0" marR="0" indent="14605" algn="l" defTabSz="914400" rtl="0" eaLnBrk="0" fontAlgn="auto" latinLnBrk="0" hangingPunct="1">
                        <a:lnSpc>
                          <a:spcPts val="1600"/>
                        </a:lnSpc>
                        <a:spcBef>
                          <a:spcPts val="0"/>
                        </a:spcBef>
                        <a:spcAft>
                          <a:spcPts val="0"/>
                        </a:spcAft>
                        <a:buClrTx/>
                        <a:buSzTx/>
                        <a:buFontTx/>
                        <a:buNone/>
                        <a:tabLst/>
                        <a:defRPr/>
                      </a:pPr>
                      <a:r>
                        <a:rPr lang="zh-TW" altLang="zh-TW" sz="1600" dirty="0">
                          <a:solidFill>
                            <a:schemeClr val="tx1"/>
                          </a:solidFill>
                          <a:effectLst/>
                          <a:latin typeface="Times New Roman" panose="02020603050405020304" pitchFamily="18" charset="0"/>
                          <a:ea typeface="+mn-ea"/>
                          <a:cs typeface="Times New Roman" panose="02020603050405020304" pitchFamily="18" charset="0"/>
                        </a:rPr>
                        <a:t>工作項目</a:t>
                      </a:r>
                      <a:r>
                        <a:rPr lang="zh-TW" altLang="en-US" sz="1600" dirty="0">
                          <a:solidFill>
                            <a:schemeClr val="tx1"/>
                          </a:solidFill>
                          <a:effectLst/>
                          <a:latin typeface="Times New Roman" panose="02020603050405020304" pitchFamily="18" charset="0"/>
                          <a:ea typeface="+mn-ea"/>
                          <a:cs typeface="Times New Roman" panose="02020603050405020304" pitchFamily="18" charset="0"/>
                        </a:rPr>
                        <a:t> </a:t>
                      </a:r>
                      <a:endParaRPr lang="en-US" altLang="zh-TW" sz="16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indent="14605" algn="ctr" eaLnBrk="0">
                        <a:lnSpc>
                          <a:spcPts val="1600"/>
                        </a:lnSpc>
                        <a:spcAft>
                          <a:spcPts val="0"/>
                        </a:spcAft>
                      </a:pPr>
                      <a:r>
                        <a:rPr lang="zh-TW" sz="1600" dirty="0">
                          <a:solidFill>
                            <a:schemeClr val="tx1"/>
                          </a:solidFill>
                          <a:effectLst/>
                          <a:latin typeface="Times New Roman" panose="02020603050405020304" pitchFamily="18" charset="0"/>
                          <a:ea typeface="+mn-ea"/>
                          <a:cs typeface="Times New Roman" panose="02020603050405020304" pitchFamily="18" charset="0"/>
                        </a:rPr>
                        <a:t>計畫</a:t>
                      </a:r>
                    </a:p>
                    <a:p>
                      <a:pPr indent="14605" algn="ctr" eaLnBrk="0">
                        <a:lnSpc>
                          <a:spcPts val="1600"/>
                        </a:lnSpc>
                        <a:spcAft>
                          <a:spcPts val="0"/>
                        </a:spcAft>
                      </a:pPr>
                      <a:r>
                        <a:rPr lang="zh-TW" sz="1600" dirty="0">
                          <a:solidFill>
                            <a:schemeClr val="tx1"/>
                          </a:solidFill>
                          <a:effectLst/>
                          <a:latin typeface="Times New Roman" panose="02020603050405020304" pitchFamily="18" charset="0"/>
                          <a:ea typeface="+mn-ea"/>
                          <a:cs typeface="Times New Roman" panose="02020603050405020304" pitchFamily="18" charset="0"/>
                        </a:rPr>
                        <a:t>權重％</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indent="14605" algn="ctr" eaLnBrk="0">
                        <a:lnSpc>
                          <a:spcPts val="1600"/>
                        </a:lnSpc>
                        <a:spcAft>
                          <a:spcPts val="0"/>
                        </a:spcAft>
                      </a:pPr>
                      <a:r>
                        <a:rPr lang="zh-TW" sz="1600" dirty="0">
                          <a:solidFill>
                            <a:schemeClr val="tx1"/>
                          </a:solidFill>
                          <a:effectLst/>
                          <a:latin typeface="Times New Roman" panose="02020603050405020304" pitchFamily="18" charset="0"/>
                          <a:ea typeface="+mn-ea"/>
                          <a:cs typeface="Times New Roman" panose="02020603050405020304" pitchFamily="18" charset="0"/>
                        </a:rPr>
                        <a:t>預定投入人月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11</a:t>
                      </a:r>
                      <a:r>
                        <a:rPr lang="en-US" altLang="zh-TW" sz="1200" dirty="0">
                          <a:solidFill>
                            <a:schemeClr val="tx1"/>
                          </a:solidFill>
                          <a:effectLst/>
                          <a:latin typeface="Times New Roman" panose="02020603050405020304" pitchFamily="18" charset="0"/>
                          <a:ea typeface="+mn-ea"/>
                          <a:cs typeface="Times New Roman" panose="02020603050405020304" pitchFamily="18" charset="0"/>
                        </a:rPr>
                        <a:t>X</a:t>
                      </a:r>
                      <a:r>
                        <a:rPr lang="zh-TW" sz="1200" dirty="0">
                          <a:solidFill>
                            <a:schemeClr val="tx1"/>
                          </a:solidFill>
                          <a:effectLst/>
                          <a:latin typeface="Times New Roman" panose="02020603050405020304" pitchFamily="18" charset="0"/>
                          <a:ea typeface="+mn-ea"/>
                          <a:cs typeface="Times New Roman" panose="02020603050405020304" pitchFamily="18" charset="0"/>
                        </a:rPr>
                        <a:t>年度</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36294580"/>
                  </a:ext>
                </a:extLst>
              </a:tr>
              <a:tr h="241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a:txBody>
                    <a:bodyPr/>
                    <a:lstStyle/>
                    <a:p>
                      <a:pPr algn="ctr"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第一季</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3">
                  <a:txBody>
                    <a:bodyPr/>
                    <a:lstStyle/>
                    <a:p>
                      <a:pPr algn="ctr"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第二季</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3">
                  <a:txBody>
                    <a:bodyPr/>
                    <a:lstStyle/>
                    <a:p>
                      <a:pPr algn="ctr"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第三季</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hMerge="1">
                  <a:txBody>
                    <a:bodyPr/>
                    <a:lstStyle/>
                    <a:p>
                      <a:endParaRPr lang="zh-TW" altLang="en-US"/>
                    </a:p>
                  </a:txBody>
                  <a:tcPr/>
                </a:tc>
                <a:tc gridSpan="3">
                  <a:txBody>
                    <a:bodyPr/>
                    <a:lstStyle/>
                    <a:p>
                      <a:pPr algn="ctr"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第四季</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05046498"/>
                  </a:ext>
                </a:extLst>
              </a:tr>
              <a:tr h="2890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1</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2</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3</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4</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5</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6</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effectLst/>
                          <a:latin typeface="Times New Roman" panose="02020603050405020304" pitchFamily="18" charset="0"/>
                          <a:ea typeface="+mn-ea"/>
                          <a:cs typeface="Times New Roman" panose="02020603050405020304" pitchFamily="18" charset="0"/>
                        </a:rPr>
                        <a:t>7</a:t>
                      </a:r>
                      <a:endParaRPr lang="zh-TW" altLang="en-US" dirty="0">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8</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9</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10</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11</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12</a:t>
                      </a:r>
                      <a:endParaRPr lang="zh-TW" sz="12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388469"/>
                  </a:ext>
                </a:extLst>
              </a:tr>
              <a:tr h="268592">
                <a:tc>
                  <a:txBody>
                    <a:bodyPr/>
                    <a:lstStyle/>
                    <a:p>
                      <a:pPr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a:t>
                      </a:r>
                      <a:r>
                        <a:rPr lang="zh-TW" sz="1200" dirty="0">
                          <a:solidFill>
                            <a:schemeClr val="tx1"/>
                          </a:solidFill>
                          <a:effectLst/>
                          <a:latin typeface="Times New Roman" panose="02020603050405020304" pitchFamily="18" charset="0"/>
                          <a:ea typeface="+mn-ea"/>
                          <a:cs typeface="Times New Roman" panose="02020603050405020304" pitchFamily="18" charset="0"/>
                        </a:rPr>
                        <a:t>分項計畫</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X</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highlight>
                            <a:srgbClr val="FFFF00"/>
                          </a:highligh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highlight>
                            <a:srgbClr val="FFFF00"/>
                          </a:highligh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highlight>
                            <a:srgbClr val="FFFF00"/>
                          </a:highligh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992571"/>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A1.</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*A11</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*A12</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*A13</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493587"/>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A2.</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*A21</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*A22</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*A23</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584824"/>
                  </a:ext>
                </a:extLst>
              </a:tr>
              <a:tr h="268592">
                <a:tc>
                  <a:txBody>
                    <a:bodyPr/>
                    <a:lstStyle/>
                    <a:p>
                      <a:pPr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B.</a:t>
                      </a:r>
                      <a:r>
                        <a:rPr lang="zh-TW" sz="1200" dirty="0">
                          <a:solidFill>
                            <a:schemeClr val="tx1"/>
                          </a:solidFill>
                          <a:effectLst/>
                          <a:latin typeface="Times New Roman" panose="02020603050405020304" pitchFamily="18" charset="0"/>
                          <a:ea typeface="+mn-ea"/>
                          <a:cs typeface="Times New Roman" panose="02020603050405020304" pitchFamily="18" charset="0"/>
                        </a:rPr>
                        <a:t>分項計畫</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zh-TW"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X</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502774"/>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B1.</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*B11</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*B12</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*B13</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343143"/>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B2.</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*B2</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831842"/>
                  </a:ext>
                </a:extLst>
              </a:tr>
              <a:tr h="210829">
                <a:tc>
                  <a:txBody>
                    <a:bodyPr/>
                    <a:lstStyle/>
                    <a:p>
                      <a:pPr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C.</a:t>
                      </a:r>
                      <a:r>
                        <a:rPr lang="zh-TW" sz="1200" dirty="0">
                          <a:solidFill>
                            <a:schemeClr val="tx1"/>
                          </a:solidFill>
                          <a:effectLst/>
                          <a:latin typeface="Times New Roman" panose="02020603050405020304" pitchFamily="18" charset="0"/>
                          <a:ea typeface="+mn-ea"/>
                          <a:cs typeface="Times New Roman" panose="02020603050405020304" pitchFamily="18" charset="0"/>
                        </a:rPr>
                        <a:t>分項計畫</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zh-TW"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X</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2249985"/>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C1.</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*C1</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350405"/>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C2.</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*C2</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0424072"/>
                  </a:ext>
                </a:extLst>
              </a:tr>
              <a:tr h="268592">
                <a:tc>
                  <a:txBody>
                    <a:bodyPr/>
                    <a:lstStyle/>
                    <a:p>
                      <a:pPr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D.</a:t>
                      </a:r>
                      <a:r>
                        <a:rPr lang="zh-TW" sz="1200" dirty="0">
                          <a:solidFill>
                            <a:schemeClr val="tx1"/>
                          </a:solidFill>
                          <a:effectLst/>
                          <a:latin typeface="Times New Roman" panose="02020603050405020304" pitchFamily="18" charset="0"/>
                          <a:ea typeface="+mn-ea"/>
                          <a:cs typeface="Times New Roman" panose="02020603050405020304" pitchFamily="18" charset="0"/>
                        </a:rPr>
                        <a:t>分項計畫</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zh-TW"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zh-TW"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710595"/>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D1.</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ctr" eaLnBrk="0">
                        <a:lnSpc>
                          <a:spcPts val="1600"/>
                        </a:lnSpc>
                        <a:spcAft>
                          <a:spcPts val="0"/>
                        </a:spcAft>
                      </a:pPr>
                      <a:r>
                        <a:rPr lang="zh-TW"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*D11</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dirty="0">
                          <a:solidFill>
                            <a:schemeClr val="tx1"/>
                          </a:solidFill>
                          <a:effectLst/>
                          <a:latin typeface="Times New Roman" panose="02020603050405020304" pitchFamily="18" charset="0"/>
                          <a:ea typeface="+mn-ea"/>
                          <a:cs typeface="Times New Roman" panose="02020603050405020304" pitchFamily="18" charset="0"/>
                        </a:rPr>
                        <a:t>*D12</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dirty="0">
                          <a:solidFill>
                            <a:schemeClr val="tx1"/>
                          </a:solidFill>
                          <a:effectLst/>
                          <a:latin typeface="Times New Roman" panose="02020603050405020304" pitchFamily="18" charset="0"/>
                          <a:ea typeface="+mn-ea"/>
                          <a:cs typeface="Times New Roman" panose="02020603050405020304" pitchFamily="18" charset="0"/>
                        </a:rPr>
                        <a:t>*D13</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840819"/>
                  </a:ext>
                </a:extLst>
              </a:tr>
              <a:tr h="268592">
                <a:tc>
                  <a:txBody>
                    <a:bodyPr/>
                    <a:lstStyle/>
                    <a:p>
                      <a:pPr indent="139700" algn="just"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D2.</a:t>
                      </a:r>
                      <a:r>
                        <a:rPr lang="zh-TW" sz="1200" dirty="0">
                          <a:solidFill>
                            <a:schemeClr val="tx1"/>
                          </a:solidFill>
                          <a:effectLst/>
                          <a:latin typeface="Times New Roman" panose="02020603050405020304" pitchFamily="18" charset="0"/>
                          <a:ea typeface="+mn-ea"/>
                          <a:cs typeface="Times New Roman" panose="02020603050405020304" pitchFamily="18" charset="0"/>
                        </a:rPr>
                        <a:t>工作項目</a:t>
                      </a:r>
                      <a:r>
                        <a:rPr lang="en-US" sz="1200" dirty="0">
                          <a:solidFill>
                            <a:schemeClr val="tx1"/>
                          </a:solidFill>
                          <a:effectLst/>
                          <a:latin typeface="Times New Roman" panose="02020603050405020304" pitchFamily="18" charset="0"/>
                          <a:ea typeface="+mn-ea"/>
                          <a:cs typeface="Times New Roman" panose="02020603050405020304" pitchFamily="18" charset="0"/>
                        </a:rPr>
                        <a:t>XXXXX</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ctr" eaLnBrk="0">
                        <a:lnSpc>
                          <a:spcPts val="1600"/>
                        </a:lnSpc>
                        <a:spcAft>
                          <a:spcPts val="0"/>
                        </a:spcAft>
                      </a:pPr>
                      <a:r>
                        <a:rPr lang="zh-TW"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*D21</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6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107934"/>
                  </a:ext>
                </a:extLst>
              </a:tr>
              <a:tr h="510656">
                <a:tc>
                  <a:txBody>
                    <a:bodyPr/>
                    <a:lstStyle/>
                    <a:p>
                      <a:pPr algn="just"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計畫權重</a:t>
                      </a:r>
                      <a:r>
                        <a:rPr lang="en-US" sz="1200" dirty="0">
                          <a:solidFill>
                            <a:schemeClr val="tx1"/>
                          </a:solidFill>
                          <a:effectLst/>
                          <a:latin typeface="Times New Roman" panose="02020603050405020304" pitchFamily="18" charset="0"/>
                          <a:ea typeface="+mn-ea"/>
                          <a:cs typeface="Times New Roman" panose="02020603050405020304" pitchFamily="18" charset="0"/>
                        </a:rPr>
                        <a:t>/</a:t>
                      </a:r>
                      <a:r>
                        <a:rPr lang="zh-TW" sz="1200" dirty="0">
                          <a:solidFill>
                            <a:schemeClr val="tx1"/>
                          </a:solidFill>
                          <a:effectLst/>
                          <a:latin typeface="Times New Roman" panose="02020603050405020304" pitchFamily="18" charset="0"/>
                          <a:ea typeface="+mn-ea"/>
                          <a:cs typeface="Times New Roman" panose="02020603050405020304" pitchFamily="18" charset="0"/>
                        </a:rPr>
                        <a:t>投入人月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p>
                      <a:pPr algn="just"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小計</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100%</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X</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 </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 </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817132"/>
                  </a:ext>
                </a:extLst>
              </a:tr>
              <a:tr h="245298">
                <a:tc gridSpan="3">
                  <a:txBody>
                    <a:bodyPr/>
                    <a:lstStyle/>
                    <a:p>
                      <a:pPr algn="just"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工作進度百分比</a:t>
                      </a:r>
                      <a:r>
                        <a:rPr lang="en-US" sz="1200" dirty="0">
                          <a:solidFill>
                            <a:schemeClr val="tx1"/>
                          </a:solidFill>
                          <a:effectLst/>
                          <a:latin typeface="Times New Roman" panose="02020603050405020304" pitchFamily="18" charset="0"/>
                          <a:ea typeface="+mn-ea"/>
                          <a:cs typeface="Times New Roman" panose="02020603050405020304" pitchFamily="18" charset="0"/>
                        </a:rPr>
                        <a:t>%</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altLang="en-US">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3528043"/>
                  </a:ext>
                </a:extLst>
              </a:tr>
              <a:tr h="245380">
                <a:tc gridSpan="3">
                  <a:txBody>
                    <a:bodyPr/>
                    <a:lstStyle/>
                    <a:p>
                      <a:pPr algn="just" eaLnBrk="0">
                        <a:lnSpc>
                          <a:spcPts val="1600"/>
                        </a:lnSpc>
                        <a:spcAft>
                          <a:spcPts val="0"/>
                        </a:spcAft>
                      </a:pPr>
                      <a:r>
                        <a:rPr lang="zh-TW" sz="1200" dirty="0">
                          <a:solidFill>
                            <a:schemeClr val="tx1"/>
                          </a:solidFill>
                          <a:effectLst/>
                          <a:latin typeface="Times New Roman" panose="02020603050405020304" pitchFamily="18" charset="0"/>
                          <a:ea typeface="+mn-ea"/>
                          <a:cs typeface="Times New Roman" panose="02020603050405020304" pitchFamily="18" charset="0"/>
                        </a:rPr>
                        <a:t>經費進度百分比％</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effectLst/>
                          <a:latin typeface="Times New Roman" panose="02020603050405020304" pitchFamily="18" charset="0"/>
                          <a:ea typeface="+mn-ea"/>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a:solidFill>
                            <a:schemeClr val="tx1"/>
                          </a:solidFill>
                          <a:effectLst/>
                          <a:latin typeface="Times New Roman" panose="02020603050405020304" pitchFamily="18" charset="0"/>
                          <a:ea typeface="+mn-ea"/>
                          <a:cs typeface="Times New Roman" panose="02020603050405020304" pitchFamily="18" charset="0"/>
                        </a:rPr>
                        <a:t>%</a:t>
                      </a:r>
                      <a:endParaRPr lang="zh-TW" sz="110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eaLnBrk="0">
                        <a:lnSpc>
                          <a:spcPts val="1600"/>
                        </a:lnSpc>
                        <a:spcAft>
                          <a:spcPts val="0"/>
                        </a:spcAft>
                      </a:pPr>
                      <a:r>
                        <a:rPr lang="en-US" sz="1200" dirty="0">
                          <a:solidFill>
                            <a:schemeClr val="tx1"/>
                          </a:solidFill>
                          <a:effectLst/>
                          <a:latin typeface="Times New Roman" panose="02020603050405020304" pitchFamily="18" charset="0"/>
                          <a:ea typeface="+mn-ea"/>
                          <a:cs typeface="Times New Roman" panose="02020603050405020304" pitchFamily="18" charset="0"/>
                        </a:rPr>
                        <a:t>%</a:t>
                      </a:r>
                      <a:endParaRPr lang="zh-TW" sz="1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3140781"/>
                  </a:ext>
                </a:extLst>
              </a:tr>
            </a:tbl>
          </a:graphicData>
        </a:graphic>
      </p:graphicFrame>
      <p:grpSp>
        <p:nvGrpSpPr>
          <p:cNvPr id="11" name="群組 10">
            <a:extLst>
              <a:ext uri="{FF2B5EF4-FFF2-40B4-BE49-F238E27FC236}">
                <a16:creationId xmlns:a16="http://schemas.microsoft.com/office/drawing/2014/main" id="{457F3755-D67C-49D7-9347-49180C96A044}"/>
              </a:ext>
            </a:extLst>
          </p:cNvPr>
          <p:cNvGrpSpPr/>
          <p:nvPr/>
        </p:nvGrpSpPr>
        <p:grpSpPr>
          <a:xfrm>
            <a:off x="617542" y="1355835"/>
            <a:ext cx="2614389" cy="772510"/>
            <a:chOff x="617543" y="1355836"/>
            <a:chExt cx="1574800" cy="696977"/>
          </a:xfrm>
        </p:grpSpPr>
        <p:cxnSp>
          <p:nvCxnSpPr>
            <p:cNvPr id="12" name="Line 626">
              <a:extLst>
                <a:ext uri="{FF2B5EF4-FFF2-40B4-BE49-F238E27FC236}">
                  <a16:creationId xmlns:a16="http://schemas.microsoft.com/office/drawing/2014/main" id="{B9C03D96-C90D-4313-A99F-E059D78688B7}"/>
                </a:ext>
              </a:extLst>
            </p:cNvPr>
            <p:cNvCxnSpPr>
              <a:cxnSpLocks/>
            </p:cNvCxnSpPr>
            <p:nvPr/>
          </p:nvCxnSpPr>
          <p:spPr bwMode="auto">
            <a:xfrm>
              <a:off x="642943" y="1360916"/>
              <a:ext cx="998603" cy="691897"/>
            </a:xfrm>
            <a:prstGeom prst="line">
              <a:avLst/>
            </a:prstGeom>
            <a:noFill/>
            <a:ln w="9525">
              <a:solidFill>
                <a:schemeClr val="bg1">
                  <a:lumMod val="50000"/>
                </a:schemeClr>
              </a:solidFill>
              <a:round/>
              <a:headEnd/>
              <a:tailEnd/>
            </a:ln>
          </p:spPr>
        </p:cxnSp>
        <p:cxnSp>
          <p:nvCxnSpPr>
            <p:cNvPr id="13" name="Line 627">
              <a:extLst>
                <a:ext uri="{FF2B5EF4-FFF2-40B4-BE49-F238E27FC236}">
                  <a16:creationId xmlns:a16="http://schemas.microsoft.com/office/drawing/2014/main" id="{EDBDAD3C-51E9-427B-8969-7E6942357A98}"/>
                </a:ext>
              </a:extLst>
            </p:cNvPr>
            <p:cNvCxnSpPr>
              <a:cxnSpLocks/>
            </p:cNvCxnSpPr>
            <p:nvPr/>
          </p:nvCxnSpPr>
          <p:spPr bwMode="auto">
            <a:xfrm>
              <a:off x="617543" y="1355836"/>
              <a:ext cx="1574800" cy="323850"/>
            </a:xfrm>
            <a:prstGeom prst="line">
              <a:avLst/>
            </a:prstGeom>
            <a:noFill/>
            <a:ln w="9525">
              <a:solidFill>
                <a:schemeClr val="bg1">
                  <a:lumMod val="50000"/>
                </a:schemeClr>
              </a:solidFill>
              <a:round/>
              <a:headEnd/>
              <a:tailEnd/>
            </a:ln>
          </p:spPr>
        </p:cxnSp>
      </p:grpSp>
    </p:spTree>
    <p:extLst>
      <p:ext uri="{BB962C8B-B14F-4D97-AF65-F5344CB8AC3E}">
        <p14:creationId xmlns:p14="http://schemas.microsoft.com/office/powerpoint/2010/main" val="302334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zh-TW" altLang="en-US"/>
              <a:t>本次執行進度說明</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12</a:t>
            </a:fld>
            <a:endParaRPr lang="zh-TW" altLang="en-US"/>
          </a:p>
        </p:txBody>
      </p:sp>
      <p:sp>
        <p:nvSpPr>
          <p:cNvPr id="15" name="文字方塊 1">
            <a:extLst>
              <a:ext uri="{FF2B5EF4-FFF2-40B4-BE49-F238E27FC236}">
                <a16:creationId xmlns:a16="http://schemas.microsoft.com/office/drawing/2014/main" id="{17DBA670-1F92-4036-98BB-09AF227EB2B7}"/>
              </a:ext>
            </a:extLst>
          </p:cNvPr>
          <p:cNvSpPr txBox="1">
            <a:spLocks noChangeArrowheads="1"/>
          </p:cNvSpPr>
          <p:nvPr/>
        </p:nvSpPr>
        <p:spPr bwMode="auto">
          <a:xfrm>
            <a:off x="4752077" y="873142"/>
            <a:ext cx="6868423" cy="923330"/>
          </a:xfrm>
          <a:prstGeom prst="rect">
            <a:avLst/>
          </a:prstGeom>
          <a:solidFill>
            <a:srgbClr val="F2F2F2"/>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just">
              <a:spcBef>
                <a:spcPct val="0"/>
              </a:spcBef>
              <a:buFontTx/>
              <a:buNone/>
            </a:pPr>
            <a:r>
              <a:rPr lang="zh-TW" altLang="en-US" sz="1800" dirty="0">
                <a:ea typeface="微軟正黑體" panose="020B0604030504040204" pitchFamily="34" charset="-120"/>
              </a:rPr>
              <a:t>請將各查核點分頁呈現，應提供相關佐證資料備查。</a:t>
            </a:r>
            <a:r>
              <a:rPr lang="en-US" altLang="zh-TW" sz="1800" dirty="0">
                <a:ea typeface="微軟正黑體" panose="020B0604030504040204" pitchFamily="34" charset="-120"/>
              </a:rPr>
              <a:t>(</a:t>
            </a:r>
            <a:r>
              <a:rPr lang="zh-TW" altLang="en-US" sz="1800" dirty="0">
                <a:ea typeface="微軟正黑體" panose="020B0604030504040204" pitchFamily="34" charset="-120"/>
              </a:rPr>
              <a:t>須能清楚表達完成查核點指標執行之過程，如導入之系統規劃報告、建置情形、應用等，並明列達成之目標效益值。</a:t>
            </a:r>
            <a:r>
              <a:rPr lang="en-US" altLang="zh-TW" sz="1800" dirty="0">
                <a:ea typeface="微軟正黑體" panose="020B0604030504040204" pitchFamily="34" charset="-120"/>
              </a:rPr>
              <a:t>)</a:t>
            </a:r>
            <a:endParaRPr lang="zh-TW" altLang="en-US" sz="1800" dirty="0">
              <a:ea typeface="微軟正黑體" panose="020B0604030504040204" pitchFamily="34" charset="-120"/>
            </a:endParaRPr>
          </a:p>
        </p:txBody>
      </p:sp>
      <p:sp>
        <p:nvSpPr>
          <p:cNvPr id="16" name="矩形 15">
            <a:extLst>
              <a:ext uri="{FF2B5EF4-FFF2-40B4-BE49-F238E27FC236}">
                <a16:creationId xmlns:a16="http://schemas.microsoft.com/office/drawing/2014/main" id="{05C8BC54-5205-470B-8D88-D4468AC299D9}"/>
              </a:ext>
            </a:extLst>
          </p:cNvPr>
          <p:cNvSpPr/>
          <p:nvPr/>
        </p:nvSpPr>
        <p:spPr>
          <a:xfrm>
            <a:off x="5311170" y="3244334"/>
            <a:ext cx="184731" cy="369332"/>
          </a:xfrm>
          <a:prstGeom prst="rect">
            <a:avLst/>
          </a:prstGeom>
        </p:spPr>
        <p:txBody>
          <a:bodyPr wrap="none">
            <a:spAutoFit/>
          </a:bodyPr>
          <a:lstStyle/>
          <a:p>
            <a:endParaRPr lang="zh-TW" altLang="en-US">
              <a:solidFill>
                <a:srgbClr val="02329A"/>
              </a:solidFill>
            </a:endParaRPr>
          </a:p>
        </p:txBody>
      </p:sp>
      <p:graphicFrame>
        <p:nvGraphicFramePr>
          <p:cNvPr id="17" name="內容版面配置區 7">
            <a:extLst>
              <a:ext uri="{FF2B5EF4-FFF2-40B4-BE49-F238E27FC236}">
                <a16:creationId xmlns:a16="http://schemas.microsoft.com/office/drawing/2014/main" id="{7D146F5F-3CF1-4551-B3CF-D1F33B245BA3}"/>
              </a:ext>
            </a:extLst>
          </p:cNvPr>
          <p:cNvGraphicFramePr>
            <a:graphicFrameLocks/>
          </p:cNvGraphicFramePr>
          <p:nvPr>
            <p:extLst>
              <p:ext uri="{D42A27DB-BD31-4B8C-83A1-F6EECF244321}">
                <p14:modId xmlns:p14="http://schemas.microsoft.com/office/powerpoint/2010/main" val="2637413954"/>
              </p:ext>
            </p:extLst>
          </p:nvPr>
        </p:nvGraphicFramePr>
        <p:xfrm>
          <a:off x="755363" y="1946919"/>
          <a:ext cx="10827037" cy="2780581"/>
        </p:xfrm>
        <a:graphic>
          <a:graphicData uri="http://schemas.openxmlformats.org/drawingml/2006/table">
            <a:tbl>
              <a:tblPr firstRow="1" bandRow="1">
                <a:tableStyleId>{5C22544A-7EE6-4342-B048-85BDC9FD1C3A}</a:tableStyleId>
              </a:tblPr>
              <a:tblGrid>
                <a:gridCol w="1573912">
                  <a:extLst>
                    <a:ext uri="{9D8B030D-6E8A-4147-A177-3AD203B41FA5}">
                      <a16:colId xmlns:a16="http://schemas.microsoft.com/office/drawing/2014/main" val="20000"/>
                    </a:ext>
                  </a:extLst>
                </a:gridCol>
                <a:gridCol w="1822509">
                  <a:extLst>
                    <a:ext uri="{9D8B030D-6E8A-4147-A177-3AD203B41FA5}">
                      <a16:colId xmlns:a16="http://schemas.microsoft.com/office/drawing/2014/main" val="2804011363"/>
                    </a:ext>
                  </a:extLst>
                </a:gridCol>
                <a:gridCol w="2782416">
                  <a:extLst>
                    <a:ext uri="{9D8B030D-6E8A-4147-A177-3AD203B41FA5}">
                      <a16:colId xmlns:a16="http://schemas.microsoft.com/office/drawing/2014/main" val="20001"/>
                    </a:ext>
                  </a:extLst>
                </a:gridCol>
                <a:gridCol w="2597231">
                  <a:extLst>
                    <a:ext uri="{9D8B030D-6E8A-4147-A177-3AD203B41FA5}">
                      <a16:colId xmlns:a16="http://schemas.microsoft.com/office/drawing/2014/main" val="20002"/>
                    </a:ext>
                  </a:extLst>
                </a:gridCol>
                <a:gridCol w="2050969">
                  <a:extLst>
                    <a:ext uri="{9D8B030D-6E8A-4147-A177-3AD203B41FA5}">
                      <a16:colId xmlns:a16="http://schemas.microsoft.com/office/drawing/2014/main" val="1886417307"/>
                    </a:ext>
                  </a:extLst>
                </a:gridCol>
              </a:tblGrid>
              <a:tr h="656581">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查核點編號</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預定完成時間</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查核點內容</a:t>
                      </a:r>
                      <a:endParaRPr lang="zh-TW" altLang="en-US"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結案達成情形</a:t>
                      </a:r>
                      <a:endParaRPr lang="en-US" altLang="zh-TW"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對應佐證資料</a:t>
                      </a:r>
                      <a:endParaRPr lang="en-US" altLang="zh-TW"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2124000">
                <a:tc>
                  <a:txBody>
                    <a:bodyPr/>
                    <a:lstStyle/>
                    <a:p>
                      <a:pPr algn="ctr"/>
                      <a:r>
                        <a:rPr lang="en-US" altLang="zh-TW" sz="14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A1.XX</a:t>
                      </a:r>
                      <a:r>
                        <a:rPr lang="en-US" altLang="zh-TW"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r>
                        <a:rPr lang="zh-TW" altLang="en-US"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執行單位</a:t>
                      </a:r>
                      <a:r>
                        <a:rPr lang="en-US" altLang="zh-TW"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endParaRPr lang="zh-TW" altLang="en-US"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年</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月</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資安導入測試文件</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1</a:t>
                      </a: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式內含：導入測試結果、異常測試、修正建議。</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OO%</a:t>
                      </a:r>
                    </a:p>
                    <a:p>
                      <a:pPr algn="ct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於月</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日 召開</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XX</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會議完成資安導入測試規劃，</a:t>
                      </a:r>
                      <a:endPar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p>
                      <a:pPr algn="l"/>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於月</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日 完成資安導入測試文件</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1</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式，內容包含導入測試結果、異常測試、修正建議。</a:t>
                      </a:r>
                      <a:endPar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結案報告</a:t>
                      </a:r>
                      <a:r>
                        <a:rPr lang="en-US" altLang="zh-TW" sz="1800" dirty="0" err="1">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p.xx</a:t>
                      </a:r>
                      <a:endPar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p>
                      <a:pPr algn="ct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佐證資料</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橢圓形圖說文字 40">
            <a:extLst>
              <a:ext uri="{FF2B5EF4-FFF2-40B4-BE49-F238E27FC236}">
                <a16:creationId xmlns:a16="http://schemas.microsoft.com/office/drawing/2014/main" id="{BD1DC175-165C-4CF4-92C5-C7990AB084F4}"/>
              </a:ext>
            </a:extLst>
          </p:cNvPr>
          <p:cNvSpPr/>
          <p:nvPr/>
        </p:nvSpPr>
        <p:spPr bwMode="auto">
          <a:xfrm>
            <a:off x="11728209" y="3188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sp>
        <p:nvSpPr>
          <p:cNvPr id="19" name="矩形 18">
            <a:extLst>
              <a:ext uri="{FF2B5EF4-FFF2-40B4-BE49-F238E27FC236}">
                <a16:creationId xmlns:a16="http://schemas.microsoft.com/office/drawing/2014/main" id="{787F32D8-4DD5-4452-9917-EB580F0AC949}"/>
              </a:ext>
            </a:extLst>
          </p:cNvPr>
          <p:cNvSpPr/>
          <p:nvPr/>
        </p:nvSpPr>
        <p:spPr>
          <a:xfrm>
            <a:off x="755363" y="4860776"/>
            <a:ext cx="10827037" cy="16543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t>佐證資料截圖</a:t>
            </a:r>
          </a:p>
        </p:txBody>
      </p:sp>
      <p:sp>
        <p:nvSpPr>
          <p:cNvPr id="20" name="內容版面配置區 2">
            <a:extLst>
              <a:ext uri="{FF2B5EF4-FFF2-40B4-BE49-F238E27FC236}">
                <a16:creationId xmlns:a16="http://schemas.microsoft.com/office/drawing/2014/main" id="{70F3DFD2-EE28-4C13-A831-A3033F131E29}"/>
              </a:ext>
            </a:extLst>
          </p:cNvPr>
          <p:cNvSpPr txBox="1">
            <a:spLocks/>
          </p:cNvSpPr>
          <p:nvPr/>
        </p:nvSpPr>
        <p:spPr bwMode="auto">
          <a:xfrm>
            <a:off x="679162" y="813024"/>
            <a:ext cx="39817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marL="514350" indent="-514350" algn="l" rtl="0" eaLnBrk="0" fontAlgn="base" hangingPunct="0">
              <a:spcBef>
                <a:spcPct val="20000"/>
              </a:spcBef>
              <a:spcAft>
                <a:spcPct val="0"/>
              </a:spcAft>
              <a:buFont typeface="Wingdings" pitchFamily="2" charset="2"/>
              <a:buChar char="p"/>
              <a:defRPr sz="2800" b="1" kern="1200">
                <a:solidFill>
                  <a:schemeClr val="tx1"/>
                </a:solidFill>
                <a:latin typeface="Times New Roman" pitchFamily="18" charset="0"/>
                <a:ea typeface="微軟正黑體" panose="020B0604030504040204" pitchFamily="34" charset="-120"/>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微軟正黑體" panose="020B0604030504040204" pitchFamily="34" charset="-12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kumimoji="0" lang="zh-TW" altLang="en-US" sz="2400" dirty="0">
                <a:sym typeface="Times New Roman" panose="02020603050405020304" pitchFamily="18" charset="0"/>
              </a:rPr>
              <a:t>查核點達成情形</a:t>
            </a:r>
            <a:r>
              <a:rPr kumimoji="0" lang="en-US" altLang="zh-TW" sz="2400" dirty="0">
                <a:sym typeface="Times New Roman" panose="02020603050405020304" pitchFamily="18" charset="0"/>
              </a:rPr>
              <a:t>(</a:t>
            </a:r>
            <a:r>
              <a:rPr kumimoji="0" lang="zh-TW" altLang="en-US" sz="2400" dirty="0">
                <a:sym typeface="Times New Roman" panose="02020603050405020304" pitchFamily="18" charset="0"/>
              </a:rPr>
              <a:t>本次查證期程</a:t>
            </a:r>
            <a:r>
              <a:rPr kumimoji="0" lang="en-US" altLang="zh-TW" sz="2400" dirty="0">
                <a:sym typeface="Times New Roman" panose="02020603050405020304" pitchFamily="18" charset="0"/>
              </a:rPr>
              <a:t>)</a:t>
            </a:r>
            <a:endParaRPr kumimoji="0" lang="zh-TW" altLang="en-US" sz="2400" dirty="0">
              <a:sym typeface="Times New Roman" panose="02020603050405020304" pitchFamily="18" charset="0"/>
            </a:endParaRPr>
          </a:p>
        </p:txBody>
      </p:sp>
    </p:spTree>
    <p:extLst>
      <p:ext uri="{BB962C8B-B14F-4D97-AF65-F5344CB8AC3E}">
        <p14:creationId xmlns:p14="http://schemas.microsoft.com/office/powerpoint/2010/main" val="125271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41891D65-17B4-4C4B-865B-282D95EFB1B0}" type="slidenum">
              <a:rPr lang="zh-TW" altLang="en-US">
                <a:solidFill>
                  <a:srgbClr val="898989"/>
                </a:solidFill>
              </a:rPr>
              <a:pPr/>
              <a:t>13</a:t>
            </a:fld>
            <a:endParaRPr lang="zh-TW" altLang="en-US">
              <a:solidFill>
                <a:srgbClr val="898989"/>
              </a:solidFill>
            </a:endParaRPr>
          </a:p>
        </p:txBody>
      </p:sp>
      <p:sp>
        <p:nvSpPr>
          <p:cNvPr id="4" name="標題 1"/>
          <p:cNvSpPr txBox="1">
            <a:spLocks/>
          </p:cNvSpPr>
          <p:nvPr/>
        </p:nvSpPr>
        <p:spPr>
          <a:xfrm>
            <a:off x="609600" y="142875"/>
            <a:ext cx="10972800" cy="725488"/>
          </a:xfrm>
          <a:prstGeom prst="rect">
            <a:avLst/>
          </a:prstGeom>
        </p:spPr>
        <p:txBody>
          <a:bodyPr/>
          <a:lstStyle>
            <a:lvl1pPr algn="ctr" rtl="0" eaLnBrk="0" fontAlgn="base" hangingPunct="0">
              <a:spcBef>
                <a:spcPct val="0"/>
              </a:spcBef>
              <a:spcAft>
                <a:spcPct val="0"/>
              </a:spcAft>
              <a:defRPr sz="36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kumimoji="0" lang="zh-TW" altLang="en-US" dirty="0">
                <a:ea typeface="微軟正黑體" panose="020B0604030504040204" pitchFamily="34" charset="-120"/>
              </a:rPr>
              <a:t>數位準備度達成情形說明</a:t>
            </a:r>
          </a:p>
        </p:txBody>
      </p:sp>
      <p:graphicFrame>
        <p:nvGraphicFramePr>
          <p:cNvPr id="11" name="表格 10">
            <a:extLst>
              <a:ext uri="{FF2B5EF4-FFF2-40B4-BE49-F238E27FC236}">
                <a16:creationId xmlns:a16="http://schemas.microsoft.com/office/drawing/2014/main" id="{0EB5A96D-5AAB-4684-9B7C-5C7AE31A5042}"/>
              </a:ext>
            </a:extLst>
          </p:cNvPr>
          <p:cNvGraphicFramePr>
            <a:graphicFrameLocks noGrp="1"/>
          </p:cNvGraphicFramePr>
          <p:nvPr>
            <p:extLst>
              <p:ext uri="{D42A27DB-BD31-4B8C-83A1-F6EECF244321}">
                <p14:modId xmlns:p14="http://schemas.microsoft.com/office/powerpoint/2010/main" val="3010487600"/>
              </p:ext>
            </p:extLst>
          </p:nvPr>
        </p:nvGraphicFramePr>
        <p:xfrm>
          <a:off x="931608" y="812800"/>
          <a:ext cx="10328785" cy="5814116"/>
        </p:xfrm>
        <a:graphic>
          <a:graphicData uri="http://schemas.openxmlformats.org/drawingml/2006/table">
            <a:tbl>
              <a:tblPr firstRow="1" bandRow="1"/>
              <a:tblGrid>
                <a:gridCol w="1276080">
                  <a:extLst>
                    <a:ext uri="{9D8B030D-6E8A-4147-A177-3AD203B41FA5}">
                      <a16:colId xmlns:a16="http://schemas.microsoft.com/office/drawing/2014/main" val="1748566104"/>
                    </a:ext>
                  </a:extLst>
                </a:gridCol>
                <a:gridCol w="1089804">
                  <a:extLst>
                    <a:ext uri="{9D8B030D-6E8A-4147-A177-3AD203B41FA5}">
                      <a16:colId xmlns:a16="http://schemas.microsoft.com/office/drawing/2014/main" val="221758943"/>
                    </a:ext>
                  </a:extLst>
                </a:gridCol>
                <a:gridCol w="1435100">
                  <a:extLst>
                    <a:ext uri="{9D8B030D-6E8A-4147-A177-3AD203B41FA5}">
                      <a16:colId xmlns:a16="http://schemas.microsoft.com/office/drawing/2014/main" val="227637293"/>
                    </a:ext>
                  </a:extLst>
                </a:gridCol>
                <a:gridCol w="3962400">
                  <a:extLst>
                    <a:ext uri="{9D8B030D-6E8A-4147-A177-3AD203B41FA5}">
                      <a16:colId xmlns:a16="http://schemas.microsoft.com/office/drawing/2014/main" val="4267454527"/>
                    </a:ext>
                  </a:extLst>
                </a:gridCol>
                <a:gridCol w="2565401">
                  <a:extLst>
                    <a:ext uri="{9D8B030D-6E8A-4147-A177-3AD203B41FA5}">
                      <a16:colId xmlns:a16="http://schemas.microsoft.com/office/drawing/2014/main" val="3006203191"/>
                    </a:ext>
                  </a:extLst>
                </a:gridCol>
              </a:tblGrid>
              <a:tr h="578715">
                <a:tc gridSpan="5">
                  <a:txBody>
                    <a:bodyPr/>
                    <a:lstStyle>
                      <a:lvl1pPr marL="0" algn="l" defTabSz="685800" rtl="0" eaLnBrk="1" latinLnBrk="0" hangingPunct="1">
                        <a:defRPr sz="1350" b="1" kern="1200">
                          <a:solidFill>
                            <a:schemeClr val="lt1"/>
                          </a:solidFill>
                          <a:latin typeface="Arial" panose="020B0604020202020204"/>
                          <a:ea typeface="微軟正黑體"/>
                        </a:defRPr>
                      </a:lvl1pPr>
                      <a:lvl2pPr marL="342900" algn="l" defTabSz="685800" rtl="0" eaLnBrk="1" latinLnBrk="0" hangingPunct="1">
                        <a:defRPr sz="1350" b="1" kern="1200">
                          <a:solidFill>
                            <a:schemeClr val="lt1"/>
                          </a:solidFill>
                          <a:latin typeface="Arial" panose="020B0604020202020204"/>
                          <a:ea typeface="微軟正黑體"/>
                        </a:defRPr>
                      </a:lvl2pPr>
                      <a:lvl3pPr marL="685800" algn="l" defTabSz="685800" rtl="0" eaLnBrk="1" latinLnBrk="0" hangingPunct="1">
                        <a:defRPr sz="1350" b="1" kern="1200">
                          <a:solidFill>
                            <a:schemeClr val="lt1"/>
                          </a:solidFill>
                          <a:latin typeface="Arial" panose="020B0604020202020204"/>
                          <a:ea typeface="微軟正黑體"/>
                        </a:defRPr>
                      </a:lvl3pPr>
                      <a:lvl4pPr marL="1028700" algn="l" defTabSz="685800" rtl="0" eaLnBrk="1" latinLnBrk="0" hangingPunct="1">
                        <a:defRPr sz="1350" b="1" kern="1200">
                          <a:solidFill>
                            <a:schemeClr val="lt1"/>
                          </a:solidFill>
                          <a:latin typeface="Arial" panose="020B0604020202020204"/>
                          <a:ea typeface="微軟正黑體"/>
                        </a:defRPr>
                      </a:lvl4pPr>
                      <a:lvl5pPr marL="1371600" algn="l" defTabSz="685800" rtl="0" eaLnBrk="1" latinLnBrk="0" hangingPunct="1">
                        <a:defRPr sz="1350" b="1" kern="1200">
                          <a:solidFill>
                            <a:schemeClr val="lt1"/>
                          </a:solidFill>
                          <a:latin typeface="Arial" panose="020B0604020202020204"/>
                          <a:ea typeface="微軟正黑體"/>
                        </a:defRPr>
                      </a:lvl5pPr>
                      <a:lvl6pPr marL="1714500" algn="l" defTabSz="685800" rtl="0" eaLnBrk="1" latinLnBrk="0" hangingPunct="1">
                        <a:defRPr sz="1350" b="1" kern="1200">
                          <a:solidFill>
                            <a:schemeClr val="lt1"/>
                          </a:solidFill>
                          <a:latin typeface="Arial" panose="020B0604020202020204"/>
                          <a:ea typeface="微軟正黑體"/>
                        </a:defRPr>
                      </a:lvl6pPr>
                      <a:lvl7pPr marL="2057400" algn="l" defTabSz="685800" rtl="0" eaLnBrk="1" latinLnBrk="0" hangingPunct="1">
                        <a:defRPr sz="1350" b="1" kern="1200">
                          <a:solidFill>
                            <a:schemeClr val="lt1"/>
                          </a:solidFill>
                          <a:latin typeface="Arial" panose="020B0604020202020204"/>
                          <a:ea typeface="微軟正黑體"/>
                        </a:defRPr>
                      </a:lvl7pPr>
                      <a:lvl8pPr marL="2400300" algn="l" defTabSz="685800" rtl="0" eaLnBrk="1" latinLnBrk="0" hangingPunct="1">
                        <a:defRPr sz="1350" b="1" kern="1200">
                          <a:solidFill>
                            <a:schemeClr val="lt1"/>
                          </a:solidFill>
                          <a:latin typeface="Arial" panose="020B0604020202020204"/>
                          <a:ea typeface="微軟正黑體"/>
                        </a:defRPr>
                      </a:lvl8pPr>
                      <a:lvl9pPr marL="2743200" algn="l" defTabSz="685800" rtl="0" eaLnBrk="1" latinLnBrk="0" hangingPunct="1">
                        <a:defRPr sz="1350" b="1" kern="1200">
                          <a:solidFill>
                            <a:schemeClr val="lt1"/>
                          </a:solidFill>
                          <a:latin typeface="Arial" panose="020B0604020202020204"/>
                          <a:ea typeface="微軟正黑體"/>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bg1"/>
                          </a:solidFill>
                          <a:effectLst/>
                          <a:latin typeface="微軟正黑體" panose="020B0604030504040204" pitchFamily="34" charset="-120"/>
                          <a:ea typeface="微軟正黑體" panose="020B0604030504040204" pitchFamily="34" charset="-120"/>
                        </a:rPr>
                        <a:t>數位準備程度</a:t>
                      </a:r>
                      <a:r>
                        <a:rPr kumimoji="0" lang="zh-TW" altLang="en-US" sz="2000" dirty="0">
                          <a:ea typeface="+mn-ea"/>
                        </a:rPr>
                        <a:t>達成情形說明</a:t>
                      </a:r>
                      <a:r>
                        <a:rPr lang="en-US" altLang="zh-TW" sz="2000" dirty="0">
                          <a:solidFill>
                            <a:schemeClr val="bg1"/>
                          </a:solidFill>
                          <a:effectLst/>
                          <a:latin typeface="微軟正黑體" panose="020B0604030504040204" pitchFamily="34" charset="-120"/>
                          <a:ea typeface="微軟正黑體" panose="020B0604030504040204" pitchFamily="34" charset="-120"/>
                        </a:rPr>
                        <a:t>:</a:t>
                      </a:r>
                      <a:r>
                        <a:rPr lang="zh-TW" altLang="en-US" sz="2000" dirty="0">
                          <a:solidFill>
                            <a:schemeClr val="bg1"/>
                          </a:solidFill>
                          <a:effectLst/>
                          <a:latin typeface="微軟正黑體" panose="020B0604030504040204" pitchFamily="34" charset="-120"/>
                          <a:ea typeface="微軟正黑體" panose="020B0604030504040204" pitchFamily="34" charset="-120"/>
                        </a:rPr>
                        <a:t>請說明數位化程度與採用之技術</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56BA2"/>
                    </a:solidFill>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bg1"/>
                        </a:solidFill>
                        <a:effectLst/>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56BA2"/>
                    </a:solidFill>
                  </a:tcPr>
                </a:tc>
                <a:extLst>
                  <a:ext uri="{0D108BD9-81ED-4DB2-BD59-A6C34878D82A}">
                    <a16:rowId xmlns:a16="http://schemas.microsoft.com/office/drawing/2014/main" val="3821189849"/>
                  </a:ext>
                </a:extLst>
              </a:tr>
              <a:tr h="602035">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運作流程</a:t>
                      </a:r>
                      <a:endParaRPr lang="en-US" altLang="zh-TW"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分類</a:t>
                      </a:r>
                      <a:endParaRPr lang="zh-TW" altLang="en-US"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內容</a:t>
                      </a:r>
                      <a:endParaRPr lang="zh-TW" altLang="en-US"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採用之技術</a:t>
                      </a:r>
                      <a:endParaRPr lang="zh-TW" altLang="en-US"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algn="ctr"/>
                      <a:r>
                        <a:rPr lang="zh-TW" altLang="en-US"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期中更新狀況</a:t>
                      </a:r>
                      <a:r>
                        <a:rPr lang="en-US" altLang="zh-TW"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結案時更新狀況</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1567595510"/>
                  </a:ext>
                </a:extLst>
              </a:tr>
              <a:tr h="1171809">
                <a:tc rowSpan="2">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內部運作流程</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經營管理</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需說明管理流程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ERP</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、雲端人資系統、</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RPA</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等</a:t>
                      </a:r>
                      <a:b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參考建議</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529607"/>
                  </a:ext>
                </a:extLst>
              </a:tr>
              <a:tr h="882388">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生產製造</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需說明生產流程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AOI</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IoT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MES</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AI(</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參考建議</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933259"/>
                  </a:ext>
                </a:extLst>
              </a:tr>
              <a:tr h="1274803">
                <a:tc rowSpan="2">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外部運作流程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經營管理</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CRM)</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如智能客服、</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Line bot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、區塊鏈等</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600"/>
                        </a:lnSpc>
                      </a:pP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參考建議</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811267"/>
                  </a:ext>
                </a:extLst>
              </a:tr>
              <a:tr h="1274803">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生產製造</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SCM)</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如通訊用</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APP</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、串流平台</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0740975"/>
                  </a:ext>
                </a:extLst>
              </a:tr>
            </a:tbl>
          </a:graphicData>
        </a:graphic>
      </p:graphicFrame>
      <p:grpSp>
        <p:nvGrpSpPr>
          <p:cNvPr id="18" name="群組 17">
            <a:extLst>
              <a:ext uri="{FF2B5EF4-FFF2-40B4-BE49-F238E27FC236}">
                <a16:creationId xmlns:a16="http://schemas.microsoft.com/office/drawing/2014/main" id="{50963E05-9BCD-404E-BD9B-929AF6FDDD8F}"/>
              </a:ext>
            </a:extLst>
          </p:cNvPr>
          <p:cNvGrpSpPr/>
          <p:nvPr/>
        </p:nvGrpSpPr>
        <p:grpSpPr>
          <a:xfrm>
            <a:off x="65217" y="3574263"/>
            <a:ext cx="2047875" cy="1224087"/>
            <a:chOff x="283157" y="3284984"/>
            <a:chExt cx="2047875" cy="1224087"/>
          </a:xfrm>
        </p:grpSpPr>
        <p:sp>
          <p:nvSpPr>
            <p:cNvPr id="19" name="向右箭號 9">
              <a:extLst>
                <a:ext uri="{FF2B5EF4-FFF2-40B4-BE49-F238E27FC236}">
                  <a16:creationId xmlns:a16="http://schemas.microsoft.com/office/drawing/2014/main" id="{D38BAEE8-999D-42B4-A7AF-FD3D7C5B1ED0}"/>
                </a:ext>
              </a:extLst>
            </p:cNvPr>
            <p:cNvSpPr/>
            <p:nvPr/>
          </p:nvSpPr>
          <p:spPr>
            <a:xfrm>
              <a:off x="333223" y="3284984"/>
              <a:ext cx="1800455" cy="1224087"/>
            </a:xfrm>
            <a:prstGeom prst="rightArrow">
              <a:avLst>
                <a:gd name="adj1" fmla="val 50000"/>
                <a:gd name="adj2" fmla="val 4245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3">
              <a:extLst>
                <a:ext uri="{FF2B5EF4-FFF2-40B4-BE49-F238E27FC236}">
                  <a16:creationId xmlns:a16="http://schemas.microsoft.com/office/drawing/2014/main" id="{D3415A33-EBDE-4BD6-9057-C0E93DF616AD}"/>
                </a:ext>
              </a:extLst>
            </p:cNvPr>
            <p:cNvSpPr>
              <a:spLocks noChangeArrowheads="1"/>
            </p:cNvSpPr>
            <p:nvPr/>
          </p:nvSpPr>
          <p:spPr bwMode="auto">
            <a:xfrm>
              <a:off x="283157" y="3629388"/>
              <a:ext cx="2047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spcBef>
                  <a:spcPct val="0"/>
                </a:spcBef>
                <a:buFontTx/>
                <a:buNone/>
              </a:pPr>
              <a:r>
                <a:rPr lang="zh-TW" altLang="en-US" sz="1600" dirty="0">
                  <a:solidFill>
                    <a:schemeClr val="bg1">
                      <a:lumMod val="50000"/>
                    </a:schemeClr>
                  </a:solidFill>
                  <a:latin typeface="微軟正黑體" panose="020B0604030504040204" pitchFamily="34" charset="-120"/>
                  <a:ea typeface="微軟正黑體" panose="020B0604030504040204" pitchFamily="34" charset="-120"/>
                </a:rPr>
                <a:t>請依此項目進行</a:t>
              </a:r>
              <a:br>
                <a:rPr lang="en-US" altLang="zh-TW" sz="1600" dirty="0">
                  <a:solidFill>
                    <a:schemeClr val="bg1">
                      <a:lumMod val="50000"/>
                    </a:schemeClr>
                  </a:solidFill>
                  <a:latin typeface="微軟正黑體" panose="020B0604030504040204" pitchFamily="34" charset="-120"/>
                  <a:ea typeface="微軟正黑體" panose="020B0604030504040204" pitchFamily="34" charset="-120"/>
                </a:rPr>
              </a:br>
              <a:r>
                <a:rPr lang="zh-TW" altLang="en-US" sz="1600" dirty="0">
                  <a:solidFill>
                    <a:schemeClr val="bg1">
                      <a:lumMod val="50000"/>
                    </a:schemeClr>
                  </a:solidFill>
                  <a:latin typeface="微軟正黑體" panose="020B0604030504040204" pitchFamily="34" charset="-120"/>
                  <a:ea typeface="微軟正黑體" panose="020B0604030504040204" pitchFamily="34" charset="-120"/>
                </a:rPr>
                <a:t>說明，不可刪減</a:t>
              </a:r>
            </a:p>
          </p:txBody>
        </p:sp>
      </p:grpSp>
    </p:spTree>
    <p:extLst>
      <p:ext uri="{BB962C8B-B14F-4D97-AF65-F5344CB8AC3E}">
        <p14:creationId xmlns:p14="http://schemas.microsoft.com/office/powerpoint/2010/main" val="425595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投影片編號版面配置區 2"/>
          <p:cNvSpPr>
            <a:spLocks noGrp="1"/>
          </p:cNvSpPr>
          <p:nvPr>
            <p:ph type="sldNum" sz="quarter" idx="12"/>
          </p:nvPr>
        </p:nvSpPr>
        <p:spPr bwMode="auto">
          <a:extLst/>
        </p:spPr>
        <p:txBody>
          <a:bodyPr vert="horz" wrap="square" lIns="91440" tIns="45720" rIns="91440" bIns="45720" numCol="1" anchor="ctr" anchorCtr="0" compatLnSpc="1">
            <a:prstTxWarp prst="textNoShape">
              <a:avLst/>
            </a:prstTxWarp>
          </a:bodyPr>
          <a:lstStyle/>
          <a:p>
            <a:fld id="{0D4FD275-6492-4154-9300-AC6DA9FB63F7}" type="slidenum">
              <a:rPr lang="zh-TW" altLang="en-US">
                <a:sym typeface="Times New Roman" panose="02020603050405020304" pitchFamily="18" charset="0"/>
              </a:rPr>
              <a:pPr/>
              <a:t>14</a:t>
            </a:fld>
            <a:endParaRPr lang="zh-TW" altLang="en-US">
              <a:sym typeface="Times New Roman" panose="02020603050405020304" pitchFamily="18" charset="0"/>
            </a:endParaRPr>
          </a:p>
        </p:txBody>
      </p:sp>
      <p:sp>
        <p:nvSpPr>
          <p:cNvPr id="8"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雲端與數位科技</a:t>
            </a:r>
          </a:p>
        </p:txBody>
      </p:sp>
      <p:sp>
        <p:nvSpPr>
          <p:cNvPr id="352" name="矩形 351">
            <a:extLst>
              <a:ext uri="{FF2B5EF4-FFF2-40B4-BE49-F238E27FC236}">
                <a16:creationId xmlns:a16="http://schemas.microsoft.com/office/drawing/2014/main" id="{4F06E852-4ACD-4C52-89A8-9890FD86D2BC}"/>
              </a:ext>
            </a:extLst>
          </p:cNvPr>
          <p:cNvSpPr/>
          <p:nvPr/>
        </p:nvSpPr>
        <p:spPr>
          <a:xfrm>
            <a:off x="228600" y="737826"/>
            <a:ext cx="8547100" cy="830997"/>
          </a:xfrm>
          <a:prstGeom prst="rect">
            <a:avLst/>
          </a:prstGeom>
        </p:spPr>
        <p:txBody>
          <a:bodyPr wrap="square">
            <a:spAutoFit/>
          </a:bodyPr>
          <a:lstStyle/>
          <a:p>
            <a:endParaRPr lang="en-US" altLang="zh-TW" sz="1600" b="1" dirty="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請以圖表呈現，須說明資訊系統架構與導入後資訊系統架構的比較說明。</a:t>
            </a:r>
            <a:endParaRPr lang="en-US" altLang="zh-TW" sz="1600" b="1" dirty="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請於圖表下方詳述供應鏈管理及客戶關係管理串聯之業者名稱及家數。</a:t>
            </a:r>
          </a:p>
        </p:txBody>
      </p:sp>
      <p:pic>
        <p:nvPicPr>
          <p:cNvPr id="353" name="圖片 352">
            <a:extLst>
              <a:ext uri="{FF2B5EF4-FFF2-40B4-BE49-F238E27FC236}">
                <a16:creationId xmlns:a16="http://schemas.microsoft.com/office/drawing/2014/main" id="{874C1A44-60BC-4C6D-8036-CF45936B211B}"/>
              </a:ext>
            </a:extLst>
          </p:cNvPr>
          <p:cNvPicPr>
            <a:picLocks noChangeAspect="1"/>
          </p:cNvPicPr>
          <p:nvPr/>
        </p:nvPicPr>
        <p:blipFill>
          <a:blip r:embed="rId3"/>
          <a:stretch>
            <a:fillRect/>
          </a:stretch>
        </p:blipFill>
        <p:spPr>
          <a:xfrm>
            <a:off x="4673600" y="2167268"/>
            <a:ext cx="7077260" cy="3466739"/>
          </a:xfrm>
          <a:prstGeom prst="rect">
            <a:avLst/>
          </a:prstGeom>
        </p:spPr>
      </p:pic>
      <p:sp>
        <p:nvSpPr>
          <p:cNvPr id="354" name="矩形 353">
            <a:extLst>
              <a:ext uri="{FF2B5EF4-FFF2-40B4-BE49-F238E27FC236}">
                <a16:creationId xmlns:a16="http://schemas.microsoft.com/office/drawing/2014/main" id="{44430D92-B9AD-4BAB-ACA4-29D20AA5A2F8}"/>
              </a:ext>
            </a:extLst>
          </p:cNvPr>
          <p:cNvSpPr/>
          <p:nvPr/>
        </p:nvSpPr>
        <p:spPr>
          <a:xfrm>
            <a:off x="460092" y="1895655"/>
            <a:ext cx="825867" cy="400110"/>
          </a:xfrm>
          <a:prstGeom prst="rect">
            <a:avLst/>
          </a:prstGeom>
          <a:solidFill>
            <a:srgbClr val="FFC000">
              <a:lumMod val="20000"/>
              <a:lumOff val="8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AS-IS</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55" name="矩形 354">
            <a:extLst>
              <a:ext uri="{FF2B5EF4-FFF2-40B4-BE49-F238E27FC236}">
                <a16:creationId xmlns:a16="http://schemas.microsoft.com/office/drawing/2014/main" id="{8B61658D-3C01-4A71-9E7A-56FA15D41DEB}"/>
              </a:ext>
            </a:extLst>
          </p:cNvPr>
          <p:cNvSpPr/>
          <p:nvPr/>
        </p:nvSpPr>
        <p:spPr>
          <a:xfrm>
            <a:off x="4811431" y="1895655"/>
            <a:ext cx="1006693" cy="400110"/>
          </a:xfrm>
          <a:prstGeom prst="rect">
            <a:avLst/>
          </a:prstGeom>
          <a:solidFill>
            <a:srgbClr val="4472C4">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TO-BE</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56" name="橢圓形圖說文字 40">
            <a:extLst>
              <a:ext uri="{FF2B5EF4-FFF2-40B4-BE49-F238E27FC236}">
                <a16:creationId xmlns:a16="http://schemas.microsoft.com/office/drawing/2014/main" id="{4EDD2AEF-662B-45DC-9118-F7658DAB999B}"/>
              </a:ext>
            </a:extLst>
          </p:cNvPr>
          <p:cNvSpPr/>
          <p:nvPr/>
        </p:nvSpPr>
        <p:spPr bwMode="auto">
          <a:xfrm>
            <a:off x="11855209" y="18047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sp>
        <p:nvSpPr>
          <p:cNvPr id="357" name="矩形 356">
            <a:extLst>
              <a:ext uri="{FF2B5EF4-FFF2-40B4-BE49-F238E27FC236}">
                <a16:creationId xmlns:a16="http://schemas.microsoft.com/office/drawing/2014/main" id="{426EA9C3-8131-45CE-BCD7-9BEA7C78083E}"/>
              </a:ext>
            </a:extLst>
          </p:cNvPr>
          <p:cNvSpPr/>
          <p:nvPr/>
        </p:nvSpPr>
        <p:spPr>
          <a:xfrm>
            <a:off x="8391661" y="112812"/>
            <a:ext cx="3714478" cy="307777"/>
          </a:xfrm>
          <a:prstGeom prst="rect">
            <a:avLst/>
          </a:prstGeom>
        </p:spPr>
        <p:txBody>
          <a:bodyPr wrap="none">
            <a:spAutoFit/>
          </a:bodyPr>
          <a:lstStyle/>
          <a:p>
            <a:r>
              <a:rPr lang="en-US" altLang="zh-TW" sz="1400" b="1" kern="100" dirty="0">
                <a:solidFill>
                  <a:srgbClr val="000000"/>
                </a:solidFill>
                <a:latin typeface="+mn-ea"/>
                <a:ea typeface="+mn-ea"/>
              </a:rPr>
              <a:t>(</a:t>
            </a:r>
            <a:r>
              <a:rPr lang="zh-TW" altLang="zh-TW" sz="1400" kern="100" dirty="0">
                <a:solidFill>
                  <a:srgbClr val="000000"/>
                </a:solidFill>
                <a:latin typeface="+mn-ea"/>
                <a:ea typeface="+mn-ea"/>
                <a:cs typeface="Times New Roman" panose="02020603050405020304" pitchFamily="18" charset="0"/>
              </a:rPr>
              <a:t>此表請依結案實際狀況確實填寫，不可刪除</a:t>
            </a:r>
            <a:r>
              <a:rPr lang="en-US" altLang="zh-TW" sz="1400" kern="100" dirty="0">
                <a:solidFill>
                  <a:srgbClr val="000000"/>
                </a:solidFill>
                <a:latin typeface="+mn-ea"/>
                <a:ea typeface="+mn-ea"/>
              </a:rPr>
              <a:t>)</a:t>
            </a:r>
            <a:endParaRPr lang="zh-TW" altLang="en-US" dirty="0">
              <a:latin typeface="+mn-ea"/>
              <a:ea typeface="+mn-ea"/>
            </a:endParaRPr>
          </a:p>
        </p:txBody>
      </p:sp>
      <p:sp>
        <p:nvSpPr>
          <p:cNvPr id="358" name="矩形 357">
            <a:extLst>
              <a:ext uri="{FF2B5EF4-FFF2-40B4-BE49-F238E27FC236}">
                <a16:creationId xmlns:a16="http://schemas.microsoft.com/office/drawing/2014/main" id="{8405AD7A-E3EF-4A5F-95F2-1606C0BE2F59}"/>
              </a:ext>
            </a:extLst>
          </p:cNvPr>
          <p:cNvSpPr/>
          <p:nvPr/>
        </p:nvSpPr>
        <p:spPr>
          <a:xfrm>
            <a:off x="327610" y="6101834"/>
            <a:ext cx="9796272" cy="369332"/>
          </a:xfrm>
          <a:prstGeom prst="rect">
            <a:avLst/>
          </a:prstGeom>
          <a:solidFill>
            <a:srgbClr val="DAE3F3"/>
          </a:solidFill>
        </p:spPr>
        <p:txBody>
          <a:bodyPr wrap="none">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供應鏈管理及客戶關係管理串聯之業者名稱及家數：串聯上游</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xx</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公司、下游</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OO</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公司，共</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家</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32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投影片編號版面配置區 2"/>
          <p:cNvSpPr>
            <a:spLocks noGrp="1"/>
          </p:cNvSpPr>
          <p:nvPr>
            <p:ph type="sldNum" sz="quarter" idx="12"/>
          </p:nvPr>
        </p:nvSpPr>
        <p:spPr bwMode="auto">
          <a:extLst/>
        </p:spPr>
        <p:txBody>
          <a:bodyPr vert="horz" wrap="square" lIns="91440" tIns="45720" rIns="91440" bIns="45720" numCol="1" anchor="ctr" anchorCtr="0" compatLnSpc="1">
            <a:prstTxWarp prst="textNoShape">
              <a:avLst/>
            </a:prstTxWarp>
          </a:bodyPr>
          <a:lstStyle/>
          <a:p>
            <a:fld id="{0D4FD275-6492-4154-9300-AC6DA9FB63F7}" type="slidenum">
              <a:rPr lang="zh-TW" altLang="en-US">
                <a:sym typeface="Times New Roman" panose="02020603050405020304" pitchFamily="18" charset="0"/>
              </a:rPr>
              <a:pPr/>
              <a:t>15</a:t>
            </a:fld>
            <a:endParaRPr lang="zh-TW" altLang="en-US">
              <a:sym typeface="Times New Roman" panose="02020603050405020304" pitchFamily="18" charset="0"/>
            </a:endParaRPr>
          </a:p>
        </p:txBody>
      </p:sp>
      <p:sp>
        <p:nvSpPr>
          <p:cNvPr id="8"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dirty="0">
                <a:solidFill>
                  <a:srgbClr val="000066"/>
                </a:solidFill>
                <a:latin typeface="Times New Roman" pitchFamily="18" charset="0"/>
                <a:cs typeface="Times New Roman" pitchFamily="18" charset="0"/>
              </a:rPr>
              <a:t>雲端與數位科技</a:t>
            </a:r>
          </a:p>
        </p:txBody>
      </p:sp>
      <p:sp>
        <p:nvSpPr>
          <p:cNvPr id="193" name="橢圓形圖說文字 40">
            <a:extLst>
              <a:ext uri="{FF2B5EF4-FFF2-40B4-BE49-F238E27FC236}">
                <a16:creationId xmlns:a16="http://schemas.microsoft.com/office/drawing/2014/main" id="{73049508-09B6-4B9B-8C90-32ACFE4B8B98}"/>
              </a:ext>
            </a:extLst>
          </p:cNvPr>
          <p:cNvSpPr/>
          <p:nvPr/>
        </p:nvSpPr>
        <p:spPr bwMode="auto">
          <a:xfrm>
            <a:off x="11652009" y="16015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graphicFrame>
        <p:nvGraphicFramePr>
          <p:cNvPr id="189" name="表格 188">
            <a:extLst>
              <a:ext uri="{FF2B5EF4-FFF2-40B4-BE49-F238E27FC236}">
                <a16:creationId xmlns:a16="http://schemas.microsoft.com/office/drawing/2014/main" id="{5ED7691A-A4CF-4C16-BF66-0ACEF1AB9F99}"/>
              </a:ext>
            </a:extLst>
          </p:cNvPr>
          <p:cNvGraphicFramePr>
            <a:graphicFrameLocks noGrp="1"/>
          </p:cNvGraphicFramePr>
          <p:nvPr>
            <p:extLst>
              <p:ext uri="{D42A27DB-BD31-4B8C-83A1-F6EECF244321}">
                <p14:modId xmlns:p14="http://schemas.microsoft.com/office/powerpoint/2010/main" val="1693833266"/>
              </p:ext>
            </p:extLst>
          </p:nvPr>
        </p:nvGraphicFramePr>
        <p:xfrm>
          <a:off x="661896" y="2533212"/>
          <a:ext cx="10768104" cy="3562788"/>
        </p:xfrm>
        <a:graphic>
          <a:graphicData uri="http://schemas.openxmlformats.org/drawingml/2006/table">
            <a:tbl>
              <a:tblPr firstRow="1" bandRow="1"/>
              <a:tblGrid>
                <a:gridCol w="2331471">
                  <a:extLst>
                    <a:ext uri="{9D8B030D-6E8A-4147-A177-3AD203B41FA5}">
                      <a16:colId xmlns:a16="http://schemas.microsoft.com/office/drawing/2014/main" val="2904380906"/>
                    </a:ext>
                  </a:extLst>
                </a:gridCol>
                <a:gridCol w="2402291">
                  <a:extLst>
                    <a:ext uri="{9D8B030D-6E8A-4147-A177-3AD203B41FA5}">
                      <a16:colId xmlns:a16="http://schemas.microsoft.com/office/drawing/2014/main" val="2308766812"/>
                    </a:ext>
                  </a:extLst>
                </a:gridCol>
                <a:gridCol w="2402291">
                  <a:extLst>
                    <a:ext uri="{9D8B030D-6E8A-4147-A177-3AD203B41FA5}">
                      <a16:colId xmlns:a16="http://schemas.microsoft.com/office/drawing/2014/main" val="1982308683"/>
                    </a:ext>
                  </a:extLst>
                </a:gridCol>
                <a:gridCol w="1022485">
                  <a:extLst>
                    <a:ext uri="{9D8B030D-6E8A-4147-A177-3AD203B41FA5}">
                      <a16:colId xmlns:a16="http://schemas.microsoft.com/office/drawing/2014/main" val="2270628559"/>
                    </a:ext>
                  </a:extLst>
                </a:gridCol>
                <a:gridCol w="1550219">
                  <a:extLst>
                    <a:ext uri="{9D8B030D-6E8A-4147-A177-3AD203B41FA5}">
                      <a16:colId xmlns:a16="http://schemas.microsoft.com/office/drawing/2014/main" val="3929352266"/>
                    </a:ext>
                  </a:extLst>
                </a:gridCol>
                <a:gridCol w="1059347">
                  <a:extLst>
                    <a:ext uri="{9D8B030D-6E8A-4147-A177-3AD203B41FA5}">
                      <a16:colId xmlns:a16="http://schemas.microsoft.com/office/drawing/2014/main" val="2006062479"/>
                    </a:ext>
                  </a:extLst>
                </a:gridCol>
              </a:tblGrid>
              <a:tr h="762936">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提案前支出情形</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實際支出經費</a:t>
                      </a:r>
                      <a:r>
                        <a:rPr lang="en-US" altLang="zh-TW"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佔比</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dirty="0">
                          <a:latin typeface="微軟正黑體" panose="020B0604030504040204" pitchFamily="34" charset="-120"/>
                          <a:ea typeface="微軟正黑體" panose="020B0604030504040204" pitchFamily="34" charset="-120"/>
                        </a:rPr>
                        <a:t>細項</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dirty="0">
                          <a:latin typeface="微軟正黑體" panose="020B0604030504040204" pitchFamily="34" charset="-120"/>
                          <a:ea typeface="微軟正黑體" panose="020B0604030504040204" pitchFamily="34" charset="-120"/>
                        </a:rPr>
                        <a:t>內容</a:t>
                      </a:r>
                      <a:endParaRPr lang="en-US" altLang="zh-TW" sz="1800" dirty="0">
                        <a:latin typeface="微軟正黑體" panose="020B0604030504040204" pitchFamily="34" charset="-120"/>
                        <a:ea typeface="微軟正黑體" panose="020B0604030504040204" pitchFamily="34" charset="-120"/>
                      </a:endParaRPr>
                    </a:p>
                    <a:p>
                      <a:pPr algn="ctr"/>
                      <a:r>
                        <a:rPr lang="zh-TW" altLang="en-US" sz="1800" dirty="0">
                          <a:latin typeface="微軟正黑體" panose="020B0604030504040204" pitchFamily="34" charset="-120"/>
                          <a:ea typeface="微軟正黑體" panose="020B0604030504040204" pitchFamily="34" charset="-120"/>
                        </a:rPr>
                        <a:t>規格</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98839262"/>
                  </a:ext>
                </a:extLst>
              </a:tr>
              <a:tr h="442018">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公有雲</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512827776"/>
                  </a:ext>
                </a:extLst>
              </a:tr>
              <a:tr h="442018">
                <a:tc vMerge="1">
                  <a:txBody>
                    <a:bodyPr/>
                    <a:lstStyle/>
                    <a:p>
                      <a:endParaRPr lang="en-US" altLang="zh-TW"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E3F3"/>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2741119062"/>
                  </a:ext>
                </a:extLst>
              </a:tr>
              <a:tr h="442018">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私有雲</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1968079872"/>
                  </a:ext>
                </a:extLst>
              </a:tr>
              <a:tr h="442018">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3352668261"/>
                  </a:ext>
                </a:extLst>
              </a:tr>
              <a:tr h="515890">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2351628819"/>
                  </a:ext>
                </a:extLst>
              </a:tr>
              <a:tr h="515890">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資訊系統總支出</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95720093"/>
                  </a:ext>
                </a:extLst>
              </a:tr>
            </a:tbl>
          </a:graphicData>
        </a:graphic>
      </p:graphicFrame>
      <p:sp>
        <p:nvSpPr>
          <p:cNvPr id="192" name="文字方塊 191">
            <a:extLst>
              <a:ext uri="{FF2B5EF4-FFF2-40B4-BE49-F238E27FC236}">
                <a16:creationId xmlns:a16="http://schemas.microsoft.com/office/drawing/2014/main" id="{9DC3B352-F82D-4494-BF4C-B04E147BE629}"/>
              </a:ext>
            </a:extLst>
          </p:cNvPr>
          <p:cNvSpPr txBox="1"/>
          <p:nvPr/>
        </p:nvSpPr>
        <p:spPr>
          <a:xfrm>
            <a:off x="782290" y="1546039"/>
            <a:ext cx="10901710" cy="646331"/>
          </a:xfrm>
          <a:prstGeom prst="rect">
            <a:avLst/>
          </a:prstGeom>
          <a:noFill/>
        </p:spPr>
        <p:txBody>
          <a:bodyPr wrap="square" rtlCol="0">
            <a:spAutoFit/>
          </a:bodyPr>
          <a:lstStyle/>
          <a:p>
            <a:pPr eaLnBrk="1" hangingPunct="1"/>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提供計畫內資訊系統支出預算，須符合計畫申請須知所規定</a:t>
            </a:r>
            <a:r>
              <a:rPr lang="zh-TW" altLang="zh-TW"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公有雲雲端服務支出為專案計畫執行期間內向雲端服務供應商申租公有雲雲端平台及運算系統產生之費用，佔資訊系統支出至少</a:t>
            </a:r>
            <a:r>
              <a:rPr lang="en-US" altLang="zh-TW"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zh-TW"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7" name="矩形 66">
            <a:extLst>
              <a:ext uri="{FF2B5EF4-FFF2-40B4-BE49-F238E27FC236}">
                <a16:creationId xmlns:a16="http://schemas.microsoft.com/office/drawing/2014/main" id="{F504E3FF-A4FE-4191-A1FF-DBC19A061DD6}"/>
              </a:ext>
            </a:extLst>
          </p:cNvPr>
          <p:cNvSpPr/>
          <p:nvPr/>
        </p:nvSpPr>
        <p:spPr>
          <a:xfrm>
            <a:off x="813137" y="971034"/>
            <a:ext cx="2646878" cy="461665"/>
          </a:xfrm>
          <a:prstGeom prst="rect">
            <a:avLst/>
          </a:prstGeom>
          <a:solidFill>
            <a:srgbClr val="DAE3F3"/>
          </a:solidFill>
        </p:spPr>
        <p:txBody>
          <a:bodyPr wrap="none">
            <a:spAutoFit/>
          </a:bodyPr>
          <a:lstStyle/>
          <a:p>
            <a:r>
              <a:rPr lang="zh-TW" altLang="en-US" sz="2400" dirty="0">
                <a:latin typeface="微軟正黑體" panose="020B0604030504040204" pitchFamily="34" charset="-120"/>
                <a:ea typeface="微軟正黑體" panose="020B0604030504040204" pitchFamily="34" charset="-120"/>
              </a:rPr>
              <a:t>資訊系統支出情形</a:t>
            </a:r>
          </a:p>
        </p:txBody>
      </p:sp>
      <p:sp>
        <p:nvSpPr>
          <p:cNvPr id="194" name="文字方塊 193">
            <a:extLst>
              <a:ext uri="{FF2B5EF4-FFF2-40B4-BE49-F238E27FC236}">
                <a16:creationId xmlns:a16="http://schemas.microsoft.com/office/drawing/2014/main" id="{EAE4F9B9-55B4-4B8D-A17D-5EFD85E012B6}"/>
              </a:ext>
            </a:extLst>
          </p:cNvPr>
          <p:cNvSpPr txBox="1"/>
          <p:nvPr/>
        </p:nvSpPr>
        <p:spPr>
          <a:xfrm>
            <a:off x="8769589" y="2185229"/>
            <a:ext cx="2791149" cy="338554"/>
          </a:xfrm>
          <a:prstGeom prst="rect">
            <a:avLst/>
          </a:prstGeom>
          <a:noFill/>
        </p:spPr>
        <p:txBody>
          <a:bodyPr wrap="none" rtlCol="0">
            <a:spAutoFit/>
          </a:bodyPr>
          <a:lstStyle/>
          <a:p>
            <a:r>
              <a:rPr lang="en-US" altLang="zh-TW" sz="1600" b="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latin typeface="Times New Roman" panose="02020603050405020304" pitchFamily="18" charset="0"/>
                <a:ea typeface="微軟正黑體" panose="020B0604030504040204" pitchFamily="34" charset="-120"/>
                <a:cs typeface="Times New Roman" panose="02020603050405020304" pitchFamily="18" charset="0"/>
              </a:rPr>
              <a:t>表格內容與欄數可自行新增</a:t>
            </a:r>
            <a:r>
              <a:rPr lang="en-US" altLang="zh-TW" sz="1600" b="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b="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96126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16</a:t>
            </a:fld>
            <a:endParaRPr lang="zh-TW" altLang="en-US"/>
          </a:p>
        </p:txBody>
      </p:sp>
      <p:sp>
        <p:nvSpPr>
          <p:cNvPr id="11" name="標題 1"/>
          <p:cNvSpPr txBox="1">
            <a:spLocks/>
          </p:cNvSpPr>
          <p:nvPr/>
        </p:nvSpPr>
        <p:spPr>
          <a:xfrm>
            <a:off x="609600" y="142875"/>
            <a:ext cx="10972800" cy="725488"/>
          </a:xfrm>
          <a:prstGeom prst="rect">
            <a:avLst/>
          </a:prstGeom>
        </p:spPr>
        <p:txBody>
          <a:bodyPr/>
          <a:lstStyle>
            <a:lvl1pPr algn="ctr" rtl="0" eaLnBrk="0" fontAlgn="base" hangingPunct="0">
              <a:spcBef>
                <a:spcPct val="0"/>
              </a:spcBef>
              <a:spcAft>
                <a:spcPct val="0"/>
              </a:spcAft>
              <a:defRPr sz="36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lang="zh-TW" altLang="en-US" kern="100" dirty="0">
                <a:ea typeface="微軟正黑體" panose="020B0604030504040204" pitchFamily="34" charset="-120"/>
              </a:rPr>
              <a:t>資安現況盤點與建置規劃</a:t>
            </a:r>
            <a:endParaRPr kumimoji="0" lang="zh-TW" altLang="en-US" dirty="0">
              <a:ea typeface="微軟正黑體" panose="020B0604030504040204" pitchFamily="34" charset="-120"/>
            </a:endParaRPr>
          </a:p>
        </p:txBody>
      </p:sp>
      <p:sp>
        <p:nvSpPr>
          <p:cNvPr id="18" name="橢圓形圖說文字 40">
            <a:extLst>
              <a:ext uri="{FF2B5EF4-FFF2-40B4-BE49-F238E27FC236}">
                <a16:creationId xmlns:a16="http://schemas.microsoft.com/office/drawing/2014/main" id="{73991332-05CD-4115-996D-81CAC9A3764B}"/>
              </a:ext>
            </a:extLst>
          </p:cNvPr>
          <p:cNvSpPr/>
          <p:nvPr/>
        </p:nvSpPr>
        <p:spPr bwMode="auto">
          <a:xfrm>
            <a:off x="10699509" y="14745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grpSp>
        <p:nvGrpSpPr>
          <p:cNvPr id="19" name="群組 18">
            <a:extLst>
              <a:ext uri="{FF2B5EF4-FFF2-40B4-BE49-F238E27FC236}">
                <a16:creationId xmlns:a16="http://schemas.microsoft.com/office/drawing/2014/main" id="{57337BE2-C958-4DA5-B2FF-B38A4891898E}"/>
              </a:ext>
            </a:extLst>
          </p:cNvPr>
          <p:cNvGrpSpPr/>
          <p:nvPr/>
        </p:nvGrpSpPr>
        <p:grpSpPr>
          <a:xfrm>
            <a:off x="678688" y="1780041"/>
            <a:ext cx="9925812" cy="4620186"/>
            <a:chOff x="589788" y="2257561"/>
            <a:chExt cx="8746236" cy="4071127"/>
          </a:xfrm>
        </p:grpSpPr>
        <p:grpSp>
          <p:nvGrpSpPr>
            <p:cNvPr id="20" name="群組 19">
              <a:extLst>
                <a:ext uri="{FF2B5EF4-FFF2-40B4-BE49-F238E27FC236}">
                  <a16:creationId xmlns:a16="http://schemas.microsoft.com/office/drawing/2014/main" id="{EBD36D82-1187-49FD-8A4B-6F63C49675B8}"/>
                </a:ext>
              </a:extLst>
            </p:cNvPr>
            <p:cNvGrpSpPr/>
            <p:nvPr/>
          </p:nvGrpSpPr>
          <p:grpSpPr>
            <a:xfrm>
              <a:off x="589788" y="2736275"/>
              <a:ext cx="8746236" cy="3592413"/>
              <a:chOff x="191344" y="1444620"/>
              <a:chExt cx="11805130" cy="4848817"/>
            </a:xfrm>
          </p:grpSpPr>
          <p:grpSp>
            <p:nvGrpSpPr>
              <p:cNvPr id="23" name="群組 22">
                <a:extLst>
                  <a:ext uri="{FF2B5EF4-FFF2-40B4-BE49-F238E27FC236}">
                    <a16:creationId xmlns:a16="http://schemas.microsoft.com/office/drawing/2014/main" id="{B32CABDA-3437-4245-8BE0-CD979252AEA3}"/>
                  </a:ext>
                </a:extLst>
              </p:cNvPr>
              <p:cNvGrpSpPr/>
              <p:nvPr/>
            </p:nvGrpSpPr>
            <p:grpSpPr>
              <a:xfrm>
                <a:off x="191344" y="1444620"/>
                <a:ext cx="5341674" cy="4840075"/>
                <a:chOff x="119336" y="1874798"/>
                <a:chExt cx="5341674" cy="4840075"/>
              </a:xfrm>
            </p:grpSpPr>
            <p:sp>
              <p:nvSpPr>
                <p:cNvPr id="27" name="圓角矩形 12">
                  <a:extLst>
                    <a:ext uri="{FF2B5EF4-FFF2-40B4-BE49-F238E27FC236}">
                      <a16:creationId xmlns:a16="http://schemas.microsoft.com/office/drawing/2014/main" id="{F62764AB-1CDD-4548-AFF5-9BB147B2857D}"/>
                    </a:ext>
                  </a:extLst>
                </p:cNvPr>
                <p:cNvSpPr/>
                <p:nvPr/>
              </p:nvSpPr>
              <p:spPr>
                <a:xfrm>
                  <a:off x="119336" y="1874798"/>
                  <a:ext cx="5341674" cy="4840075"/>
                </a:xfrm>
                <a:prstGeom prst="roundRect">
                  <a:avLst/>
                </a:prstGeom>
                <a:solidFill>
                  <a:srgbClr val="FFF2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pic>
              <p:nvPicPr>
                <p:cNvPr id="28" name="圖片 27">
                  <a:extLst>
                    <a:ext uri="{FF2B5EF4-FFF2-40B4-BE49-F238E27FC236}">
                      <a16:creationId xmlns:a16="http://schemas.microsoft.com/office/drawing/2014/main" id="{A631BFC2-5FC5-4BA6-9220-202FD4954466}"/>
                    </a:ext>
                  </a:extLst>
                </p:cNvPr>
                <p:cNvPicPr/>
                <p:nvPr/>
              </p:nvPicPr>
              <p:blipFill rotWithShape="1">
                <a:blip r:embed="rId2"/>
                <a:srcRect l="2592" t="45444" r="51624"/>
                <a:stretch/>
              </p:blipFill>
              <p:spPr>
                <a:xfrm>
                  <a:off x="379659" y="2132460"/>
                  <a:ext cx="4849373" cy="4332707"/>
                </a:xfrm>
                <a:prstGeom prst="roundRect">
                  <a:avLst>
                    <a:gd name="adj" fmla="val 8594"/>
                  </a:avLst>
                </a:prstGeom>
                <a:solidFill>
                  <a:srgbClr val="FFFFFF">
                    <a:shade val="85000"/>
                  </a:srgbClr>
                </a:solidFill>
                <a:ln>
                  <a:noFill/>
                </a:ln>
                <a:effectLst/>
              </p:spPr>
            </p:pic>
          </p:grpSp>
          <p:grpSp>
            <p:nvGrpSpPr>
              <p:cNvPr id="24" name="群組 23">
                <a:extLst>
                  <a:ext uri="{FF2B5EF4-FFF2-40B4-BE49-F238E27FC236}">
                    <a16:creationId xmlns:a16="http://schemas.microsoft.com/office/drawing/2014/main" id="{23843782-CEE4-4487-8B3E-2537076EBAE5}"/>
                  </a:ext>
                </a:extLst>
              </p:cNvPr>
              <p:cNvGrpSpPr/>
              <p:nvPr/>
            </p:nvGrpSpPr>
            <p:grpSpPr>
              <a:xfrm>
                <a:off x="5663952" y="1444620"/>
                <a:ext cx="6332522" cy="4848817"/>
                <a:chOff x="5729079" y="1804347"/>
                <a:chExt cx="6332522" cy="4848817"/>
              </a:xfrm>
            </p:grpSpPr>
            <p:sp>
              <p:nvSpPr>
                <p:cNvPr id="25" name="圓角矩形 13">
                  <a:extLst>
                    <a:ext uri="{FF2B5EF4-FFF2-40B4-BE49-F238E27FC236}">
                      <a16:creationId xmlns:a16="http://schemas.microsoft.com/office/drawing/2014/main" id="{95930C9E-CCEB-4681-8518-1C6796EA5953}"/>
                    </a:ext>
                  </a:extLst>
                </p:cNvPr>
                <p:cNvSpPr/>
                <p:nvPr/>
              </p:nvSpPr>
              <p:spPr>
                <a:xfrm>
                  <a:off x="5729079" y="1806705"/>
                  <a:ext cx="6332522" cy="4840075"/>
                </a:xfrm>
                <a:prstGeom prst="roundRect">
                  <a:avLst/>
                </a:prstGeom>
                <a:solidFill>
                  <a:srgbClr val="DAE3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pic>
              <p:nvPicPr>
                <p:cNvPr id="26" name="圖片 25">
                  <a:extLst>
                    <a:ext uri="{FF2B5EF4-FFF2-40B4-BE49-F238E27FC236}">
                      <a16:creationId xmlns:a16="http://schemas.microsoft.com/office/drawing/2014/main" id="{34FC4D62-9EBD-4F66-B1E0-ED9DA32527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10012" y="1804347"/>
                  <a:ext cx="6181089" cy="4848817"/>
                </a:xfrm>
                <a:prstGeom prst="rect">
                  <a:avLst/>
                </a:prstGeom>
                <a:noFill/>
              </p:spPr>
            </p:pic>
          </p:grpSp>
        </p:grpSp>
        <p:sp>
          <p:nvSpPr>
            <p:cNvPr id="21" name="矩形 20">
              <a:extLst>
                <a:ext uri="{FF2B5EF4-FFF2-40B4-BE49-F238E27FC236}">
                  <a16:creationId xmlns:a16="http://schemas.microsoft.com/office/drawing/2014/main" id="{8EEB3481-4597-4341-82C8-FA4145D8CE65}"/>
                </a:ext>
              </a:extLst>
            </p:cNvPr>
            <p:cNvSpPr/>
            <p:nvPr/>
          </p:nvSpPr>
          <p:spPr>
            <a:xfrm>
              <a:off x="1365706" y="2257561"/>
              <a:ext cx="2405725" cy="352561"/>
            </a:xfrm>
            <a:prstGeom prst="rect">
              <a:avLst/>
            </a:prstGeom>
            <a:solidFill>
              <a:srgbClr val="FFC000">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資安盤點現況</a:t>
              </a: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AS-IS</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2" name="矩形 21">
              <a:extLst>
                <a:ext uri="{FF2B5EF4-FFF2-40B4-BE49-F238E27FC236}">
                  <a16:creationId xmlns:a16="http://schemas.microsoft.com/office/drawing/2014/main" id="{1CE74981-C929-46C1-8183-18D6410F96AE}"/>
                </a:ext>
              </a:extLst>
            </p:cNvPr>
            <p:cNvSpPr/>
            <p:nvPr/>
          </p:nvSpPr>
          <p:spPr>
            <a:xfrm>
              <a:off x="5501578" y="2257561"/>
              <a:ext cx="2977225" cy="352561"/>
            </a:xfrm>
            <a:prstGeom prst="rect">
              <a:avLst/>
            </a:prstGeom>
            <a:solidFill>
              <a:srgbClr val="4472C4">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資安防護建置</a:t>
              </a:r>
              <a:r>
                <a:rPr kumimoji="0" lang="zh-TW"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規劃</a:t>
              </a: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TO-BE</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9" name="矩形 28">
            <a:extLst>
              <a:ext uri="{FF2B5EF4-FFF2-40B4-BE49-F238E27FC236}">
                <a16:creationId xmlns:a16="http://schemas.microsoft.com/office/drawing/2014/main" id="{0F961412-BC18-4C45-98B3-68EBC637F4B0}"/>
              </a:ext>
            </a:extLst>
          </p:cNvPr>
          <p:cNvSpPr/>
          <p:nvPr/>
        </p:nvSpPr>
        <p:spPr>
          <a:xfrm>
            <a:off x="1136650" y="924207"/>
            <a:ext cx="10223500" cy="725135"/>
          </a:xfrm>
          <a:prstGeom prst="rect">
            <a:avLst/>
          </a:prstGeom>
        </p:spPr>
        <p:txBody>
          <a:bodyPr wrap="square">
            <a:spAutoFit/>
          </a:bodyPr>
          <a:lstStyle/>
          <a:p>
            <a:pPr eaLnBrk="1" hangingPunct="1">
              <a:lnSpc>
                <a:spcPts val="2400"/>
              </a:lnSpc>
            </a:pPr>
            <a:r>
              <a:rPr lang="zh-TW" altLang="en-US" dirty="0">
                <a:solidFill>
                  <a:srgbClr val="000000"/>
                </a:solidFill>
                <a:latin typeface="微軟正黑體"/>
                <a:ea typeface="微軟正黑體"/>
              </a:rPr>
              <a:t>包含網路、應用及設備層的軟硬體、管理及教育訓練，現況盤點及建置規劃，並提供資安架構圖等之現況盤點及建置規劃。</a:t>
            </a:r>
            <a:endParaRPr lang="zh-TW" altLang="en-US" sz="3200" b="1" dirty="0">
              <a:solidFill>
                <a:prstClr val="black"/>
              </a:solidFill>
              <a:latin typeface="微軟正黑體"/>
              <a:ea typeface="微軟正黑體"/>
            </a:endParaRPr>
          </a:p>
        </p:txBody>
      </p:sp>
    </p:spTree>
    <p:extLst>
      <p:ext uri="{BB962C8B-B14F-4D97-AF65-F5344CB8AC3E}">
        <p14:creationId xmlns:p14="http://schemas.microsoft.com/office/powerpoint/2010/main" val="361457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41891D65-17B4-4C4B-865B-282D95EFB1B0}" type="slidenum">
              <a:rPr lang="zh-TW" altLang="en-US">
                <a:solidFill>
                  <a:srgbClr val="898989"/>
                </a:solidFill>
              </a:rPr>
              <a:pPr/>
              <a:t>17</a:t>
            </a:fld>
            <a:endParaRPr lang="zh-TW" altLang="en-US">
              <a:solidFill>
                <a:srgbClr val="898989"/>
              </a:solidFill>
            </a:endParaRPr>
          </a:p>
        </p:txBody>
      </p:sp>
      <p:sp>
        <p:nvSpPr>
          <p:cNvPr id="3"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dirty="0">
                <a:solidFill>
                  <a:srgbClr val="000066"/>
                </a:solidFill>
                <a:latin typeface="Times New Roman" pitchFamily="18" charset="0"/>
                <a:cs typeface="Times New Roman" pitchFamily="18" charset="0"/>
              </a:rPr>
              <a:t>商業驗證範圍與檢視方式</a:t>
            </a:r>
          </a:p>
        </p:txBody>
      </p:sp>
      <p:graphicFrame>
        <p:nvGraphicFramePr>
          <p:cNvPr id="12" name="表格 11"/>
          <p:cNvGraphicFramePr>
            <a:graphicFrameLocks noGrp="1"/>
          </p:cNvGraphicFramePr>
          <p:nvPr>
            <p:extLst>
              <p:ext uri="{D42A27DB-BD31-4B8C-83A1-F6EECF244321}">
                <p14:modId xmlns:p14="http://schemas.microsoft.com/office/powerpoint/2010/main" val="222531260"/>
              </p:ext>
            </p:extLst>
          </p:nvPr>
        </p:nvGraphicFramePr>
        <p:xfrm>
          <a:off x="2266545" y="1108362"/>
          <a:ext cx="9434959" cy="5387720"/>
        </p:xfrm>
        <a:graphic>
          <a:graphicData uri="http://schemas.openxmlformats.org/drawingml/2006/table">
            <a:tbl>
              <a:tblPr firstRow="1" bandRow="1"/>
              <a:tblGrid>
                <a:gridCol w="2577829">
                  <a:extLst>
                    <a:ext uri="{9D8B030D-6E8A-4147-A177-3AD203B41FA5}">
                      <a16:colId xmlns:a16="http://schemas.microsoft.com/office/drawing/2014/main" val="253733158"/>
                    </a:ext>
                  </a:extLst>
                </a:gridCol>
                <a:gridCol w="6857130">
                  <a:extLst>
                    <a:ext uri="{9D8B030D-6E8A-4147-A177-3AD203B41FA5}">
                      <a16:colId xmlns:a16="http://schemas.microsoft.com/office/drawing/2014/main" val="3895106009"/>
                    </a:ext>
                  </a:extLst>
                </a:gridCol>
              </a:tblGrid>
              <a:tr h="416168">
                <a:tc>
                  <a:txBody>
                    <a:bodyPr/>
                    <a:lstStyle/>
                    <a:p>
                      <a:endParaRPr lang="zh-TW" sz="1400" dirty="0">
                        <a:effectLst/>
                        <a:latin typeface="Times New Roman" panose="02020603050405020304" pitchFamily="18" charset="0"/>
                        <a:ea typeface="+mn-ea"/>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lgn="ctr">
                        <a:spcAft>
                          <a:spcPts val="0"/>
                        </a:spcAft>
                      </a:pPr>
                      <a:r>
                        <a:rPr lang="zh-TW" sz="2000" b="0" kern="1200" dirty="0">
                          <a:solidFill>
                            <a:sysClr val="windowText" lastClr="000000"/>
                          </a:solidFill>
                          <a:effectLst/>
                          <a:latin typeface="Times New Roman" panose="02020603050405020304" pitchFamily="18" charset="0"/>
                          <a:ea typeface="+mn-ea"/>
                          <a:cs typeface="Times New Roman" panose="02020603050405020304" pitchFamily="18" charset="0"/>
                        </a:rPr>
                        <a:t>內容 </a:t>
                      </a:r>
                      <a:r>
                        <a:rPr lang="en-US" sz="2000" b="0" kern="1200" dirty="0">
                          <a:solidFill>
                            <a:sysClr val="windowText" lastClr="000000"/>
                          </a:solidFill>
                          <a:effectLst/>
                          <a:latin typeface="Times New Roman" panose="02020603050405020304" pitchFamily="18" charset="0"/>
                          <a:ea typeface="+mn-ea"/>
                          <a:cs typeface="Times New Roman" panose="02020603050405020304" pitchFamily="18" charset="0"/>
                        </a:rPr>
                        <a:t>(</a:t>
                      </a:r>
                      <a:r>
                        <a:rPr lang="zh-TW" sz="2000" b="0" kern="1200" dirty="0">
                          <a:solidFill>
                            <a:sysClr val="windowText" lastClr="000000"/>
                          </a:solidFill>
                          <a:effectLst/>
                          <a:latin typeface="Times New Roman" panose="02020603050405020304" pitchFamily="18" charset="0"/>
                          <a:ea typeface="+mn-ea"/>
                          <a:cs typeface="Times New Roman" panose="02020603050405020304" pitchFamily="18" charset="0"/>
                        </a:rPr>
                        <a:t>可以圖或表說明</a:t>
                      </a:r>
                      <a:r>
                        <a:rPr lang="en-US" sz="2000" b="0" kern="1200" dirty="0">
                          <a:solidFill>
                            <a:sysClr val="windowText" lastClr="000000"/>
                          </a:solidFill>
                          <a:effectLst/>
                          <a:latin typeface="Times New Roman" panose="02020603050405020304" pitchFamily="18" charset="0"/>
                          <a:ea typeface="+mn-ea"/>
                          <a:cs typeface="Times New Roman" panose="02020603050405020304" pitchFamily="18" charset="0"/>
                        </a:rPr>
                        <a:t>)</a:t>
                      </a:r>
                      <a:endParaRPr lang="zh-TW" sz="2000" b="0" kern="1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extLst>
                  <a:ext uri="{0D108BD9-81ED-4DB2-BD59-A6C34878D82A}">
                    <a16:rowId xmlns:a16="http://schemas.microsoft.com/office/drawing/2014/main" val="3290592088"/>
                  </a:ext>
                </a:extLst>
              </a:tr>
              <a:tr h="416168">
                <a:tc>
                  <a:txBody>
                    <a:bodyPr/>
                    <a:lstStyle/>
                    <a:p>
                      <a:pPr>
                        <a:spcAft>
                          <a:spcPts val="0"/>
                        </a:spcAft>
                      </a:pPr>
                      <a:r>
                        <a:rPr lang="en-US" altLang="zh-TW" sz="2000" b="0" kern="1200" dirty="0">
                          <a:solidFill>
                            <a:sysClr val="windowText" lastClr="000000"/>
                          </a:solidFill>
                          <a:effectLst/>
                          <a:latin typeface="Times New Roman" panose="02020603050405020304" pitchFamily="18" charset="0"/>
                          <a:ea typeface="+mn-ea"/>
                          <a:cs typeface="Times New Roman" panose="02020603050405020304" pitchFamily="18" charset="0"/>
                        </a:rPr>
                        <a:t>(</a:t>
                      </a:r>
                      <a:r>
                        <a:rPr lang="zh-TW" altLang="en-US" sz="2000" b="0" kern="1200" dirty="0">
                          <a:solidFill>
                            <a:sysClr val="windowText" lastClr="000000"/>
                          </a:solidFill>
                          <a:effectLst/>
                          <a:latin typeface="Times New Roman" panose="02020603050405020304" pitchFamily="18" charset="0"/>
                          <a:ea typeface="+mn-ea"/>
                          <a:cs typeface="Times New Roman" panose="02020603050405020304" pitchFamily="18" charset="0"/>
                        </a:rPr>
                        <a:t>預計</a:t>
                      </a:r>
                      <a:r>
                        <a:rPr lang="en-US" altLang="zh-TW" sz="2000" b="0" kern="1200" dirty="0">
                          <a:solidFill>
                            <a:sysClr val="windowText" lastClr="000000"/>
                          </a:solidFill>
                          <a:effectLst/>
                          <a:latin typeface="Times New Roman" panose="02020603050405020304" pitchFamily="18" charset="0"/>
                          <a:ea typeface="+mn-ea"/>
                          <a:cs typeface="Times New Roman" panose="02020603050405020304" pitchFamily="18" charset="0"/>
                        </a:rPr>
                        <a:t>)</a:t>
                      </a:r>
                      <a:r>
                        <a:rPr lang="zh-TW" sz="2000" b="0" kern="1200" dirty="0">
                          <a:solidFill>
                            <a:sysClr val="windowText" lastClr="000000"/>
                          </a:solidFill>
                          <a:effectLst/>
                          <a:latin typeface="Times New Roman" panose="02020603050405020304" pitchFamily="18" charset="0"/>
                          <a:ea typeface="+mn-ea"/>
                          <a:cs typeface="Times New Roman" panose="02020603050405020304" pitchFamily="18" charset="0"/>
                        </a:rPr>
                        <a:t>驗證時程</a:t>
                      </a:r>
                      <a:endParaRPr lang="zh-TW" sz="2000" b="0" kern="1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en-US" sz="2000" kern="1200" dirty="0">
                          <a:solidFill>
                            <a:srgbClr val="000000"/>
                          </a:solidFill>
                          <a:effectLst/>
                          <a:latin typeface="Times New Roman" panose="02020603050405020304" pitchFamily="18" charset="0"/>
                          <a:ea typeface="+mn-ea"/>
                          <a:cs typeface="Times New Roman" panose="02020603050405020304" pitchFamily="18" charset="0"/>
                        </a:rPr>
                        <a:t>OO</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O</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年</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CN" sz="2000" kern="1200" dirty="0">
                          <a:solidFill>
                            <a:srgbClr val="000000"/>
                          </a:solidFill>
                          <a:effectLst/>
                          <a:latin typeface="Times New Roman" panose="02020603050405020304" pitchFamily="18" charset="0"/>
                          <a:ea typeface="+mn-ea"/>
                          <a:cs typeface="Times New Roman" panose="02020603050405020304" pitchFamily="18" charset="0"/>
                        </a:rPr>
                        <a:t>月</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日</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OOO</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年</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月</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日</a:t>
                      </a:r>
                      <a:endParaRPr lang="zh-TW" sz="2000" kern="100" dirty="0">
                        <a:effectLst/>
                        <a:latin typeface="Times New Roman" panose="02020603050405020304" pitchFamily="18" charset="0"/>
                        <a:ea typeface="+mn-ea"/>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949752"/>
                  </a:ext>
                </a:extLst>
              </a:tr>
              <a:tr h="2016812">
                <a:tc>
                  <a:txBody>
                    <a:bodyPr/>
                    <a:lstStyle/>
                    <a:p>
                      <a:pPr>
                        <a:spcAft>
                          <a:spcPts val="0"/>
                        </a:spcAft>
                      </a:pPr>
                      <a:r>
                        <a:rPr lang="zh-TW" sz="2000" b="0" kern="1200" dirty="0">
                          <a:solidFill>
                            <a:sysClr val="windowText" lastClr="000000"/>
                          </a:solidFill>
                          <a:effectLst/>
                          <a:latin typeface="Times New Roman" panose="02020603050405020304" pitchFamily="18" charset="0"/>
                          <a:ea typeface="+mn-ea"/>
                          <a:cs typeface="Times New Roman" panose="02020603050405020304" pitchFamily="18" charset="0"/>
                        </a:rPr>
                        <a:t>新商模驗證範疇與場域</a:t>
                      </a:r>
                      <a:endParaRPr lang="zh-TW" sz="2000" b="0" kern="1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Bef>
                          <a:spcPts val="600"/>
                        </a:spcBef>
                        <a:spcAft>
                          <a:spcPts val="0"/>
                        </a:spcAft>
                      </a:pPr>
                      <a:r>
                        <a:rPr lang="zh-CN" sz="2000" kern="1200" dirty="0">
                          <a:solidFill>
                            <a:srgbClr val="000000"/>
                          </a:solidFill>
                          <a:effectLst/>
                          <a:latin typeface="Times New Roman" panose="02020603050405020304" pitchFamily="18" charset="0"/>
                          <a:ea typeface="+mn-ea"/>
                          <a:cs typeface="Times New Roman" panose="02020603050405020304" pitchFamily="18" charset="0"/>
                        </a:rPr>
                        <a:t>說明結案時可驗證之新商業模式範疇，至少須包含</a:t>
                      </a:r>
                      <a:r>
                        <a:rPr lang="zh-TW" sz="2000" kern="1200" dirty="0">
                          <a:solidFill>
                            <a:srgbClr val="FF0000"/>
                          </a:solidFill>
                          <a:effectLst/>
                          <a:latin typeface="Times New Roman" panose="02020603050405020304" pitchFamily="18" charset="0"/>
                          <a:ea typeface="+mn-ea"/>
                          <a:cs typeface="Times New Roman" panose="02020603050405020304" pitchFamily="18" charset="0"/>
                        </a:rPr>
                        <a:t>關鍵客戶</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FF0000"/>
                          </a:solidFill>
                          <a:effectLst/>
                          <a:latin typeface="Times New Roman" panose="02020603050405020304" pitchFamily="18" charset="0"/>
                          <a:ea typeface="+mn-ea"/>
                          <a:cs typeface="Times New Roman" panose="02020603050405020304" pitchFamily="18" charset="0"/>
                        </a:rPr>
                        <a:t>關鍵活動</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與</a:t>
                      </a:r>
                      <a:r>
                        <a:rPr lang="zh-TW" sz="2000" kern="1200" dirty="0">
                          <a:solidFill>
                            <a:srgbClr val="FF0000"/>
                          </a:solidFill>
                          <a:effectLst/>
                          <a:latin typeface="Times New Roman" panose="02020603050405020304" pitchFamily="18" charset="0"/>
                          <a:ea typeface="+mn-ea"/>
                          <a:cs typeface="Times New Roman" panose="02020603050405020304" pitchFamily="18" charset="0"/>
                        </a:rPr>
                        <a:t>收益流</a:t>
                      </a:r>
                      <a:r>
                        <a:rPr lang="zh-TW" altLang="en-US" sz="2000" kern="1200" dirty="0">
                          <a:solidFill>
                            <a:srgbClr val="FF0000"/>
                          </a:solidFill>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p>
                      <a:pPr>
                        <a:spcBef>
                          <a:spcPts val="600"/>
                        </a:spcBef>
                        <a:spcAft>
                          <a:spcPts val="0"/>
                        </a:spcAft>
                      </a:pPr>
                      <a:r>
                        <a:rPr lang="zh-TW" sz="2000" kern="1200" dirty="0">
                          <a:solidFill>
                            <a:srgbClr val="000000"/>
                          </a:solidFill>
                          <a:effectLst/>
                          <a:latin typeface="Times New Roman" panose="02020603050405020304" pitchFamily="18" charset="0"/>
                          <a:ea typeface="+mn-ea"/>
                          <a:cs typeface="Times New Roman" panose="02020603050405020304" pitchFamily="18" charset="0"/>
                        </a:rPr>
                        <a:t>請依本計畫轉型創新商模</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新市場、新通路</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具體描述</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p>
                      <a:pPr>
                        <a:spcBef>
                          <a:spcPts val="600"/>
                        </a:spcBef>
                        <a:spcAft>
                          <a:spcPts val="0"/>
                        </a:spcAft>
                      </a:pP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如</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 </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新市場</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如過去未開發之東南亞市場</a:t>
                      </a:r>
                      <a:endParaRPr lang="en-US" altLang="zh-TW" sz="2000" kern="1200" dirty="0">
                        <a:solidFill>
                          <a:srgbClr val="000000"/>
                        </a:solidFill>
                        <a:effectLst/>
                        <a:latin typeface="Times New Roman" panose="02020603050405020304" pitchFamily="18" charset="0"/>
                        <a:ea typeface="+mn-ea"/>
                        <a:cs typeface="Times New Roman" panose="02020603050405020304" pitchFamily="18" charset="0"/>
                      </a:endParaRPr>
                    </a:p>
                    <a:p>
                      <a:pPr>
                        <a:spcBef>
                          <a:spcPts val="600"/>
                        </a:spcBef>
                        <a:spcAft>
                          <a:spcPts val="0"/>
                        </a:spcAft>
                      </a:pP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  如</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 新通路</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由代理商轉為</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電商平台</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販售</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241982"/>
                  </a:ext>
                </a:extLst>
              </a:tr>
              <a:tr h="819286">
                <a:tc>
                  <a:txBody>
                    <a:bodyPr/>
                    <a:lstStyle/>
                    <a:p>
                      <a:pPr>
                        <a:spcAft>
                          <a:spcPts val="0"/>
                        </a:spcAft>
                      </a:pPr>
                      <a:r>
                        <a:rPr lang="zh-TW" altLang="en-US" sz="1800" b="0" kern="1200" dirty="0">
                          <a:solidFill>
                            <a:schemeClr val="tx1"/>
                          </a:solidFill>
                          <a:effectLst/>
                          <a:latin typeface="Times New Roman" panose="02020603050405020304" pitchFamily="18" charset="0"/>
                          <a:ea typeface="+mn-ea"/>
                          <a:cs typeface="Times New Roman" panose="02020603050405020304" pitchFamily="18" charset="0"/>
                        </a:rPr>
                        <a:t>驗證指標與其達成值</a:t>
                      </a:r>
                      <a:endParaRPr lang="zh-TW"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sz="2000" kern="1200" dirty="0">
                          <a:solidFill>
                            <a:srgbClr val="000000"/>
                          </a:solidFill>
                          <a:effectLst/>
                          <a:latin typeface="Times New Roman" panose="02020603050405020304" pitchFamily="18" charset="0"/>
                          <a:ea typeface="+mn-ea"/>
                          <a:cs typeface="Times New Roman" panose="02020603050405020304" pitchFamily="18" charset="0"/>
                        </a:rPr>
                        <a:t>請敘明</a:t>
                      </a:r>
                      <a:r>
                        <a:rPr lang="zh-TW" altLang="en-US" sz="2000" kern="1200" dirty="0">
                          <a:solidFill>
                            <a:srgbClr val="FF0000"/>
                          </a:solidFill>
                          <a:effectLst/>
                          <a:latin typeface="Times New Roman" panose="02020603050405020304" pitchFamily="18" charset="0"/>
                          <a:ea typeface="+mn-ea"/>
                          <a:cs typeface="Times New Roman" panose="02020603050405020304" pitchFamily="18" charset="0"/>
                        </a:rPr>
                        <a:t>驗證</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指標與其</a:t>
                      </a:r>
                      <a:r>
                        <a:rPr lang="zh-TW" altLang="en-US" sz="2000" kern="1200" dirty="0">
                          <a:solidFill>
                            <a:srgbClr val="FF0000"/>
                          </a:solidFill>
                          <a:effectLst/>
                          <a:latin typeface="Times New Roman" panose="02020603050405020304" pitchFamily="18" charset="0"/>
                          <a:ea typeface="+mn-ea"/>
                          <a:cs typeface="Times New Roman" panose="02020603050405020304" pitchFamily="18" charset="0"/>
                        </a:rPr>
                        <a:t>目標值達成情形</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包含計算方式</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及驗證轉型方向之方式。</a:t>
                      </a:r>
                      <a:endParaRPr lang="zh-TW" sz="2000" kern="100" dirty="0">
                        <a:effectLst/>
                        <a:latin typeface="Times New Roman" panose="02020603050405020304" pitchFamily="18" charset="0"/>
                        <a:ea typeface="+mn-ea"/>
                        <a:cs typeface="Times New Roman" panose="02020603050405020304" pitchFamily="18" charset="0"/>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450075"/>
                  </a:ext>
                </a:extLst>
              </a:tr>
              <a:tr h="819286">
                <a:tc>
                  <a:txBody>
                    <a:bodyPr/>
                    <a:lstStyle/>
                    <a:p>
                      <a:pPr>
                        <a:spcAft>
                          <a:spcPts val="0"/>
                        </a:spcAft>
                      </a:pPr>
                      <a:r>
                        <a:rPr lang="zh-TW" sz="2000" b="0" kern="1200" dirty="0">
                          <a:solidFill>
                            <a:sysClr val="windowText" lastClr="000000"/>
                          </a:solidFill>
                          <a:effectLst/>
                          <a:latin typeface="Times New Roman" panose="02020603050405020304" pitchFamily="18" charset="0"/>
                          <a:ea typeface="+mn-ea"/>
                          <a:cs typeface="Times New Roman" panose="02020603050405020304" pitchFamily="18" charset="0"/>
                        </a:rPr>
                        <a:t>檢視方式</a:t>
                      </a:r>
                      <a:endParaRPr lang="zh-TW" sz="2000" b="0" kern="100" dirty="0">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sz="2000" kern="1200" dirty="0">
                          <a:solidFill>
                            <a:srgbClr val="000000"/>
                          </a:solidFill>
                          <a:effectLst/>
                          <a:latin typeface="Times New Roman" panose="02020603050405020304" pitchFamily="18" charset="0"/>
                          <a:ea typeface="+mn-ea"/>
                          <a:cs typeface="Times New Roman" panose="02020603050405020304" pitchFamily="18" charset="0"/>
                        </a:rPr>
                        <a:t>請敘明本計畫導入之廠區</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產品線</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營業部門</a:t>
                      </a:r>
                      <a:r>
                        <a:rPr lang="en-US"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通路據點，及驗證轉型方向之方式。</a:t>
                      </a:r>
                      <a:endParaRPr lang="zh-TW" sz="2000" kern="100" dirty="0">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485952"/>
                  </a:ext>
                </a:extLst>
              </a:tr>
              <a:tr h="900000">
                <a:tc>
                  <a:txBody>
                    <a:bodyPr/>
                    <a:lstStyle/>
                    <a:p>
                      <a:pPr>
                        <a:spcAft>
                          <a:spcPts val="0"/>
                        </a:spcAft>
                      </a:pPr>
                      <a:r>
                        <a:rPr lang="zh-TW" sz="2000" b="0" kern="1200" dirty="0">
                          <a:solidFill>
                            <a:sysClr val="windowText" lastClr="000000"/>
                          </a:solidFill>
                          <a:effectLst/>
                          <a:latin typeface="+mj-ea"/>
                          <a:ea typeface="+mj-ea"/>
                          <a:cs typeface="Times New Roman" panose="02020603050405020304" pitchFamily="18" charset="0"/>
                        </a:rPr>
                        <a:t>雲端與數位科技系統</a:t>
                      </a:r>
                      <a:r>
                        <a:rPr lang="en-US" altLang="zh-TW" sz="2000" b="0" kern="1200" dirty="0">
                          <a:solidFill>
                            <a:sysClr val="windowText" lastClr="000000"/>
                          </a:solidFill>
                          <a:effectLst/>
                          <a:latin typeface="Times New Roman" panose="02020603050405020304" pitchFamily="18" charset="0"/>
                          <a:ea typeface="+mj-ea"/>
                          <a:cs typeface="Times New Roman" panose="02020603050405020304" pitchFamily="18" charset="0"/>
                        </a:rPr>
                        <a:t>(</a:t>
                      </a:r>
                      <a:r>
                        <a:rPr lang="zh-TW" sz="2000" b="0" kern="1200" dirty="0">
                          <a:solidFill>
                            <a:sysClr val="windowText" lastClr="000000"/>
                          </a:solidFill>
                          <a:effectLst/>
                          <a:latin typeface="Times New Roman" panose="02020603050405020304" pitchFamily="18" charset="0"/>
                          <a:ea typeface="+mj-ea"/>
                          <a:cs typeface="Times New Roman" panose="02020603050405020304" pitchFamily="18" charset="0"/>
                        </a:rPr>
                        <a:t>預計</a:t>
                      </a:r>
                      <a:r>
                        <a:rPr lang="en-US" altLang="zh-TW" sz="2000" b="0" kern="1200" dirty="0">
                          <a:solidFill>
                            <a:sysClr val="windowText" lastClr="000000"/>
                          </a:solidFill>
                          <a:effectLst/>
                          <a:latin typeface="Times New Roman" panose="02020603050405020304" pitchFamily="18" charset="0"/>
                          <a:ea typeface="+mj-ea"/>
                          <a:cs typeface="Times New Roman" panose="02020603050405020304" pitchFamily="18" charset="0"/>
                        </a:rPr>
                        <a:t>)</a:t>
                      </a:r>
                      <a:r>
                        <a:rPr lang="zh-TW" sz="2000" b="0" kern="1200" dirty="0">
                          <a:solidFill>
                            <a:sysClr val="windowText" lastClr="000000"/>
                          </a:solidFill>
                          <a:effectLst/>
                          <a:latin typeface="+mj-ea"/>
                          <a:ea typeface="+mj-ea"/>
                          <a:cs typeface="Times New Roman" panose="02020603050405020304" pitchFamily="18" charset="0"/>
                        </a:rPr>
                        <a:t>建置範疇</a:t>
                      </a:r>
                      <a:endParaRPr lang="zh-TW" sz="2000" b="0" kern="100" dirty="0">
                        <a:solidFill>
                          <a:sysClr val="windowText" lastClr="000000"/>
                        </a:solidFill>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CN" sz="2000"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結案時可驗證之雲端與數位科技建置範疇</a:t>
                      </a:r>
                      <a:r>
                        <a:rPr lang="zh-TW" altLang="en-US" sz="2000"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364792"/>
                  </a:ext>
                </a:extLst>
              </a:tr>
            </a:tbl>
          </a:graphicData>
        </a:graphic>
      </p:graphicFrame>
      <p:grpSp>
        <p:nvGrpSpPr>
          <p:cNvPr id="10" name="群組 9"/>
          <p:cNvGrpSpPr/>
          <p:nvPr/>
        </p:nvGrpSpPr>
        <p:grpSpPr>
          <a:xfrm>
            <a:off x="225241" y="1145059"/>
            <a:ext cx="2089704" cy="1370282"/>
            <a:chOff x="291394" y="3336324"/>
            <a:chExt cx="2089704" cy="1370282"/>
          </a:xfrm>
        </p:grpSpPr>
        <p:sp>
          <p:nvSpPr>
            <p:cNvPr id="11" name="向右箭號 10"/>
            <p:cNvSpPr/>
            <p:nvPr/>
          </p:nvSpPr>
          <p:spPr>
            <a:xfrm>
              <a:off x="333223" y="3336324"/>
              <a:ext cx="2047875" cy="1370282"/>
            </a:xfrm>
            <a:prstGeom prst="rightArrow">
              <a:avLst>
                <a:gd name="adj1" fmla="val 50000"/>
                <a:gd name="adj2" fmla="val 424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3"/>
            <p:cNvSpPr>
              <a:spLocks noChangeArrowheads="1"/>
            </p:cNvSpPr>
            <p:nvPr/>
          </p:nvSpPr>
          <p:spPr bwMode="auto">
            <a:xfrm>
              <a:off x="291394" y="3687053"/>
              <a:ext cx="2047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spcBef>
                  <a:spcPct val="0"/>
                </a:spcBef>
                <a:buFontTx/>
                <a:buNone/>
              </a:pPr>
              <a:r>
                <a:rPr lang="zh-TW" altLang="en-US" sz="1200" dirty="0">
                  <a:solidFill>
                    <a:schemeClr val="bg1">
                      <a:lumMod val="50000"/>
                    </a:schemeClr>
                  </a:solidFill>
                  <a:ea typeface="微軟正黑體" panose="020B0604030504040204" pitchFamily="34" charset="-120"/>
                </a:rPr>
                <a:t>此表內</a:t>
              </a:r>
              <a:r>
                <a:rPr lang="en-US" altLang="zh-TW" sz="1200" dirty="0">
                  <a:solidFill>
                    <a:schemeClr val="bg1">
                      <a:lumMod val="50000"/>
                    </a:schemeClr>
                  </a:solidFill>
                  <a:ea typeface="微軟正黑體" panose="020B0604030504040204" pitchFamily="34" charset="-120"/>
                </a:rPr>
                <a:t>(</a:t>
              </a:r>
              <a:r>
                <a:rPr lang="zh-TW" altLang="en-US" sz="1200" dirty="0">
                  <a:solidFill>
                    <a:schemeClr val="bg1">
                      <a:lumMod val="50000"/>
                    </a:schemeClr>
                  </a:solidFill>
                  <a:ea typeface="微軟正黑體" panose="020B0604030504040204" pitchFamily="34" charset="-120"/>
                </a:rPr>
                <a:t>預計</a:t>
              </a:r>
              <a:r>
                <a:rPr lang="en-US" altLang="zh-TW" sz="1200" dirty="0">
                  <a:solidFill>
                    <a:schemeClr val="bg1">
                      <a:lumMod val="50000"/>
                    </a:schemeClr>
                  </a:solidFill>
                  <a:ea typeface="微軟正黑體" panose="020B0604030504040204" pitchFamily="34" charset="-120"/>
                </a:rPr>
                <a:t>)</a:t>
              </a:r>
              <a:r>
                <a:rPr lang="zh-TW" altLang="en-US" sz="1200" dirty="0">
                  <a:solidFill>
                    <a:schemeClr val="bg1">
                      <a:lumMod val="50000"/>
                    </a:schemeClr>
                  </a:solidFill>
                  <a:ea typeface="微軟正黑體" panose="020B0604030504040204" pitchFamily="34" charset="-120"/>
                </a:rPr>
                <a:t>項目為期中用</a:t>
              </a:r>
              <a:endParaRPr lang="en-US" altLang="zh-TW" sz="1200" dirty="0">
                <a:solidFill>
                  <a:schemeClr val="bg1">
                    <a:lumMod val="50000"/>
                  </a:schemeClr>
                </a:solidFill>
                <a:ea typeface="微軟正黑體" panose="020B0604030504040204" pitchFamily="34" charset="-120"/>
              </a:endParaRPr>
            </a:p>
            <a:p>
              <a:pPr>
                <a:spcBef>
                  <a:spcPct val="0"/>
                </a:spcBef>
                <a:buFontTx/>
                <a:buNone/>
              </a:pPr>
              <a:r>
                <a:rPr lang="zh-TW" altLang="en-US" sz="1200" dirty="0">
                  <a:solidFill>
                    <a:schemeClr val="bg1">
                      <a:lumMod val="50000"/>
                    </a:schemeClr>
                  </a:solidFill>
                  <a:ea typeface="微軟正黑體" panose="020B0604030504040204" pitchFamily="34" charset="-120"/>
                </a:rPr>
                <a:t>於結案時請依實際執行狀況填寫，並刪除</a:t>
              </a:r>
              <a:r>
                <a:rPr lang="en-US" altLang="zh-TW" sz="1200" dirty="0">
                  <a:solidFill>
                    <a:schemeClr val="bg1">
                      <a:lumMod val="50000"/>
                    </a:schemeClr>
                  </a:solidFill>
                  <a:ea typeface="微軟正黑體" panose="020B0604030504040204" pitchFamily="34" charset="-120"/>
                </a:rPr>
                <a:t>(</a:t>
              </a:r>
              <a:r>
                <a:rPr lang="zh-TW" altLang="en-US" sz="1200" dirty="0">
                  <a:solidFill>
                    <a:schemeClr val="bg1">
                      <a:lumMod val="50000"/>
                    </a:schemeClr>
                  </a:solidFill>
                  <a:ea typeface="微軟正黑體" panose="020B0604030504040204" pitchFamily="34" charset="-120"/>
                </a:rPr>
                <a:t>預計</a:t>
              </a:r>
              <a:r>
                <a:rPr lang="en-US" altLang="zh-TW" sz="1200" dirty="0">
                  <a:solidFill>
                    <a:schemeClr val="bg1">
                      <a:lumMod val="50000"/>
                    </a:schemeClr>
                  </a:solidFill>
                  <a:ea typeface="微軟正黑體" panose="020B0604030504040204" pitchFamily="34" charset="-120"/>
                </a:rPr>
                <a:t>)</a:t>
              </a:r>
              <a:r>
                <a:rPr lang="zh-TW" altLang="en-US" sz="1200" dirty="0">
                  <a:solidFill>
                    <a:schemeClr val="bg1">
                      <a:lumMod val="50000"/>
                    </a:schemeClr>
                  </a:solidFill>
                  <a:ea typeface="微軟正黑體" panose="020B0604030504040204" pitchFamily="34" charset="-120"/>
                </a:rPr>
                <a:t>字樣</a:t>
              </a:r>
            </a:p>
          </p:txBody>
        </p:sp>
      </p:grpSp>
      <p:grpSp>
        <p:nvGrpSpPr>
          <p:cNvPr id="14" name="群組 13">
            <a:extLst>
              <a:ext uri="{FF2B5EF4-FFF2-40B4-BE49-F238E27FC236}">
                <a16:creationId xmlns:a16="http://schemas.microsoft.com/office/drawing/2014/main" id="{9BAC105D-143B-4453-87B4-FA8AE9B66E16}"/>
              </a:ext>
            </a:extLst>
          </p:cNvPr>
          <p:cNvGrpSpPr/>
          <p:nvPr/>
        </p:nvGrpSpPr>
        <p:grpSpPr>
          <a:xfrm>
            <a:off x="357047" y="3284984"/>
            <a:ext cx="2097941" cy="1224087"/>
            <a:chOff x="283157" y="3284984"/>
            <a:chExt cx="2097941" cy="1224087"/>
          </a:xfrm>
        </p:grpSpPr>
        <p:sp>
          <p:nvSpPr>
            <p:cNvPr id="15" name="向右箭號 7">
              <a:extLst>
                <a:ext uri="{FF2B5EF4-FFF2-40B4-BE49-F238E27FC236}">
                  <a16:creationId xmlns:a16="http://schemas.microsoft.com/office/drawing/2014/main" id="{93082DA3-BF46-4652-9EDA-09FB08794CAD}"/>
                </a:ext>
              </a:extLst>
            </p:cNvPr>
            <p:cNvSpPr/>
            <p:nvPr/>
          </p:nvSpPr>
          <p:spPr>
            <a:xfrm>
              <a:off x="333223" y="3284984"/>
              <a:ext cx="2047875" cy="1224087"/>
            </a:xfrm>
            <a:prstGeom prst="rightArrow">
              <a:avLst>
                <a:gd name="adj1" fmla="val 50000"/>
                <a:gd name="adj2" fmla="val 424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3">
              <a:extLst>
                <a:ext uri="{FF2B5EF4-FFF2-40B4-BE49-F238E27FC236}">
                  <a16:creationId xmlns:a16="http://schemas.microsoft.com/office/drawing/2014/main" id="{DDC7F13E-650A-4ADE-ABE6-6C4A07A5A24C}"/>
                </a:ext>
              </a:extLst>
            </p:cNvPr>
            <p:cNvSpPr>
              <a:spLocks noChangeArrowheads="1"/>
            </p:cNvSpPr>
            <p:nvPr/>
          </p:nvSpPr>
          <p:spPr bwMode="auto">
            <a:xfrm>
              <a:off x="283157" y="3629388"/>
              <a:ext cx="2047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spcBef>
                  <a:spcPct val="0"/>
                </a:spcBef>
                <a:buFontTx/>
                <a:buNone/>
              </a:pPr>
              <a:r>
                <a:rPr lang="zh-TW" altLang="en-US" sz="1600" dirty="0">
                  <a:solidFill>
                    <a:sysClr val="windowText" lastClr="000000"/>
                  </a:solidFill>
                  <a:latin typeface="微軟正黑體" panose="020B0604030504040204" pitchFamily="34" charset="-120"/>
                  <a:ea typeface="微軟正黑體" panose="020B0604030504040204" pitchFamily="34" charset="-120"/>
                </a:rPr>
                <a:t>請依此項目進行</a:t>
              </a:r>
              <a:br>
                <a:rPr lang="en-US" altLang="zh-TW" sz="1600" dirty="0">
                  <a:solidFill>
                    <a:sysClr val="windowText" lastClr="000000"/>
                  </a:solidFill>
                  <a:latin typeface="微軟正黑體" panose="020B0604030504040204" pitchFamily="34" charset="-120"/>
                  <a:ea typeface="微軟正黑體" panose="020B0604030504040204" pitchFamily="34" charset="-120"/>
                </a:rPr>
              </a:br>
              <a:r>
                <a:rPr lang="zh-TW" altLang="en-US" sz="1600" dirty="0">
                  <a:solidFill>
                    <a:sysClr val="windowText" lastClr="000000"/>
                  </a:solidFill>
                  <a:latin typeface="微軟正黑體" panose="020B0604030504040204" pitchFamily="34" charset="-120"/>
                  <a:ea typeface="微軟正黑體" panose="020B0604030504040204" pitchFamily="34" charset="-120"/>
                </a:rPr>
                <a:t>說明，不可刪減</a:t>
              </a:r>
            </a:p>
          </p:txBody>
        </p:sp>
      </p:grpSp>
    </p:spTree>
    <p:extLst>
      <p:ext uri="{BB962C8B-B14F-4D97-AF65-F5344CB8AC3E}">
        <p14:creationId xmlns:p14="http://schemas.microsoft.com/office/powerpoint/2010/main" val="61497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41891D65-17B4-4C4B-865B-282D95EFB1B0}" type="slidenum">
              <a:rPr lang="zh-TW" altLang="en-US">
                <a:solidFill>
                  <a:srgbClr val="898989"/>
                </a:solidFill>
              </a:rPr>
              <a:pPr/>
              <a:t>18</a:t>
            </a:fld>
            <a:endParaRPr lang="zh-TW" altLang="en-US">
              <a:solidFill>
                <a:srgbClr val="898989"/>
              </a:solidFill>
            </a:endParaRPr>
          </a:p>
        </p:txBody>
      </p:sp>
      <p:sp>
        <p:nvSpPr>
          <p:cNvPr id="5" name="標題 1"/>
          <p:cNvSpPr txBox="1">
            <a:spLocks/>
          </p:cNvSpPr>
          <p:nvPr/>
        </p:nvSpPr>
        <p:spPr>
          <a:xfrm>
            <a:off x="609600" y="142875"/>
            <a:ext cx="10972800" cy="725488"/>
          </a:xfrm>
          <a:prstGeom prst="rect">
            <a:avLst/>
          </a:prstGeom>
        </p:spPr>
        <p:txBody>
          <a:bodyPr/>
          <a:lstStyle>
            <a:lvl1pPr algn="ctr" rtl="0" eaLnBrk="0" fontAlgn="base" hangingPunct="0">
              <a:spcBef>
                <a:spcPct val="0"/>
              </a:spcBef>
              <a:spcAft>
                <a:spcPct val="0"/>
              </a:spcAft>
              <a:defRPr sz="36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kumimoji="0" lang="zh-TW" altLang="en-US" dirty="0">
                <a:ea typeface="微軟正黑體" panose="020B0604030504040204" pitchFamily="34" charset="-120"/>
              </a:rPr>
              <a:t>預期效益達成情形</a:t>
            </a:r>
          </a:p>
        </p:txBody>
      </p:sp>
      <p:graphicFrame>
        <p:nvGraphicFramePr>
          <p:cNvPr id="3" name="表格 2"/>
          <p:cNvGraphicFramePr>
            <a:graphicFrameLocks noGrp="1"/>
          </p:cNvGraphicFramePr>
          <p:nvPr>
            <p:extLst>
              <p:ext uri="{D42A27DB-BD31-4B8C-83A1-F6EECF244321}">
                <p14:modId xmlns:p14="http://schemas.microsoft.com/office/powerpoint/2010/main" val="2834177410"/>
              </p:ext>
            </p:extLst>
          </p:nvPr>
        </p:nvGraphicFramePr>
        <p:xfrm>
          <a:off x="1236295" y="1893418"/>
          <a:ext cx="9937105" cy="3312368"/>
        </p:xfrm>
        <a:graphic>
          <a:graphicData uri="http://schemas.openxmlformats.org/drawingml/2006/table">
            <a:tbl>
              <a:tblPr firstRow="1" firstCol="1" bandRow="1">
                <a:tableStyleId>{5C22544A-7EE6-4342-B048-85BDC9FD1C3A}</a:tableStyleId>
              </a:tblPr>
              <a:tblGrid>
                <a:gridCol w="1835369">
                  <a:extLst>
                    <a:ext uri="{9D8B030D-6E8A-4147-A177-3AD203B41FA5}">
                      <a16:colId xmlns:a16="http://schemas.microsoft.com/office/drawing/2014/main" val="1647499071"/>
                    </a:ext>
                  </a:extLst>
                </a:gridCol>
                <a:gridCol w="4608512">
                  <a:extLst>
                    <a:ext uri="{9D8B030D-6E8A-4147-A177-3AD203B41FA5}">
                      <a16:colId xmlns:a16="http://schemas.microsoft.com/office/drawing/2014/main" val="1639260317"/>
                    </a:ext>
                  </a:extLst>
                </a:gridCol>
                <a:gridCol w="1638600">
                  <a:extLst>
                    <a:ext uri="{9D8B030D-6E8A-4147-A177-3AD203B41FA5}">
                      <a16:colId xmlns:a16="http://schemas.microsoft.com/office/drawing/2014/main" val="3819416551"/>
                    </a:ext>
                  </a:extLst>
                </a:gridCol>
                <a:gridCol w="1854624">
                  <a:extLst>
                    <a:ext uri="{9D8B030D-6E8A-4147-A177-3AD203B41FA5}">
                      <a16:colId xmlns:a16="http://schemas.microsoft.com/office/drawing/2014/main" val="3280542232"/>
                    </a:ext>
                  </a:extLst>
                </a:gridCol>
              </a:tblGrid>
              <a:tr h="585766">
                <a:tc>
                  <a:txBody>
                    <a:bodyPr/>
                    <a:lstStyle/>
                    <a:p>
                      <a:pPr marR="152400" algn="ctr">
                        <a:spcAft>
                          <a:spcPts val="0"/>
                        </a:spcAft>
                      </a:pPr>
                      <a:r>
                        <a:rPr lang="en-US" sz="14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R="22860" algn="ctr">
                        <a:spcAft>
                          <a:spcPts val="0"/>
                        </a:spcAft>
                      </a:pPr>
                      <a:r>
                        <a:rPr lang="zh-TW" sz="1800" b="1" kern="1200" dirty="0">
                          <a:solidFill>
                            <a:sysClr val="windowText" lastClr="000000"/>
                          </a:solidFill>
                          <a:effectLst/>
                          <a:latin typeface="微軟正黑體" panose="020B0604030504040204" pitchFamily="34" charset="-120"/>
                          <a:ea typeface="微軟正黑體" panose="020B0604030504040204" pitchFamily="34" charset="-120"/>
                          <a:cs typeface="+mn-cs"/>
                        </a:rPr>
                        <a:t>認定條件</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R="22860" algn="ctr">
                        <a:spcAft>
                          <a:spcPts val="0"/>
                        </a:spcAft>
                      </a:pPr>
                      <a:r>
                        <a:rPr lang="zh-TW" sz="1800" b="1" kern="1200" dirty="0">
                          <a:solidFill>
                            <a:sysClr val="windowText" lastClr="000000"/>
                          </a:solidFill>
                          <a:effectLst/>
                          <a:latin typeface="微軟正黑體" panose="020B0604030504040204" pitchFamily="34" charset="-120"/>
                          <a:ea typeface="微軟正黑體" panose="020B0604030504040204" pitchFamily="34" charset="-120"/>
                          <a:cs typeface="+mn-cs"/>
                        </a:rPr>
                        <a:t>算式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R="22860" algn="ctr">
                        <a:spcAft>
                          <a:spcPts val="0"/>
                        </a:spcAft>
                      </a:pPr>
                      <a:r>
                        <a:rPr lang="zh-TW" altLang="en-US" sz="1800" b="1" kern="1200" dirty="0">
                          <a:solidFill>
                            <a:sysClr val="windowText" lastClr="000000"/>
                          </a:solidFill>
                          <a:effectLst/>
                          <a:latin typeface="微軟正黑體" panose="020B0604030504040204" pitchFamily="34" charset="-120"/>
                          <a:ea typeface="微軟正黑體" panose="020B0604030504040204" pitchFamily="34" charset="-120"/>
                          <a:cs typeface="+mn-cs"/>
                        </a:rPr>
                        <a:t>達成情形</a:t>
                      </a:r>
                      <a:endParaRPr lang="zh-TW" sz="1800" b="1" kern="120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3924583133"/>
                  </a:ext>
                </a:extLst>
              </a:tr>
              <a:tr h="1363301">
                <a:tc>
                  <a:txBody>
                    <a:bodyPr/>
                    <a:lstStyle/>
                    <a:p>
                      <a:pPr marR="22860" algn="ctr">
                        <a:spcBef>
                          <a:spcPts val="1200"/>
                        </a:spcBef>
                        <a:spcAft>
                          <a:spcPts val="1200"/>
                        </a:spcAft>
                      </a:pPr>
                      <a:r>
                        <a:rPr lang="zh-TW" sz="1600" u="none" kern="100" dirty="0">
                          <a:solidFill>
                            <a:schemeClr val="tx1"/>
                          </a:solidFill>
                          <a:effectLst/>
                          <a:latin typeface="微軟正黑體" panose="020B0604030504040204" pitchFamily="34" charset="-120"/>
                          <a:ea typeface="微軟正黑體" panose="020B0604030504040204" pitchFamily="34" charset="-120"/>
                        </a:rPr>
                        <a:t>提高員工薪資</a:t>
                      </a:r>
                      <a:endParaRPr lang="zh-TW" sz="1400" u="none"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lvl="0" indent="-342900" algn="just" eaLnBrk="0">
                        <a:lnSpc>
                          <a:spcPts val="1600"/>
                        </a:lnSpc>
                        <a:spcBef>
                          <a:spcPts val="600"/>
                        </a:spcBef>
                        <a:spcAft>
                          <a:spcPts val="0"/>
                        </a:spcAft>
                        <a:buFont typeface="標楷體" panose="03000509000000000000" pitchFamily="65" charset="-120"/>
                        <a:buChar char="□"/>
                      </a:pPr>
                      <a:r>
                        <a:rPr lang="zh-TW" sz="1400" kern="100">
                          <a:effectLst/>
                          <a:latin typeface="微軟正黑體" panose="020B0604030504040204" pitchFamily="34" charset="-120"/>
                          <a:ea typeface="微軟正黑體" panose="020B0604030504040204" pitchFamily="34" charset="-120"/>
                        </a:rPr>
                        <a:t>基本必要條件：「關鍵員工」薪資成長</a:t>
                      </a:r>
                      <a:r>
                        <a:rPr lang="en-US" sz="1400" kern="100">
                          <a:effectLst/>
                          <a:latin typeface="微軟正黑體" panose="020B0604030504040204" pitchFamily="34" charset="-120"/>
                          <a:ea typeface="微軟正黑體" panose="020B0604030504040204" pitchFamily="34" charset="-120"/>
                        </a:rPr>
                        <a:t>4%</a:t>
                      </a:r>
                      <a:endParaRPr lang="zh-TW" sz="1400" kern="100">
                        <a:effectLst/>
                        <a:latin typeface="微軟正黑體" panose="020B0604030504040204" pitchFamily="34" charset="-120"/>
                        <a:ea typeface="微軟正黑體" panose="020B0604030504040204" pitchFamily="34" charset="-120"/>
                      </a:endParaRPr>
                    </a:p>
                    <a:p>
                      <a:pPr marL="342900" lvl="0" indent="-342900" algn="just" eaLnBrk="0">
                        <a:lnSpc>
                          <a:spcPts val="1600"/>
                        </a:lnSpc>
                        <a:spcBef>
                          <a:spcPts val="600"/>
                        </a:spcBef>
                        <a:spcAft>
                          <a:spcPts val="0"/>
                        </a:spcAft>
                        <a:buFont typeface="標楷體" panose="03000509000000000000" pitchFamily="65" charset="-120"/>
                        <a:buChar char="□"/>
                      </a:pPr>
                      <a:r>
                        <a:rPr lang="zh-TW" sz="1400" kern="100">
                          <a:effectLst/>
                          <a:latin typeface="微軟正黑體" panose="020B0604030504040204" pitchFamily="34" charset="-120"/>
                          <a:ea typeface="微軟正黑體" panose="020B0604030504040204" pitchFamily="34" charset="-120"/>
                        </a:rPr>
                        <a:t>次優條件：提高「研究發展人員」全體平均薪資</a:t>
                      </a:r>
                      <a:r>
                        <a:rPr lang="en-US" sz="1400" kern="100">
                          <a:effectLst/>
                          <a:latin typeface="微軟正黑體" panose="020B0604030504040204" pitchFamily="34" charset="-120"/>
                          <a:ea typeface="微軟正黑體" panose="020B0604030504040204" pitchFamily="34" charset="-120"/>
                        </a:rPr>
                        <a:t>4%</a:t>
                      </a:r>
                      <a:endParaRPr lang="zh-TW" sz="1400" kern="100">
                        <a:effectLst/>
                        <a:latin typeface="微軟正黑體" panose="020B0604030504040204" pitchFamily="34" charset="-120"/>
                        <a:ea typeface="微軟正黑體" panose="020B0604030504040204" pitchFamily="34" charset="-120"/>
                      </a:endParaRPr>
                    </a:p>
                    <a:p>
                      <a:pPr marL="342900" lvl="0" indent="-342900" algn="just" eaLnBrk="0">
                        <a:lnSpc>
                          <a:spcPts val="1600"/>
                        </a:lnSpc>
                        <a:spcBef>
                          <a:spcPts val="600"/>
                        </a:spcBef>
                        <a:spcAft>
                          <a:spcPts val="0"/>
                        </a:spcAft>
                        <a:buFont typeface="標楷體" panose="03000509000000000000" pitchFamily="65" charset="-120"/>
                        <a:buChar char="□"/>
                      </a:pPr>
                      <a:r>
                        <a:rPr lang="zh-TW" sz="1400" kern="100">
                          <a:effectLst/>
                          <a:latin typeface="微軟正黑體" panose="020B0604030504040204" pitchFamily="34" charset="-120"/>
                          <a:ea typeface="微軟正黑體" panose="020B0604030504040204" pitchFamily="34" charset="-120"/>
                        </a:rPr>
                        <a:t>最優條件：「企業全體員工」薪資成長</a:t>
                      </a:r>
                      <a:r>
                        <a:rPr lang="en-US" sz="1400" kern="100">
                          <a:effectLst/>
                          <a:latin typeface="微軟正黑體" panose="020B0604030504040204" pitchFamily="34" charset="-120"/>
                          <a:ea typeface="微軟正黑體" panose="020B0604030504040204" pitchFamily="34" charset="-120"/>
                        </a:rPr>
                        <a:t>4%</a:t>
                      </a:r>
                      <a:endParaRPr lang="zh-TW" sz="1400" kern="100">
                        <a:effectLst/>
                        <a:latin typeface="微軟正黑體" panose="020B0604030504040204" pitchFamily="34" charset="-120"/>
                        <a:ea typeface="微軟正黑體" panose="020B0604030504040204" pitchFamily="34" charset="-120"/>
                      </a:endParaRPr>
                    </a:p>
                    <a:p>
                      <a:pPr marL="342900" lvl="0" indent="-342900" algn="just" eaLnBrk="0">
                        <a:lnSpc>
                          <a:spcPts val="1600"/>
                        </a:lnSpc>
                        <a:spcBef>
                          <a:spcPts val="600"/>
                        </a:spcBef>
                        <a:spcAft>
                          <a:spcPts val="0"/>
                        </a:spcAft>
                        <a:buFont typeface="標楷體" panose="03000509000000000000" pitchFamily="65" charset="-120"/>
                        <a:buChar char="□"/>
                      </a:pPr>
                      <a:r>
                        <a:rPr lang="zh-TW" sz="1400" kern="100">
                          <a:effectLst/>
                          <a:latin typeface="微軟正黑體" panose="020B0604030504040204" pitchFamily="34" charset="-120"/>
                          <a:ea typeface="微軟正黑體" panose="020B0604030504040204" pitchFamily="34" charset="-120"/>
                        </a:rPr>
                        <a:t>其他條件：企業自行訂定達成條件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52400">
                        <a:spcBef>
                          <a:spcPts val="600"/>
                        </a:spcBef>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52400">
                        <a:spcBef>
                          <a:spcPts val="600"/>
                        </a:spcBef>
                        <a:spcAft>
                          <a:spcPts val="0"/>
                        </a:spcAft>
                      </a:pP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739037"/>
                  </a:ext>
                </a:extLst>
              </a:tr>
              <a:tr h="1363301">
                <a:tc>
                  <a:txBody>
                    <a:bodyPr/>
                    <a:lstStyle/>
                    <a:p>
                      <a:pPr marR="22860" algn="ctr">
                        <a:spcBef>
                          <a:spcPts val="0"/>
                        </a:spcBef>
                        <a:spcAft>
                          <a:spcPts val="0"/>
                        </a:spcAft>
                      </a:pPr>
                      <a:r>
                        <a:rPr lang="zh-TW" altLang="en-US" sz="1600" u="none" kern="100" dirty="0">
                          <a:solidFill>
                            <a:schemeClr val="tx1"/>
                          </a:solidFill>
                          <a:effectLst/>
                          <a:latin typeface="微軟正黑體" panose="020B0604030504040204" pitchFamily="34" charset="-120"/>
                          <a:ea typeface="微軟正黑體" panose="020B0604030504040204" pitchFamily="34" charset="-120"/>
                        </a:rPr>
                        <a:t>增加海外營收</a:t>
                      </a:r>
                      <a:endParaRPr lang="en-US" altLang="zh-TW" sz="1600" u="none" kern="100" dirty="0">
                        <a:solidFill>
                          <a:schemeClr val="tx1"/>
                        </a:solidFill>
                        <a:effectLst/>
                        <a:latin typeface="微軟正黑體" panose="020B0604030504040204" pitchFamily="34" charset="-120"/>
                        <a:ea typeface="微軟正黑體" panose="020B0604030504040204" pitchFamily="34" charset="-120"/>
                      </a:endParaRPr>
                    </a:p>
                    <a:p>
                      <a:pPr marR="22860" algn="ctr">
                        <a:spcBef>
                          <a:spcPts val="0"/>
                        </a:spcBef>
                        <a:spcAft>
                          <a:spcPts val="0"/>
                        </a:spcAft>
                      </a:pPr>
                      <a:r>
                        <a:rPr lang="en-US" altLang="zh-TW" sz="1600" u="none" kern="100" dirty="0">
                          <a:solidFill>
                            <a:schemeClr val="tx1"/>
                          </a:solidFill>
                          <a:effectLst/>
                          <a:latin typeface="微軟正黑體" panose="020B0604030504040204" pitchFamily="34" charset="-120"/>
                          <a:ea typeface="微軟正黑體" panose="020B0604030504040204" pitchFamily="34" charset="-120"/>
                        </a:rPr>
                        <a:t>(</a:t>
                      </a:r>
                      <a:r>
                        <a:rPr lang="zh-TW" altLang="en-US" sz="1600" u="none" kern="100" dirty="0">
                          <a:solidFill>
                            <a:schemeClr val="tx1"/>
                          </a:solidFill>
                          <a:effectLst/>
                          <a:latin typeface="微軟正黑體" panose="020B0604030504040204" pitchFamily="34" charset="-120"/>
                          <a:ea typeface="微軟正黑體" panose="020B0604030504040204" pitchFamily="34" charset="-120"/>
                        </a:rPr>
                        <a:t>海外市場突破</a:t>
                      </a:r>
                      <a:r>
                        <a:rPr lang="en-US" altLang="zh-TW" sz="1600" u="none" kern="100" dirty="0">
                          <a:solidFill>
                            <a:schemeClr val="tx1"/>
                          </a:solidFill>
                          <a:effectLst/>
                          <a:latin typeface="微軟正黑體" panose="020B0604030504040204" pitchFamily="34" charset="-120"/>
                          <a:ea typeface="微軟正黑體" panose="020B0604030504040204" pitchFamily="34" charset="-120"/>
                        </a:rPr>
                        <a:t>)</a:t>
                      </a:r>
                      <a:endParaRPr lang="zh-TW" sz="1400" u="none"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lvl="0" indent="-342900" algn="just" eaLnBrk="0">
                        <a:lnSpc>
                          <a:spcPts val="1600"/>
                        </a:lnSpc>
                        <a:spcBef>
                          <a:spcPts val="600"/>
                        </a:spcBef>
                        <a:spcAft>
                          <a:spcPts val="0"/>
                        </a:spcAft>
                        <a:buFont typeface="標楷體" panose="03000509000000000000" pitchFamily="65" charset="-120"/>
                        <a:buChar char="□"/>
                      </a:pPr>
                      <a:r>
                        <a:rPr lang="zh-TW" sz="1400" kern="100" dirty="0">
                          <a:effectLst/>
                          <a:latin typeface="微軟正黑體" panose="020B0604030504040204" pitchFamily="34" charset="-120"/>
                          <a:ea typeface="微軟正黑體" panose="020B0604030504040204" pitchFamily="34" charset="-120"/>
                        </a:rPr>
                        <a:t>基本必要條件：提高海外營收</a:t>
                      </a:r>
                      <a:r>
                        <a:rPr lang="en-US" sz="1400" kern="10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endParaRPr>
                    </a:p>
                    <a:p>
                      <a:pPr marL="342900" lvl="0" indent="-342900" algn="just" eaLnBrk="0">
                        <a:lnSpc>
                          <a:spcPts val="1600"/>
                        </a:lnSpc>
                        <a:spcBef>
                          <a:spcPts val="600"/>
                        </a:spcBef>
                        <a:spcAft>
                          <a:spcPts val="0"/>
                        </a:spcAft>
                        <a:buFont typeface="標楷體" panose="03000509000000000000" pitchFamily="65" charset="-120"/>
                        <a:buChar char="□"/>
                      </a:pPr>
                      <a:r>
                        <a:rPr lang="zh-TW" sz="1400" kern="100" dirty="0">
                          <a:effectLst/>
                          <a:latin typeface="微軟正黑體" panose="020B0604030504040204" pitchFamily="34" charset="-120"/>
                          <a:ea typeface="微軟正黑體" panose="020B0604030504040204" pitchFamily="34" charset="-120"/>
                        </a:rPr>
                        <a:t>次優條件：提高海外營收</a:t>
                      </a:r>
                      <a:r>
                        <a:rPr lang="en-US" sz="1400" kern="10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endParaRPr>
                    </a:p>
                    <a:p>
                      <a:pPr marL="342900" lvl="0" indent="-342900" algn="just" eaLnBrk="0">
                        <a:lnSpc>
                          <a:spcPts val="1600"/>
                        </a:lnSpc>
                        <a:spcBef>
                          <a:spcPts val="600"/>
                        </a:spcBef>
                        <a:spcAft>
                          <a:spcPts val="0"/>
                        </a:spcAft>
                        <a:buFont typeface="標楷體" panose="03000509000000000000" pitchFamily="65" charset="-120"/>
                        <a:buChar char="□"/>
                      </a:pPr>
                      <a:r>
                        <a:rPr lang="zh-TW" sz="1400" kern="100" dirty="0">
                          <a:effectLst/>
                          <a:latin typeface="微軟正黑體" panose="020B0604030504040204" pitchFamily="34" charset="-120"/>
                          <a:ea typeface="微軟正黑體" panose="020B0604030504040204" pitchFamily="34" charset="-120"/>
                        </a:rPr>
                        <a:t>最優條件：提高海外營收</a:t>
                      </a:r>
                      <a:r>
                        <a:rPr lang="en-US" sz="1400" kern="10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endParaRPr>
                    </a:p>
                    <a:p>
                      <a:pPr marL="342900" lvl="0" indent="-342900" algn="just" eaLnBrk="0">
                        <a:lnSpc>
                          <a:spcPts val="1600"/>
                        </a:lnSpc>
                        <a:spcBef>
                          <a:spcPts val="600"/>
                        </a:spcBef>
                        <a:spcAft>
                          <a:spcPts val="0"/>
                        </a:spcAft>
                        <a:buFont typeface="標楷體" panose="03000509000000000000" pitchFamily="65" charset="-120"/>
                        <a:buChar char="□"/>
                      </a:pPr>
                      <a:r>
                        <a:rPr lang="zh-TW" sz="1400" kern="100" dirty="0">
                          <a:effectLst/>
                          <a:latin typeface="微軟正黑體" panose="020B0604030504040204" pitchFamily="34" charset="-120"/>
                          <a:ea typeface="微軟正黑體" panose="020B0604030504040204" pitchFamily="34" charset="-120"/>
                        </a:rPr>
                        <a:t>其他條件：企業自行訂定達成條件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52400">
                        <a:spcBef>
                          <a:spcPts val="600"/>
                        </a:spcBef>
                        <a:spcAft>
                          <a:spcPts val="0"/>
                        </a:spcAft>
                      </a:pPr>
                      <a:r>
                        <a:rPr lang="en-US" sz="14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52400">
                        <a:spcBef>
                          <a:spcPts val="600"/>
                        </a:spcBef>
                        <a:spcAft>
                          <a:spcPts val="0"/>
                        </a:spcAft>
                      </a:pP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9370039"/>
                  </a:ext>
                </a:extLst>
              </a:tr>
            </a:tbl>
          </a:graphicData>
        </a:graphic>
      </p:graphicFrame>
      <p:sp>
        <p:nvSpPr>
          <p:cNvPr id="4" name="Rectangle 1"/>
          <p:cNvSpPr>
            <a:spLocks noChangeArrowheads="1"/>
          </p:cNvSpPr>
          <p:nvPr/>
        </p:nvSpPr>
        <p:spPr bwMode="auto">
          <a:xfrm>
            <a:off x="1631504" y="5273187"/>
            <a:ext cx="61926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二、</a:t>
            </a:r>
            <a:r>
              <a:rPr kumimoji="0" lang="zh-TW" altLang="en-US" b="1" i="0" u="none" strike="noStrike" cap="none" normalizeH="0" baseline="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其他效益</a:t>
            </a:r>
            <a:endParaRPr kumimoji="0" lang="zh-TW" altLang="en-US" sz="1000" b="1" i="0" u="none" strike="noStrike" cap="none" normalizeH="0" baseline="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請說明實際狀況與</a:t>
            </a:r>
            <a:r>
              <a:rPr kumimoji="0" lang="zh-TW" altLang="en-US"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計算方式</a:t>
            </a:r>
            <a:r>
              <a:rPr kumimoji="0" lang="en-US" altLang="zh-TW"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400" b="0" i="0" u="none" strike="noStrike" cap="none" normalizeH="0" baseline="0" dirty="0">
              <a:ln>
                <a:noFill/>
              </a:ln>
              <a:solidFill>
                <a:schemeClr val="tx1"/>
              </a:solidFill>
              <a:effectLst/>
              <a:latin typeface="Arial" panose="020B0604020202020204" pitchFamily="34" charset="0"/>
            </a:endParaRPr>
          </a:p>
        </p:txBody>
      </p:sp>
      <p:sp>
        <p:nvSpPr>
          <p:cNvPr id="6" name="矩形 5"/>
          <p:cNvSpPr/>
          <p:nvPr/>
        </p:nvSpPr>
        <p:spPr>
          <a:xfrm>
            <a:off x="1631504" y="1046498"/>
            <a:ext cx="1723549" cy="400110"/>
          </a:xfrm>
          <a:prstGeom prst="rect">
            <a:avLst/>
          </a:prstGeom>
        </p:spPr>
        <p:txBody>
          <a:bodyPr wrap="none">
            <a:spAutoFit/>
          </a:bodyPr>
          <a:lstStyle/>
          <a:p>
            <a:pPr lvl="0"/>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一、必要效益</a:t>
            </a:r>
            <a:endParaRPr kumimoji="0" lang="zh-TW" altLang="en-US" sz="1050" b="1" dirty="0"/>
          </a:p>
        </p:txBody>
      </p:sp>
      <p:grpSp>
        <p:nvGrpSpPr>
          <p:cNvPr id="10" name="群組 9"/>
          <p:cNvGrpSpPr/>
          <p:nvPr/>
        </p:nvGrpSpPr>
        <p:grpSpPr>
          <a:xfrm>
            <a:off x="8522330" y="278575"/>
            <a:ext cx="2722317" cy="1224087"/>
            <a:chOff x="333223" y="3284984"/>
            <a:chExt cx="1773620" cy="1224087"/>
          </a:xfrm>
        </p:grpSpPr>
        <p:sp>
          <p:nvSpPr>
            <p:cNvPr id="11" name="向右箭號 10"/>
            <p:cNvSpPr/>
            <p:nvPr/>
          </p:nvSpPr>
          <p:spPr>
            <a:xfrm flipH="1">
              <a:off x="333223" y="3284984"/>
              <a:ext cx="1719950" cy="1224087"/>
            </a:xfrm>
            <a:prstGeom prst="rightArrow">
              <a:avLst>
                <a:gd name="adj1" fmla="val 50000"/>
                <a:gd name="adj2" fmla="val 4245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3"/>
            <p:cNvSpPr>
              <a:spLocks noChangeArrowheads="1"/>
            </p:cNvSpPr>
            <p:nvPr/>
          </p:nvSpPr>
          <p:spPr bwMode="auto">
            <a:xfrm>
              <a:off x="499464" y="3604674"/>
              <a:ext cx="16073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spcBef>
                  <a:spcPct val="0"/>
                </a:spcBef>
                <a:buFontTx/>
                <a:buNone/>
              </a:pPr>
              <a:r>
                <a:rPr lang="zh-TW" altLang="en-US" sz="1600" dirty="0">
                  <a:solidFill>
                    <a:schemeClr val="bg1">
                      <a:lumMod val="50000"/>
                    </a:schemeClr>
                  </a:solidFill>
                  <a:latin typeface="微軟正黑體" panose="020B0604030504040204" pitchFamily="34" charset="-120"/>
                  <a:ea typeface="微軟正黑體" panose="020B0604030504040204" pitchFamily="34" charset="-120"/>
                </a:rPr>
                <a:t>此頁為結案必填之頁面，期中查證可視狀況填寫</a:t>
              </a:r>
            </a:p>
          </p:txBody>
        </p:sp>
      </p:grpSp>
    </p:spTree>
    <p:extLst>
      <p:ext uri="{BB962C8B-B14F-4D97-AF65-F5344CB8AC3E}">
        <p14:creationId xmlns:p14="http://schemas.microsoft.com/office/powerpoint/2010/main" val="101901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zh-TW" altLang="en-US"/>
              <a:t>目錄</a:t>
            </a:r>
          </a:p>
        </p:txBody>
      </p:sp>
      <p:sp>
        <p:nvSpPr>
          <p:cNvPr id="6147" name="內容版面配置區 2"/>
          <p:cNvSpPr>
            <a:spLocks noGrp="1"/>
          </p:cNvSpPr>
          <p:nvPr>
            <p:ph idx="1"/>
          </p:nvPr>
        </p:nvSpPr>
        <p:spPr>
          <a:xfrm>
            <a:off x="1981200" y="891743"/>
            <a:ext cx="8362950" cy="5929311"/>
          </a:xfrm>
        </p:spPr>
        <p:txBody>
          <a:bodyPr>
            <a:normAutofit fontScale="92500" lnSpcReduction="10000"/>
          </a:bodyPr>
          <a:lstStyle/>
          <a:p>
            <a:pPr eaLnBrk="1" hangingPunct="1">
              <a:defRPr/>
            </a:pPr>
            <a:r>
              <a:rPr lang="zh-TW" altLang="en-US" sz="1600" dirty="0"/>
              <a:t>計畫簡介</a:t>
            </a:r>
            <a:endParaRPr lang="en-US" altLang="zh-TW" sz="1600" dirty="0"/>
          </a:p>
          <a:p>
            <a:pPr eaLnBrk="1" hangingPunct="1">
              <a:defRPr/>
            </a:pPr>
            <a:r>
              <a:rPr lang="zh-TW" altLang="en-US" sz="1600" dirty="0"/>
              <a:t>前次查證意見回覆</a:t>
            </a:r>
            <a:r>
              <a:rPr lang="en-US" altLang="zh-TW" sz="1600" dirty="0"/>
              <a:t>(</a:t>
            </a:r>
            <a:r>
              <a:rPr lang="zh-TW" altLang="en-US" sz="1600" dirty="0"/>
              <a:t>若無則免填</a:t>
            </a:r>
            <a:r>
              <a:rPr lang="en-US" altLang="zh-TW" sz="1600" dirty="0"/>
              <a:t>)</a:t>
            </a:r>
          </a:p>
          <a:p>
            <a:pPr eaLnBrk="1" hangingPunct="1">
              <a:defRPr/>
            </a:pPr>
            <a:r>
              <a:rPr lang="zh-TW" altLang="en-US" sz="1600" dirty="0"/>
              <a:t>公司簡介</a:t>
            </a:r>
            <a:endParaRPr lang="en-US" altLang="zh-TW" sz="1600" dirty="0"/>
          </a:p>
          <a:p>
            <a:pPr eaLnBrk="1" hangingPunct="1">
              <a:defRPr/>
            </a:pPr>
            <a:r>
              <a:rPr lang="zh-TW" altLang="en-US" sz="1600" dirty="0"/>
              <a:t>現況分析與轉型目標設定</a:t>
            </a:r>
            <a:endParaRPr lang="en-US" altLang="zh-TW" sz="1600" dirty="0"/>
          </a:p>
          <a:p>
            <a:pPr eaLnBrk="1" hangingPunct="1">
              <a:defRPr/>
            </a:pPr>
            <a:r>
              <a:rPr lang="zh-TW" altLang="en-US" sz="1600" dirty="0"/>
              <a:t>轉型策略藍圖</a:t>
            </a:r>
            <a:endParaRPr lang="en-US" altLang="zh-TW" sz="1600" dirty="0"/>
          </a:p>
          <a:p>
            <a:pPr eaLnBrk="1" hangingPunct="1">
              <a:defRPr/>
            </a:pPr>
            <a:r>
              <a:rPr lang="zh-TW" altLang="en-US" sz="1600" dirty="0"/>
              <a:t>轉型創新商模</a:t>
            </a:r>
            <a:endParaRPr lang="en-US" altLang="zh-TW" sz="1600" dirty="0"/>
          </a:p>
          <a:p>
            <a:pPr eaLnBrk="1" hangingPunct="1">
              <a:defRPr/>
            </a:pPr>
            <a:r>
              <a:rPr lang="zh-TW" altLang="en-US" sz="1600" dirty="0"/>
              <a:t>接班傳承情形及計畫團隊組成</a:t>
            </a:r>
            <a:endParaRPr lang="en-US" altLang="zh-TW" sz="1600" dirty="0"/>
          </a:p>
          <a:p>
            <a:pPr eaLnBrk="1" hangingPunct="1">
              <a:defRPr/>
            </a:pPr>
            <a:r>
              <a:rPr lang="zh-TW" altLang="en-US" sz="1600" dirty="0"/>
              <a:t>本次執行進度說明</a:t>
            </a:r>
            <a:r>
              <a:rPr lang="en-US" altLang="zh-TW" sz="1400" b="0" dirty="0"/>
              <a:t>(</a:t>
            </a:r>
            <a:r>
              <a:rPr lang="zh-TW" altLang="en-US" sz="1400" b="0" dirty="0"/>
              <a:t>請針對每項查核點實際達成情形說明，若有相關佐證資料應提供備查</a:t>
            </a:r>
            <a:r>
              <a:rPr lang="en-US" altLang="zh-TW" sz="1400" b="0" dirty="0"/>
              <a:t>)</a:t>
            </a:r>
          </a:p>
          <a:p>
            <a:pPr eaLnBrk="1" hangingPunct="1">
              <a:defRPr/>
            </a:pPr>
            <a:r>
              <a:rPr lang="zh-TW" altLang="en-US" sz="1600" dirty="0"/>
              <a:t>數位準備度達成情形說明</a:t>
            </a:r>
            <a:endParaRPr lang="en-US" altLang="zh-TW" sz="1600" dirty="0"/>
          </a:p>
          <a:p>
            <a:pPr eaLnBrk="1" hangingPunct="1">
              <a:defRPr/>
            </a:pPr>
            <a:r>
              <a:rPr lang="zh-TW" altLang="en-US" sz="1600" dirty="0"/>
              <a:t>雲端與數位科技</a:t>
            </a:r>
            <a:endParaRPr lang="en-US" altLang="zh-TW" sz="1600" dirty="0"/>
          </a:p>
          <a:p>
            <a:pPr eaLnBrk="1" hangingPunct="1">
              <a:defRPr/>
            </a:pPr>
            <a:r>
              <a:rPr lang="zh-TW" altLang="en-US" sz="1600" dirty="0"/>
              <a:t>資安現況盤點與建置規劃</a:t>
            </a:r>
            <a:endParaRPr lang="en-US" altLang="zh-TW" sz="1600" dirty="0"/>
          </a:p>
          <a:p>
            <a:pPr eaLnBrk="1" hangingPunct="1">
              <a:defRPr/>
            </a:pPr>
            <a:r>
              <a:rPr lang="zh-TW" altLang="en-US" sz="1600" dirty="0"/>
              <a:t>商業驗證範圍與檢視方式</a:t>
            </a:r>
            <a:endParaRPr lang="en-US" altLang="zh-TW" sz="1600" dirty="0"/>
          </a:p>
          <a:p>
            <a:pPr eaLnBrk="1" hangingPunct="1">
              <a:defRPr/>
            </a:pPr>
            <a:r>
              <a:rPr lang="zh-TW" altLang="en-US" sz="1600" dirty="0"/>
              <a:t>預期效益達成情形</a:t>
            </a:r>
            <a:endParaRPr lang="en-US" altLang="zh-TW" sz="1600" dirty="0"/>
          </a:p>
          <a:p>
            <a:pPr eaLnBrk="1" hangingPunct="1">
              <a:defRPr/>
            </a:pPr>
            <a:r>
              <a:rPr lang="zh-TW" altLang="en-US" sz="1600" dirty="0"/>
              <a:t>計畫變更情形</a:t>
            </a:r>
            <a:r>
              <a:rPr lang="en-US" altLang="zh-TW" sz="1600" dirty="0"/>
              <a:t>(</a:t>
            </a:r>
            <a:r>
              <a:rPr lang="zh-TW" altLang="en-US" sz="1600" dirty="0"/>
              <a:t>若無則免填</a:t>
            </a:r>
            <a:r>
              <a:rPr lang="en-US" altLang="zh-TW" sz="1600" dirty="0"/>
              <a:t>)</a:t>
            </a:r>
          </a:p>
          <a:p>
            <a:pPr eaLnBrk="1" hangingPunct="1">
              <a:defRPr/>
            </a:pPr>
            <a:r>
              <a:rPr lang="zh-TW" altLang="en-US" sz="1600" dirty="0"/>
              <a:t>人力投入配置說明</a:t>
            </a:r>
            <a:endParaRPr lang="en-US" altLang="zh-TW" sz="1600" dirty="0"/>
          </a:p>
          <a:p>
            <a:pPr eaLnBrk="1" hangingPunct="1">
              <a:defRPr/>
            </a:pPr>
            <a:r>
              <a:rPr lang="zh-TW" altLang="en-US" sz="1600" dirty="0"/>
              <a:t>無形資產引進、委託研究或驗證執行情形</a:t>
            </a:r>
            <a:endParaRPr lang="en-US" altLang="zh-TW" sz="1600" dirty="0"/>
          </a:p>
          <a:p>
            <a:pPr eaLnBrk="1" hangingPunct="1">
              <a:defRPr/>
            </a:pPr>
            <a:r>
              <a:rPr lang="zh-TW" altLang="en-US" sz="1600" dirty="0"/>
              <a:t>本計畫</a:t>
            </a:r>
            <a:r>
              <a:rPr lang="zh-TW" altLang="zh-TW" sz="1600" dirty="0"/>
              <a:t>專利申請執行情形說明</a:t>
            </a:r>
            <a:r>
              <a:rPr lang="en-US" altLang="zh-TW" sz="1600" dirty="0"/>
              <a:t>(</a:t>
            </a:r>
            <a:r>
              <a:rPr lang="zh-TW" altLang="en-US" sz="1600" dirty="0"/>
              <a:t>若無則免填</a:t>
            </a:r>
            <a:r>
              <a:rPr lang="en-US" altLang="zh-TW" sz="1600" dirty="0"/>
              <a:t>)</a:t>
            </a:r>
          </a:p>
          <a:p>
            <a:pPr eaLnBrk="1" hangingPunct="1">
              <a:defRPr/>
            </a:pPr>
            <a:r>
              <a:rPr lang="zh-TW" altLang="en-US" sz="1600" dirty="0"/>
              <a:t>人員異動情形</a:t>
            </a:r>
            <a:r>
              <a:rPr lang="en-US" altLang="zh-TW" sz="1600" dirty="0"/>
              <a:t>(</a:t>
            </a:r>
            <a:r>
              <a:rPr lang="zh-TW" altLang="en-US" sz="1600" dirty="0"/>
              <a:t>本次查證期程</a:t>
            </a:r>
            <a:r>
              <a:rPr lang="en-US" altLang="zh-TW" sz="1600" dirty="0"/>
              <a:t>)</a:t>
            </a:r>
          </a:p>
          <a:p>
            <a:pPr eaLnBrk="1" hangingPunct="1">
              <a:defRPr/>
            </a:pPr>
            <a:r>
              <a:rPr lang="zh-TW" altLang="en-US" sz="1600" dirty="0"/>
              <a:t>經費預算及支用情形</a:t>
            </a:r>
            <a:endParaRPr lang="en-US" altLang="zh-TW" sz="1600" dirty="0"/>
          </a:p>
          <a:p>
            <a:pPr eaLnBrk="1" hangingPunct="1">
              <a:defRPr/>
            </a:pPr>
            <a:r>
              <a:rPr lang="zh-TW" altLang="en-US" sz="1600" dirty="0"/>
              <a:t>委外業者簡介 </a:t>
            </a:r>
            <a:r>
              <a:rPr lang="en-US" altLang="zh-TW" sz="1600" dirty="0"/>
              <a:t>(</a:t>
            </a:r>
            <a:r>
              <a:rPr lang="zh-TW" altLang="en-US" sz="1600" dirty="0"/>
              <a:t>若無則免填</a:t>
            </a:r>
            <a:r>
              <a:rPr lang="en-US" altLang="zh-TW" sz="1600" dirty="0"/>
              <a:t>)</a:t>
            </a:r>
          </a:p>
          <a:p>
            <a:pPr eaLnBrk="1" hangingPunct="1">
              <a:defRPr/>
            </a:pPr>
            <a:r>
              <a:rPr lang="zh-TW" altLang="en-US" sz="1600" dirty="0"/>
              <a:t>遭遇之困難 </a:t>
            </a:r>
            <a:r>
              <a:rPr lang="en-US" altLang="zh-TW" sz="1600" dirty="0"/>
              <a:t>(</a:t>
            </a:r>
            <a:r>
              <a:rPr lang="zh-TW" altLang="en-US" sz="1600" dirty="0"/>
              <a:t>若無則免填</a:t>
            </a:r>
            <a:r>
              <a:rPr lang="en-US" altLang="zh-TW" sz="1600" dirty="0"/>
              <a:t>)</a:t>
            </a:r>
          </a:p>
          <a:p>
            <a:pPr eaLnBrk="1" hangingPunct="1">
              <a:defRPr/>
            </a:pPr>
            <a:r>
              <a:rPr lang="zh-TW" altLang="en-US" sz="1600" dirty="0"/>
              <a:t>一頁簡報</a:t>
            </a:r>
            <a:endParaRPr lang="en-US" altLang="zh-TW" sz="1600" dirty="0"/>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1</a:t>
            </a:fld>
            <a:endParaRPr lang="zh-TW" altLang="en-US"/>
          </a:p>
        </p:txBody>
      </p:sp>
      <p:sp>
        <p:nvSpPr>
          <p:cNvPr id="5" name="文字方塊 1"/>
          <p:cNvSpPr txBox="1">
            <a:spLocks noChangeArrowheads="1"/>
          </p:cNvSpPr>
          <p:nvPr/>
        </p:nvSpPr>
        <p:spPr bwMode="auto">
          <a:xfrm>
            <a:off x="6677072" y="891742"/>
            <a:ext cx="4510087" cy="408623"/>
          </a:xfrm>
          <a:prstGeom prst="roundRect">
            <a:avLst/>
          </a:prstGeom>
          <a:solidFill>
            <a:schemeClr val="bg1">
              <a:lumMod val="8500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ctr">
              <a:spcBef>
                <a:spcPct val="0"/>
              </a:spcBef>
              <a:buFontTx/>
              <a:buNone/>
            </a:pPr>
            <a:r>
              <a:rPr lang="zh-TW" altLang="en-US" sz="1800">
                <a:latin typeface="微軟正黑體" panose="020B0604030504040204" pitchFamily="34" charset="-120"/>
                <a:ea typeface="微軟正黑體" panose="020B0604030504040204" pitchFamily="34" charset="-120"/>
              </a:rPr>
              <a:t>請依此目錄進行撰寫，勿任意刪減內容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pPr eaLnBrk="1" hangingPunct="1"/>
            <a:r>
              <a:rPr lang="zh-TW" altLang="en-US"/>
              <a:t>計畫變更情形</a:t>
            </a:r>
            <a:r>
              <a:rPr lang="en-US" altLang="zh-TW"/>
              <a:t>(</a:t>
            </a:r>
            <a:r>
              <a:rPr lang="zh-TW" altLang="en-US"/>
              <a:t>若無則免填</a:t>
            </a:r>
            <a:r>
              <a:rPr lang="en-US" altLang="zh-TW"/>
              <a:t>)</a:t>
            </a:r>
            <a:endParaRPr lang="zh-TW" altLang="en-US"/>
          </a:p>
        </p:txBody>
      </p:sp>
      <p:sp>
        <p:nvSpPr>
          <p:cNvPr id="21507" name="內容版面配置區 2"/>
          <p:cNvSpPr>
            <a:spLocks noGrp="1"/>
          </p:cNvSpPr>
          <p:nvPr>
            <p:ph idx="1"/>
          </p:nvPr>
        </p:nvSpPr>
        <p:spPr>
          <a:xfrm>
            <a:off x="1730232" y="1268760"/>
            <a:ext cx="8423275" cy="539750"/>
          </a:xfrm>
        </p:spPr>
        <p:txBody>
          <a:bodyPr>
            <a:normAutofit/>
          </a:bodyPr>
          <a:lstStyle/>
          <a:p>
            <a:pPr marL="0" indent="0" eaLnBrk="1" hangingPunct="1">
              <a:buNone/>
            </a:pPr>
            <a:r>
              <a:rPr lang="zh-TW" altLang="en-US" sz="2000" dirty="0"/>
              <a:t>計畫變更情形</a:t>
            </a:r>
            <a:r>
              <a:rPr lang="en-US" altLang="zh-TW" sz="2000" dirty="0"/>
              <a:t>(</a:t>
            </a:r>
            <a:r>
              <a:rPr lang="zh-TW" altLang="en-US" sz="2000" dirty="0"/>
              <a:t>本次查證期程</a:t>
            </a:r>
            <a:r>
              <a:rPr lang="en-US" altLang="zh-TW" sz="2000" dirty="0"/>
              <a:t>)</a:t>
            </a:r>
            <a:endParaRPr lang="zh-TW" altLang="en-US" sz="2000" dirty="0"/>
          </a:p>
        </p:txBody>
      </p:sp>
      <p:sp>
        <p:nvSpPr>
          <p:cNvPr id="21510" name="矩形 6"/>
          <p:cNvSpPr>
            <a:spLocks noChangeArrowheads="1"/>
          </p:cNvSpPr>
          <p:nvPr/>
        </p:nvSpPr>
        <p:spPr bwMode="auto">
          <a:xfrm>
            <a:off x="9170988" y="1557251"/>
            <a:ext cx="1211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r" eaLnBrk="1" hangingPunct="1">
              <a:spcBef>
                <a:spcPct val="0"/>
              </a:spcBef>
              <a:buFontTx/>
              <a:buNone/>
            </a:pPr>
            <a:r>
              <a:rPr lang="zh-TW" altLang="en-US" sz="1600">
                <a:latin typeface="微軟正黑體" panose="020B0604030504040204" pitchFamily="34" charset="-120"/>
                <a:ea typeface="微軟正黑體" panose="020B0604030504040204" pitchFamily="34" charset="-120"/>
              </a:rPr>
              <a:t>單位：千元</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19</a:t>
            </a:fld>
            <a:endParaRPr lang="zh-TW" altLang="en-US"/>
          </a:p>
        </p:txBody>
      </p:sp>
      <p:graphicFrame>
        <p:nvGraphicFramePr>
          <p:cNvPr id="7" name="內容版面配置區 7">
            <a:extLst>
              <a:ext uri="{FF2B5EF4-FFF2-40B4-BE49-F238E27FC236}">
                <a16:creationId xmlns:a16="http://schemas.microsoft.com/office/drawing/2014/main" id="{1D254B32-DBC1-4820-92BD-0F2F5E215F45}"/>
              </a:ext>
            </a:extLst>
          </p:cNvPr>
          <p:cNvGraphicFramePr>
            <a:graphicFrameLocks/>
          </p:cNvGraphicFramePr>
          <p:nvPr>
            <p:extLst>
              <p:ext uri="{D42A27DB-BD31-4B8C-83A1-F6EECF244321}">
                <p14:modId xmlns:p14="http://schemas.microsoft.com/office/powerpoint/2010/main" val="113125766"/>
              </p:ext>
            </p:extLst>
          </p:nvPr>
        </p:nvGraphicFramePr>
        <p:xfrm>
          <a:off x="1754303" y="1965082"/>
          <a:ext cx="8568000" cy="4089635"/>
        </p:xfrm>
        <a:graphic>
          <a:graphicData uri="http://schemas.openxmlformats.org/drawingml/2006/table">
            <a:tbl>
              <a:tblPr firstRow="1" bandRow="1">
                <a:tableStyleId>{5C22544A-7EE6-4342-B048-85BDC9FD1C3A}</a:tableStyleId>
              </a:tblPr>
              <a:tblGrid>
                <a:gridCol w="1713600">
                  <a:extLst>
                    <a:ext uri="{9D8B030D-6E8A-4147-A177-3AD203B41FA5}">
                      <a16:colId xmlns:a16="http://schemas.microsoft.com/office/drawing/2014/main" val="20000"/>
                    </a:ext>
                  </a:extLst>
                </a:gridCol>
                <a:gridCol w="1713600">
                  <a:extLst>
                    <a:ext uri="{9D8B030D-6E8A-4147-A177-3AD203B41FA5}">
                      <a16:colId xmlns:a16="http://schemas.microsoft.com/office/drawing/2014/main" val="20001"/>
                    </a:ext>
                  </a:extLst>
                </a:gridCol>
                <a:gridCol w="1713600">
                  <a:extLst>
                    <a:ext uri="{9D8B030D-6E8A-4147-A177-3AD203B41FA5}">
                      <a16:colId xmlns:a16="http://schemas.microsoft.com/office/drawing/2014/main" val="20002"/>
                    </a:ext>
                  </a:extLst>
                </a:gridCol>
                <a:gridCol w="1713600">
                  <a:extLst>
                    <a:ext uri="{9D8B030D-6E8A-4147-A177-3AD203B41FA5}">
                      <a16:colId xmlns:a16="http://schemas.microsoft.com/office/drawing/2014/main" val="20003"/>
                    </a:ext>
                  </a:extLst>
                </a:gridCol>
                <a:gridCol w="1713600">
                  <a:extLst>
                    <a:ext uri="{9D8B030D-6E8A-4147-A177-3AD203B41FA5}">
                      <a16:colId xmlns:a16="http://schemas.microsoft.com/office/drawing/2014/main" val="20004"/>
                    </a:ext>
                  </a:extLst>
                </a:gridCol>
              </a:tblGrid>
              <a:tr h="577710">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原訂計畫內容</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變更後內容</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變更原因</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經費增減說明</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核定日期</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3511925">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a:t>人力投入配置說明</a:t>
            </a:r>
          </a:p>
        </p:txBody>
      </p:sp>
      <p:sp>
        <p:nvSpPr>
          <p:cNvPr id="6" name="矩形 5"/>
          <p:cNvSpPr/>
          <p:nvPr/>
        </p:nvSpPr>
        <p:spPr>
          <a:xfrm>
            <a:off x="2425629" y="5365085"/>
            <a:ext cx="8412162" cy="708025"/>
          </a:xfrm>
          <a:prstGeom prst="rect">
            <a:avLst/>
          </a:prstGeom>
        </p:spPr>
        <p:txBody>
          <a:bodyPr>
            <a:spAutoFit/>
          </a:bodyPr>
          <a:lstStyle/>
          <a:p>
            <a:pPr marL="194945" indent="-193675">
              <a:spcAft>
                <a:spcPts val="0"/>
              </a:spcAft>
              <a:defRPr/>
            </a:pPr>
            <a:r>
              <a:rPr lang="zh-TW" altLang="zh-TW" sz="2000" dirty="0">
                <a:solidFill>
                  <a:schemeClr val="bg1">
                    <a:lumMod val="50000"/>
                  </a:schemeClr>
                </a:solidFill>
                <a:latin typeface="Times New Roman" pitchFamily="18" charset="0"/>
                <a:ea typeface="微軟正黑體" panose="020B0604030504040204" pitchFamily="34" charset="-120"/>
                <a:cs typeface="Times New Roman" pitchFamily="18" charset="0"/>
              </a:rPr>
              <a:t>註：</a:t>
            </a:r>
            <a:r>
              <a:rPr lang="en-US" altLang="zh-TW" sz="2000" dirty="0">
                <a:solidFill>
                  <a:schemeClr val="bg1">
                    <a:lumMod val="50000"/>
                  </a:schemeClr>
                </a:solidFill>
                <a:latin typeface="Times New Roman" pitchFamily="18" charset="0"/>
                <a:ea typeface="微軟正黑體" panose="020B0604030504040204" pitchFamily="34" charset="-120"/>
                <a:cs typeface="Times New Roman" pitchFamily="18" charset="0"/>
              </a:rPr>
              <a:t>1.</a:t>
            </a:r>
            <a:r>
              <a:rPr lang="zh-TW" altLang="zh-TW" sz="2000" dirty="0">
                <a:solidFill>
                  <a:schemeClr val="bg1">
                    <a:lumMod val="50000"/>
                  </a:schemeClr>
                </a:solidFill>
                <a:latin typeface="Times New Roman" pitchFamily="18" charset="0"/>
                <a:ea typeface="微軟正黑體" panose="020B0604030504040204" pitchFamily="34" charset="-120"/>
                <a:cs typeface="Times New Roman" pitchFamily="18" charset="0"/>
              </a:rPr>
              <a:t>本表請依據簽約計畫書之「參與計畫人員簡歷表」填寫。</a:t>
            </a:r>
          </a:p>
          <a:p>
            <a:pPr marL="536575">
              <a:defRPr/>
            </a:pPr>
            <a:r>
              <a:rPr lang="en-US" altLang="zh-TW" sz="2000" dirty="0">
                <a:solidFill>
                  <a:schemeClr val="bg1">
                    <a:lumMod val="50000"/>
                  </a:schemeClr>
                </a:solidFill>
                <a:latin typeface="Times New Roman" pitchFamily="18" charset="0"/>
                <a:ea typeface="微軟正黑體" panose="020B0604030504040204" pitchFamily="34" charset="-120"/>
                <a:cs typeface="Times New Roman" pitchFamily="18" charset="0"/>
              </a:rPr>
              <a:t>2.</a:t>
            </a:r>
            <a:r>
              <a:rPr lang="zh-TW" altLang="zh-TW" sz="2000" dirty="0">
                <a:solidFill>
                  <a:schemeClr val="bg1">
                    <a:lumMod val="50000"/>
                  </a:schemeClr>
                </a:solidFill>
                <a:latin typeface="Times New Roman" pitchFamily="18" charset="0"/>
                <a:ea typeface="微軟正黑體" panose="020B0604030504040204" pitchFamily="34" charset="-120"/>
                <a:cs typeface="Times New Roman" pitchFamily="18" charset="0"/>
              </a:rPr>
              <a:t>若表格不敷使用，請自行增列。</a:t>
            </a:r>
            <a:endParaRPr lang="zh-TW" altLang="en-US" sz="2000" dirty="0">
              <a:solidFill>
                <a:schemeClr val="bg1">
                  <a:lumMod val="50000"/>
                </a:schemeClr>
              </a:solidFill>
              <a:latin typeface="Times New Roman" pitchFamily="18" charset="0"/>
              <a:ea typeface="微軟正黑體" panose="020B0604030504040204" pitchFamily="34" charset="-120"/>
              <a:cs typeface="Times New Roman" pitchFamily="18" charset="0"/>
            </a:endParaRP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20</a:t>
            </a:fld>
            <a:endParaRPr lang="zh-TW" altLang="en-US"/>
          </a:p>
        </p:txBody>
      </p:sp>
      <p:graphicFrame>
        <p:nvGraphicFramePr>
          <p:cNvPr id="8" name="內容版面配置區 4">
            <a:extLst>
              <a:ext uri="{FF2B5EF4-FFF2-40B4-BE49-F238E27FC236}">
                <a16:creationId xmlns:a16="http://schemas.microsoft.com/office/drawing/2014/main" id="{03F9C1A7-4128-473B-9DE4-4BD52B0036F1}"/>
              </a:ext>
            </a:extLst>
          </p:cNvPr>
          <p:cNvGraphicFramePr>
            <a:graphicFrameLocks/>
          </p:cNvGraphicFramePr>
          <p:nvPr>
            <p:extLst>
              <p:ext uri="{D42A27DB-BD31-4B8C-83A1-F6EECF244321}">
                <p14:modId xmlns:p14="http://schemas.microsoft.com/office/powerpoint/2010/main" val="2435908119"/>
              </p:ext>
            </p:extLst>
          </p:nvPr>
        </p:nvGraphicFramePr>
        <p:xfrm>
          <a:off x="1638065" y="1340768"/>
          <a:ext cx="8915871" cy="3663535"/>
        </p:xfrm>
        <a:graphic>
          <a:graphicData uri="http://schemas.openxmlformats.org/drawingml/2006/table">
            <a:tbl>
              <a:tblPr/>
              <a:tblGrid>
                <a:gridCol w="1172529">
                  <a:extLst>
                    <a:ext uri="{9D8B030D-6E8A-4147-A177-3AD203B41FA5}">
                      <a16:colId xmlns:a16="http://schemas.microsoft.com/office/drawing/2014/main" val="1658064711"/>
                    </a:ext>
                  </a:extLst>
                </a:gridCol>
                <a:gridCol w="1095641">
                  <a:extLst>
                    <a:ext uri="{9D8B030D-6E8A-4147-A177-3AD203B41FA5}">
                      <a16:colId xmlns:a16="http://schemas.microsoft.com/office/drawing/2014/main" val="1226696915"/>
                    </a:ext>
                  </a:extLst>
                </a:gridCol>
                <a:gridCol w="2482645">
                  <a:extLst>
                    <a:ext uri="{9D8B030D-6E8A-4147-A177-3AD203B41FA5}">
                      <a16:colId xmlns:a16="http://schemas.microsoft.com/office/drawing/2014/main" val="147780082"/>
                    </a:ext>
                  </a:extLst>
                </a:gridCol>
                <a:gridCol w="1172529">
                  <a:extLst>
                    <a:ext uri="{9D8B030D-6E8A-4147-A177-3AD203B41FA5}">
                      <a16:colId xmlns:a16="http://schemas.microsoft.com/office/drawing/2014/main" val="70911417"/>
                    </a:ext>
                  </a:extLst>
                </a:gridCol>
                <a:gridCol w="1172529">
                  <a:extLst>
                    <a:ext uri="{9D8B030D-6E8A-4147-A177-3AD203B41FA5}">
                      <a16:colId xmlns:a16="http://schemas.microsoft.com/office/drawing/2014/main" val="2848531502"/>
                    </a:ext>
                  </a:extLst>
                </a:gridCol>
                <a:gridCol w="1819998">
                  <a:extLst>
                    <a:ext uri="{9D8B030D-6E8A-4147-A177-3AD203B41FA5}">
                      <a16:colId xmlns:a16="http://schemas.microsoft.com/office/drawing/2014/main" val="3577180087"/>
                    </a:ext>
                  </a:extLst>
                </a:gridCol>
              </a:tblGrid>
              <a:tr h="38793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編號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姓名</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參與工作項目</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投入月數（月）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a:ln>
                            <a:noFill/>
                          </a:ln>
                          <a:solidFill>
                            <a:sysClr val="windowText" lastClr="000000"/>
                          </a:solidFill>
                          <a:latin typeface="Times New Roman" pitchFamily="18" charset="0"/>
                          <a:ea typeface="微軟正黑體" panose="020B0604030504040204" pitchFamily="34" charset="-120"/>
                          <a:cs typeface="Times New Roman" pitchFamily="18" charset="0"/>
                        </a:rPr>
                        <a:t>差異情形說明</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427698586"/>
                  </a:ext>
                </a:extLst>
              </a:tr>
              <a:tr h="66238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預定投入月數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實際投入月數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vMerge="1">
                  <a:txBody>
                    <a:bodyPr/>
                    <a:lstStyle/>
                    <a:p>
                      <a:endParaRPr lang="zh-TW" altLang="en-US"/>
                    </a:p>
                  </a:txBody>
                  <a:tcPr/>
                </a:tc>
                <a:extLst>
                  <a:ext uri="{0D108BD9-81ED-4DB2-BD59-A6C34878D82A}">
                    <a16:rowId xmlns:a16="http://schemas.microsoft.com/office/drawing/2014/main" val="4071469766"/>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852274"/>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0">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6924060"/>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0">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736718"/>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0604302"/>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0230764"/>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a:ln>
                            <a:noFill/>
                          </a:ln>
                          <a:solidFill>
                            <a:srgbClr val="000066"/>
                          </a:solidFill>
                          <a:latin typeface="Times New Roman" pitchFamily="18" charset="0"/>
                          <a:ea typeface="微軟正黑體" panose="020B0604030504040204" pitchFamily="34" charset="-120"/>
                          <a:cs typeface="Times New Roman" pitchFamily="18" charset="0"/>
                        </a:rPr>
                        <a:t>合計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tcPr>
                </a:tc>
                <a:tc>
                  <a:txBody>
                    <a:bodyPr/>
                    <a:lstStyle/>
                    <a:p>
                      <a:pP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dirty="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tcPr>
                </a:tc>
                <a:extLst>
                  <a:ext uri="{0D108BD9-81ED-4DB2-BD59-A6C34878D82A}">
                    <a16:rowId xmlns:a16="http://schemas.microsoft.com/office/drawing/2014/main" val="363988712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21</a:t>
            </a:fld>
            <a:endParaRPr lang="zh-TW" altLang="en-US" dirty="0"/>
          </a:p>
        </p:txBody>
      </p:sp>
      <p:sp>
        <p:nvSpPr>
          <p:cNvPr id="6" name="標題 1"/>
          <p:cNvSpPr txBox="1">
            <a:spLocks/>
          </p:cNvSpPr>
          <p:nvPr/>
        </p:nvSpPr>
        <p:spPr bwMode="auto">
          <a:xfrm>
            <a:off x="923281" y="142875"/>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lang="zh-TW" altLang="en-US">
                <a:ea typeface="微軟正黑體" panose="020B0604030504040204" pitchFamily="34" charset="-120"/>
              </a:rPr>
              <a:t>無形資產引進、委託研究或驗證執行情形</a:t>
            </a:r>
            <a:endParaRPr kumimoji="0" lang="zh-TW" altLang="en-US">
              <a:ea typeface="微軟正黑體" panose="020B0604030504040204" pitchFamily="34" charset="-120"/>
            </a:endParaRPr>
          </a:p>
        </p:txBody>
      </p:sp>
      <p:graphicFrame>
        <p:nvGraphicFramePr>
          <p:cNvPr id="7" name="內容版面配置區 7">
            <a:extLst>
              <a:ext uri="{FF2B5EF4-FFF2-40B4-BE49-F238E27FC236}">
                <a16:creationId xmlns:a16="http://schemas.microsoft.com/office/drawing/2014/main" id="{B9CA8235-9957-4009-9ACC-398B60D06DD3}"/>
              </a:ext>
            </a:extLst>
          </p:cNvPr>
          <p:cNvGraphicFramePr>
            <a:graphicFrameLocks/>
          </p:cNvGraphicFramePr>
          <p:nvPr>
            <p:extLst>
              <p:ext uri="{D42A27DB-BD31-4B8C-83A1-F6EECF244321}">
                <p14:modId xmlns:p14="http://schemas.microsoft.com/office/powerpoint/2010/main" val="3682122496"/>
              </p:ext>
            </p:extLst>
          </p:nvPr>
        </p:nvGraphicFramePr>
        <p:xfrm>
          <a:off x="609600" y="1136074"/>
          <a:ext cx="10972800" cy="4994446"/>
        </p:xfrm>
        <a:graphic>
          <a:graphicData uri="http://schemas.openxmlformats.org/drawingml/2006/table">
            <a:tbl>
              <a:tblPr firstRow="1" bandRow="1">
                <a:tableStyleId>{5C22544A-7EE6-4342-B048-85BDC9FD1C3A}</a:tableStyleId>
              </a:tblPr>
              <a:tblGrid>
                <a:gridCol w="2018744">
                  <a:extLst>
                    <a:ext uri="{9D8B030D-6E8A-4147-A177-3AD203B41FA5}">
                      <a16:colId xmlns:a16="http://schemas.microsoft.com/office/drawing/2014/main" val="91612298"/>
                    </a:ext>
                  </a:extLst>
                </a:gridCol>
                <a:gridCol w="2187180">
                  <a:extLst>
                    <a:ext uri="{9D8B030D-6E8A-4147-A177-3AD203B41FA5}">
                      <a16:colId xmlns:a16="http://schemas.microsoft.com/office/drawing/2014/main" val="20000"/>
                    </a:ext>
                  </a:extLst>
                </a:gridCol>
                <a:gridCol w="1393522">
                  <a:extLst>
                    <a:ext uri="{9D8B030D-6E8A-4147-A177-3AD203B41FA5}">
                      <a16:colId xmlns:a16="http://schemas.microsoft.com/office/drawing/2014/main" val="1484768734"/>
                    </a:ext>
                  </a:extLst>
                </a:gridCol>
                <a:gridCol w="1929366">
                  <a:extLst>
                    <a:ext uri="{9D8B030D-6E8A-4147-A177-3AD203B41FA5}">
                      <a16:colId xmlns:a16="http://schemas.microsoft.com/office/drawing/2014/main" val="20001"/>
                    </a:ext>
                  </a:extLst>
                </a:gridCol>
                <a:gridCol w="1505185">
                  <a:extLst>
                    <a:ext uri="{9D8B030D-6E8A-4147-A177-3AD203B41FA5}">
                      <a16:colId xmlns:a16="http://schemas.microsoft.com/office/drawing/2014/main" val="20002"/>
                    </a:ext>
                  </a:extLst>
                </a:gridCol>
                <a:gridCol w="1938803">
                  <a:extLst>
                    <a:ext uri="{9D8B030D-6E8A-4147-A177-3AD203B41FA5}">
                      <a16:colId xmlns:a16="http://schemas.microsoft.com/office/drawing/2014/main" val="20003"/>
                    </a:ext>
                  </a:extLst>
                </a:gridCol>
              </a:tblGrid>
              <a:tr h="655780">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類別</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項目</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金額</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合作單位</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達成進度</a:t>
                      </a:r>
                      <a:r>
                        <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實際達成情形</a:t>
                      </a:r>
                      <a:endPar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r>
                        <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a:t>
                      </a:r>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簡要敘述</a:t>
                      </a:r>
                      <a:r>
                        <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a:t>
                      </a:r>
                      <a:endPar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723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無形資產引進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080799"/>
                  </a:ext>
                </a:extLst>
              </a:tr>
              <a:tr h="723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9344834"/>
                  </a:ext>
                </a:extLst>
              </a:tr>
              <a:tr h="723111">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委託研究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23111">
                <a:tc>
                  <a:txBody>
                    <a:bodyPr/>
                    <a:lstStyle/>
                    <a:p>
                      <a:pPr marL="0" algn="ctr" defTabSz="914400" rtl="0" eaLnBrk="1" fontAlgn="ctr" latinLnBrk="0" hangingPunct="1"/>
                      <a:endPar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042410"/>
                  </a:ext>
                </a:extLst>
              </a:tr>
              <a:tr h="723111">
                <a:tc>
                  <a:txBody>
                    <a:bodyPr/>
                    <a:lstStyle/>
                    <a:p>
                      <a:pPr algn="ctr"/>
                      <a:r>
                        <a:rPr lang="zh-TW" altLang="en-US" b="0" dirty="0">
                          <a:ln>
                            <a:noFill/>
                          </a:ln>
                          <a:solidFill>
                            <a:sysClr val="windowText" lastClr="000000"/>
                          </a:solidFill>
                          <a:latin typeface="Times New Roman" pitchFamily="18" charset="0"/>
                          <a:ea typeface="微軟正黑體" panose="020B0604030504040204" pitchFamily="34" charset="-120"/>
                          <a:cs typeface="Times New Roman" pitchFamily="18" charset="0"/>
                        </a:rPr>
                        <a:t>驗證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723111">
                <a:tc>
                  <a:txBody>
                    <a:bodyPr/>
                    <a:lstStyle/>
                    <a:p>
                      <a:pPr algn="ctr"/>
                      <a:endParaRPr lang="zh-TW" altLang="en-US" dirty="0">
                        <a:ln>
                          <a:solidFill>
                            <a:schemeClr val="tx1"/>
                          </a:solidFill>
                        </a:ln>
                        <a:solidFill>
                          <a:srgbClr val="002060"/>
                        </a:solidFill>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472018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22</a:t>
            </a:fld>
            <a:endParaRPr lang="zh-TW" altLang="en-US"/>
          </a:p>
        </p:txBody>
      </p:sp>
      <p:sp>
        <p:nvSpPr>
          <p:cNvPr id="7" name="標題 1"/>
          <p:cNvSpPr txBox="1">
            <a:spLocks/>
          </p:cNvSpPr>
          <p:nvPr/>
        </p:nvSpPr>
        <p:spPr bwMode="auto">
          <a:xfrm>
            <a:off x="803564" y="142875"/>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pPr eaLnBrk="1" hangingPunct="1"/>
            <a:r>
              <a:rPr kumimoji="0" lang="zh-TW" altLang="en-US">
                <a:ea typeface="微軟正黑體" panose="020B0604030504040204" pitchFamily="34" charset="-120"/>
              </a:rPr>
              <a:t>本計畫</a:t>
            </a:r>
            <a:r>
              <a:rPr kumimoji="0" lang="zh-TW" altLang="zh-TW">
                <a:ea typeface="微軟正黑體" panose="020B0604030504040204" pitchFamily="34" charset="-120"/>
              </a:rPr>
              <a:t>專利申請執行情形說明</a:t>
            </a:r>
            <a:r>
              <a:rPr kumimoji="0" lang="en-US" altLang="zh-TW">
                <a:ea typeface="微軟正黑體" panose="020B0604030504040204" pitchFamily="34" charset="-120"/>
              </a:rPr>
              <a:t>(</a:t>
            </a:r>
            <a:r>
              <a:rPr kumimoji="0" lang="zh-TW" altLang="en-US">
                <a:ea typeface="微軟正黑體" panose="020B0604030504040204" pitchFamily="34" charset="-120"/>
              </a:rPr>
              <a:t>若無則免填</a:t>
            </a:r>
            <a:r>
              <a:rPr kumimoji="0" lang="en-US" altLang="zh-TW">
                <a:ea typeface="微軟正黑體" panose="020B0604030504040204" pitchFamily="34" charset="-120"/>
              </a:rPr>
              <a:t>)</a:t>
            </a:r>
            <a:endParaRPr kumimoji="0" lang="zh-TW" altLang="en-US">
              <a:ea typeface="微軟正黑體" panose="020B0604030504040204" pitchFamily="34" charset="-120"/>
            </a:endParaRPr>
          </a:p>
        </p:txBody>
      </p:sp>
      <p:sp>
        <p:nvSpPr>
          <p:cNvPr id="9" name="矩形 8">
            <a:extLst>
              <a:ext uri="{FF2B5EF4-FFF2-40B4-BE49-F238E27FC236}">
                <a16:creationId xmlns:a16="http://schemas.microsoft.com/office/drawing/2014/main" id="{5A548FD0-9FF7-4159-AB6A-4AA7B6543C2A}"/>
              </a:ext>
            </a:extLst>
          </p:cNvPr>
          <p:cNvSpPr/>
          <p:nvPr/>
        </p:nvSpPr>
        <p:spPr>
          <a:xfrm>
            <a:off x="9833978" y="1755232"/>
            <a:ext cx="1878646" cy="1200329"/>
          </a:xfrm>
          <a:prstGeom prst="rect">
            <a:avLst/>
          </a:prstGeom>
        </p:spPr>
        <p:txBody>
          <a:bodyPr wrap="square">
            <a:spAutoFit/>
          </a:bodyPr>
          <a:lstStyle/>
          <a:p>
            <a:pPr eaLnBrk="1" fontAlgn="ctr" hangingPunct="1">
              <a:spcAft>
                <a:spcPts val="0"/>
              </a:spcAft>
            </a:pPr>
            <a:r>
              <a:rPr lang="zh-TW" altLang="zh-TW" b="1" dirty="0">
                <a:latin typeface="Times New Roman" pitchFamily="18" charset="0"/>
                <a:ea typeface="微軟正黑體" panose="020B0604030504040204" pitchFamily="34" charset="-120"/>
                <a:cs typeface="Times New Roman" pitchFamily="18" charset="0"/>
              </a:rPr>
              <a:t>是否於計畫執行期間內，將計畫執行成果提出專利申請</a:t>
            </a:r>
          </a:p>
        </p:txBody>
      </p:sp>
      <p:graphicFrame>
        <p:nvGraphicFramePr>
          <p:cNvPr id="6" name="表格 5">
            <a:extLst>
              <a:ext uri="{FF2B5EF4-FFF2-40B4-BE49-F238E27FC236}">
                <a16:creationId xmlns:a16="http://schemas.microsoft.com/office/drawing/2014/main" id="{2CFD73EF-B81A-40BA-8244-2F5EAFFD757D}"/>
              </a:ext>
            </a:extLst>
          </p:cNvPr>
          <p:cNvGraphicFramePr>
            <a:graphicFrameLocks noGrp="1"/>
          </p:cNvGraphicFramePr>
          <p:nvPr>
            <p:extLst>
              <p:ext uri="{D42A27DB-BD31-4B8C-83A1-F6EECF244321}">
                <p14:modId xmlns:p14="http://schemas.microsoft.com/office/powerpoint/2010/main" val="4286253479"/>
              </p:ext>
            </p:extLst>
          </p:nvPr>
        </p:nvGraphicFramePr>
        <p:xfrm>
          <a:off x="674253" y="1690754"/>
          <a:ext cx="10972801" cy="3796711"/>
        </p:xfrm>
        <a:graphic>
          <a:graphicData uri="http://schemas.openxmlformats.org/drawingml/2006/table">
            <a:tbl>
              <a:tblPr>
                <a:tableStyleId>{2D5ABB26-0587-4C30-8999-92F81FD0307C}</a:tableStyleId>
              </a:tblPr>
              <a:tblGrid>
                <a:gridCol w="1349168">
                  <a:extLst>
                    <a:ext uri="{9D8B030D-6E8A-4147-A177-3AD203B41FA5}">
                      <a16:colId xmlns:a16="http://schemas.microsoft.com/office/drawing/2014/main" val="3373088152"/>
                    </a:ext>
                  </a:extLst>
                </a:gridCol>
                <a:gridCol w="1387498">
                  <a:extLst>
                    <a:ext uri="{9D8B030D-6E8A-4147-A177-3AD203B41FA5}">
                      <a16:colId xmlns:a16="http://schemas.microsoft.com/office/drawing/2014/main" val="314100017"/>
                    </a:ext>
                  </a:extLst>
                </a:gridCol>
                <a:gridCol w="1456192">
                  <a:extLst>
                    <a:ext uri="{9D8B030D-6E8A-4147-A177-3AD203B41FA5}">
                      <a16:colId xmlns:a16="http://schemas.microsoft.com/office/drawing/2014/main" val="98142405"/>
                    </a:ext>
                  </a:extLst>
                </a:gridCol>
                <a:gridCol w="1427356">
                  <a:extLst>
                    <a:ext uri="{9D8B030D-6E8A-4147-A177-3AD203B41FA5}">
                      <a16:colId xmlns:a16="http://schemas.microsoft.com/office/drawing/2014/main" val="2767309877"/>
                    </a:ext>
                  </a:extLst>
                </a:gridCol>
                <a:gridCol w="1962615">
                  <a:extLst>
                    <a:ext uri="{9D8B030D-6E8A-4147-A177-3AD203B41FA5}">
                      <a16:colId xmlns:a16="http://schemas.microsoft.com/office/drawing/2014/main" val="2221117569"/>
                    </a:ext>
                  </a:extLst>
                </a:gridCol>
                <a:gridCol w="1519259">
                  <a:extLst>
                    <a:ext uri="{9D8B030D-6E8A-4147-A177-3AD203B41FA5}">
                      <a16:colId xmlns:a16="http://schemas.microsoft.com/office/drawing/2014/main" val="3848005027"/>
                    </a:ext>
                  </a:extLst>
                </a:gridCol>
                <a:gridCol w="1870713">
                  <a:extLst>
                    <a:ext uri="{9D8B030D-6E8A-4147-A177-3AD203B41FA5}">
                      <a16:colId xmlns:a16="http://schemas.microsoft.com/office/drawing/2014/main" val="145282681"/>
                    </a:ext>
                  </a:extLst>
                </a:gridCol>
              </a:tblGrid>
              <a:tr h="1303799">
                <a:tc>
                  <a:txBody>
                    <a:bodyPr/>
                    <a:lstStyle/>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申請</a:t>
                      </a:r>
                      <a:endParaRPr lang="en-US" alt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日期</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申請國別</a:t>
                      </a:r>
                      <a:endParaRPr lang="en-US" alt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或地區</a:t>
                      </a: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專利名稱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官方受理</a:t>
                      </a:r>
                    </a:p>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文件字號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申請人名稱</a:t>
                      </a:r>
                    </a:p>
                    <a:p>
                      <a:pPr marL="0" algn="ctr" defTabSz="914400" rtl="0" eaLnBrk="1" fontAlgn="ctr" latinLnBrk="0" hangingPunct="1">
                        <a:spcAft>
                          <a:spcPts val="0"/>
                        </a:spcAft>
                      </a:pPr>
                      <a:r>
                        <a:rPr lang="en-US"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r>
                        <a:rPr lang="zh-TW"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列出所有申請人</a:t>
                      </a:r>
                      <a:r>
                        <a:rPr lang="en-US"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endParaRPr lang="zh-TW"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發明人名稱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l" defTabSz="914400" rtl="0" eaLnBrk="1" fontAlgn="ctr" latinLnBrk="0" hangingPunct="1">
                        <a:spcAft>
                          <a:spcPts val="0"/>
                        </a:spcAft>
                      </a:pP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3940725967"/>
                  </a:ext>
                </a:extLst>
              </a:tr>
              <a:tr h="1189113">
                <a:tc>
                  <a:txBody>
                    <a:bodyPr/>
                    <a:lstStyle/>
                    <a:p>
                      <a:pPr marL="0" algn="ctr" defTabSz="914400" rtl="0" eaLnBrk="1" fontAlgn="ctr" latinLnBrk="0" hangingPunct="1">
                        <a:spcBef>
                          <a:spcPts val="200"/>
                        </a:spcBef>
                        <a:spcAft>
                          <a:spcPts val="20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lnSpc>
                          <a:spcPts val="1400"/>
                        </a:lnSpc>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是</a:t>
                      </a:r>
                    </a:p>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否</a:t>
                      </a:r>
                    </a:p>
                    <a:p>
                      <a:pPr marL="0" algn="ctr" defTabSz="914400" rtl="0" eaLnBrk="1" fontAlgn="ctr" latinLnBrk="0" hangingPunct="1">
                        <a:lnSpc>
                          <a:spcPts val="1400"/>
                        </a:lnSpc>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745064"/>
                  </a:ext>
                </a:extLst>
              </a:tr>
              <a:tr h="1303799">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lnSpc>
                          <a:spcPts val="1400"/>
                        </a:lnSpc>
                        <a:spcAft>
                          <a:spcPts val="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是</a:t>
                      </a:r>
                    </a:p>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否</a:t>
                      </a:r>
                    </a:p>
                    <a:p>
                      <a:pPr marL="0" indent="25400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991265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4" name="標題 1"/>
          <p:cNvSpPr>
            <a:spLocks noGrp="1"/>
          </p:cNvSpPr>
          <p:nvPr>
            <p:ph type="title"/>
          </p:nvPr>
        </p:nvSpPr>
        <p:spPr>
          <a:xfrm>
            <a:off x="2227984" y="157164"/>
            <a:ext cx="8229600" cy="725487"/>
          </a:xfrm>
        </p:spPr>
        <p:txBody>
          <a:bodyPr/>
          <a:lstStyle/>
          <a:p>
            <a:pPr eaLnBrk="1" hangingPunct="1"/>
            <a:r>
              <a:rPr lang="zh-TW" altLang="en-US" dirty="0"/>
              <a:t>人員異動情形</a:t>
            </a:r>
            <a:r>
              <a:rPr lang="en-US" altLang="zh-TW" dirty="0"/>
              <a:t>(</a:t>
            </a:r>
            <a:r>
              <a:rPr lang="zh-TW" altLang="en-US" dirty="0"/>
              <a:t>本次查證期程</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23</a:t>
            </a:fld>
            <a:endParaRPr lang="zh-TW" altLang="en-US"/>
          </a:p>
        </p:txBody>
      </p:sp>
      <p:graphicFrame>
        <p:nvGraphicFramePr>
          <p:cNvPr id="5" name="內容版面配置區 4">
            <a:extLst>
              <a:ext uri="{FF2B5EF4-FFF2-40B4-BE49-F238E27FC236}">
                <a16:creationId xmlns:a16="http://schemas.microsoft.com/office/drawing/2014/main" id="{7C35AE23-A158-4119-B398-CAB66DE7AF4F}"/>
              </a:ext>
            </a:extLst>
          </p:cNvPr>
          <p:cNvGraphicFramePr>
            <a:graphicFrameLocks/>
          </p:cNvGraphicFramePr>
          <p:nvPr>
            <p:extLst>
              <p:ext uri="{D42A27DB-BD31-4B8C-83A1-F6EECF244321}">
                <p14:modId xmlns:p14="http://schemas.microsoft.com/office/powerpoint/2010/main" val="1795281881"/>
              </p:ext>
            </p:extLst>
          </p:nvPr>
        </p:nvGraphicFramePr>
        <p:xfrm>
          <a:off x="1163453" y="1793633"/>
          <a:ext cx="9865095" cy="3505158"/>
        </p:xfrm>
        <a:graphic>
          <a:graphicData uri="http://schemas.openxmlformats.org/drawingml/2006/table">
            <a:tbl>
              <a:tblPr>
                <a:tableStyleId>{5C22544A-7EE6-4342-B048-85BDC9FD1C3A}</a:tableStyleId>
              </a:tblPr>
              <a:tblGrid>
                <a:gridCol w="396043">
                  <a:extLst>
                    <a:ext uri="{9D8B030D-6E8A-4147-A177-3AD203B41FA5}">
                      <a16:colId xmlns:a16="http://schemas.microsoft.com/office/drawing/2014/main" val="598122154"/>
                    </a:ext>
                  </a:extLst>
                </a:gridCol>
                <a:gridCol w="1034773">
                  <a:extLst>
                    <a:ext uri="{9D8B030D-6E8A-4147-A177-3AD203B41FA5}">
                      <a16:colId xmlns:a16="http://schemas.microsoft.com/office/drawing/2014/main" val="4117457825"/>
                    </a:ext>
                  </a:extLst>
                </a:gridCol>
                <a:gridCol w="1252606">
                  <a:extLst>
                    <a:ext uri="{9D8B030D-6E8A-4147-A177-3AD203B41FA5}">
                      <a16:colId xmlns:a16="http://schemas.microsoft.com/office/drawing/2014/main" val="559678454"/>
                    </a:ext>
                  </a:extLst>
                </a:gridCol>
                <a:gridCol w="1381173">
                  <a:extLst>
                    <a:ext uri="{9D8B030D-6E8A-4147-A177-3AD203B41FA5}">
                      <a16:colId xmlns:a16="http://schemas.microsoft.com/office/drawing/2014/main" val="2828703108"/>
                    </a:ext>
                  </a:extLst>
                </a:gridCol>
                <a:gridCol w="1131524">
                  <a:extLst>
                    <a:ext uri="{9D8B030D-6E8A-4147-A177-3AD203B41FA5}">
                      <a16:colId xmlns:a16="http://schemas.microsoft.com/office/drawing/2014/main" val="1597599042"/>
                    </a:ext>
                  </a:extLst>
                </a:gridCol>
                <a:gridCol w="1032572">
                  <a:extLst>
                    <a:ext uri="{9D8B030D-6E8A-4147-A177-3AD203B41FA5}">
                      <a16:colId xmlns:a16="http://schemas.microsoft.com/office/drawing/2014/main" val="1014111357"/>
                    </a:ext>
                  </a:extLst>
                </a:gridCol>
                <a:gridCol w="1728192">
                  <a:extLst>
                    <a:ext uri="{9D8B030D-6E8A-4147-A177-3AD203B41FA5}">
                      <a16:colId xmlns:a16="http://schemas.microsoft.com/office/drawing/2014/main" val="3196053111"/>
                    </a:ext>
                  </a:extLst>
                </a:gridCol>
                <a:gridCol w="648072">
                  <a:extLst>
                    <a:ext uri="{9D8B030D-6E8A-4147-A177-3AD203B41FA5}">
                      <a16:colId xmlns:a16="http://schemas.microsoft.com/office/drawing/2014/main" val="1363203929"/>
                    </a:ext>
                  </a:extLst>
                </a:gridCol>
                <a:gridCol w="1260140">
                  <a:extLst>
                    <a:ext uri="{9D8B030D-6E8A-4147-A177-3AD203B41FA5}">
                      <a16:colId xmlns:a16="http://schemas.microsoft.com/office/drawing/2014/main" val="1280306747"/>
                    </a:ext>
                  </a:extLst>
                </a:gridCol>
              </a:tblGrid>
              <a:tr h="1024134">
                <a:tc gridSpan="2">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姓名</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本計畫擔任職務</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最高學歷</a:t>
                      </a:r>
                    </a:p>
                    <a:p>
                      <a:pPr algn="ctr">
                        <a:spcAft>
                          <a:spcPts val="0"/>
                        </a:spcAft>
                      </a:pPr>
                      <a:r>
                        <a:rPr lang="en-US" sz="1800" b="0" kern="1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1800" b="0" kern="1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學校系所</a:t>
                      </a:r>
                      <a:r>
                        <a:rPr lang="en-US" sz="1800" b="0" kern="1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800" b="0" kern="1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主要經歷</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本業年資</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參與分項計畫及工作項目</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替換日期</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替換原因</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91267143"/>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原</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dirty="0">
                          <a:ln>
                            <a:noFill/>
                          </a:ln>
                          <a:effectLst/>
                          <a:latin typeface="微軟正黑體" panose="020B0604030504040204" pitchFamily="34" charset="-120"/>
                          <a:ea typeface="微軟正黑體" panose="020B0604030504040204" pitchFamily="34" charset="-120"/>
                        </a:rPr>
                        <a:t> </a:t>
                      </a:r>
                      <a:endParaRPr lang="zh-TW" sz="1400" b="0" kern="100" dirty="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dirty="0">
                          <a:ln>
                            <a:noFill/>
                          </a:ln>
                          <a:effectLst/>
                          <a:latin typeface="微軟正黑體" panose="020B0604030504040204" pitchFamily="34" charset="-120"/>
                          <a:ea typeface="微軟正黑體" panose="020B0604030504040204" pitchFamily="34" charset="-120"/>
                        </a:rPr>
                        <a:t> </a:t>
                      </a:r>
                      <a:endParaRPr lang="zh-TW" sz="1400" b="0" kern="100" dirty="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119407"/>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新</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256585"/>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原</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8655238"/>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新</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dirty="0">
                          <a:ln>
                            <a:noFill/>
                          </a:ln>
                          <a:effectLst/>
                          <a:latin typeface="微軟正黑體" panose="020B0604030504040204" pitchFamily="34" charset="-120"/>
                          <a:ea typeface="微軟正黑體" panose="020B0604030504040204" pitchFamily="34" charset="-120"/>
                        </a:rPr>
                        <a:t> </a:t>
                      </a:r>
                      <a:endParaRPr lang="zh-TW" sz="1400" b="0" kern="100" dirty="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84653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2855119" y="58739"/>
            <a:ext cx="6481763" cy="725487"/>
          </a:xfrm>
        </p:spPr>
        <p:txBody>
          <a:bodyPr/>
          <a:lstStyle/>
          <a:p>
            <a:pPr eaLnBrk="1" hangingPunct="1"/>
            <a:r>
              <a:rPr lang="zh-TW" altLang="en-US" dirty="0"/>
              <a:t>經費預算及支用情形</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24</a:t>
            </a:fld>
            <a:endParaRPr lang="zh-TW" altLang="en-US"/>
          </a:p>
        </p:txBody>
      </p:sp>
      <p:sp>
        <p:nvSpPr>
          <p:cNvPr id="7" name="矩形 6">
            <a:extLst>
              <a:ext uri="{FF2B5EF4-FFF2-40B4-BE49-F238E27FC236}">
                <a16:creationId xmlns:a16="http://schemas.microsoft.com/office/drawing/2014/main" id="{3DE594FC-B554-408D-A049-6DDA767AA93D}"/>
              </a:ext>
            </a:extLst>
          </p:cNvPr>
          <p:cNvSpPr>
            <a:spLocks noChangeArrowheads="1"/>
          </p:cNvSpPr>
          <p:nvPr/>
        </p:nvSpPr>
        <p:spPr bwMode="auto">
          <a:xfrm>
            <a:off x="9784196" y="818141"/>
            <a:ext cx="1585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r" eaLnBrk="1" hangingPunct="1">
              <a:spcBef>
                <a:spcPct val="0"/>
              </a:spcBef>
              <a:buFontTx/>
              <a:buNone/>
            </a:pP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單位：新台幣元</a:t>
            </a:r>
          </a:p>
        </p:txBody>
      </p:sp>
      <p:sp>
        <p:nvSpPr>
          <p:cNvPr id="9" name="矩形 6">
            <a:extLst>
              <a:ext uri="{FF2B5EF4-FFF2-40B4-BE49-F238E27FC236}">
                <a16:creationId xmlns:a16="http://schemas.microsoft.com/office/drawing/2014/main" id="{7A1CDCB5-2309-4CC1-849B-14200C50832B}"/>
              </a:ext>
            </a:extLst>
          </p:cNvPr>
          <p:cNvSpPr>
            <a:spLocks noChangeArrowheads="1"/>
          </p:cNvSpPr>
          <p:nvPr/>
        </p:nvSpPr>
        <p:spPr bwMode="auto">
          <a:xfrm>
            <a:off x="806450" y="818141"/>
            <a:ext cx="29206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eaLnBrk="1" hangingPunct="1">
              <a:spcBef>
                <a:spcPct val="0"/>
              </a:spcBef>
              <a:buFontTx/>
              <a:buNone/>
            </a:pPr>
            <a:r>
              <a:rPr lang="zh-TW" altLang="en-US" sz="1200" dirty="0">
                <a:latin typeface="微軟正黑體" panose="020B0604030504040204" pitchFamily="34" charset="-120"/>
                <a:ea typeface="微軟正黑體" panose="020B0604030504040204" pitchFamily="34" charset="-120"/>
              </a:rPr>
              <a:t>中華民國   年   月   日至   年   月   日 </a:t>
            </a:r>
          </a:p>
        </p:txBody>
      </p:sp>
      <p:graphicFrame>
        <p:nvGraphicFramePr>
          <p:cNvPr id="11" name="表格 10">
            <a:extLst>
              <a:ext uri="{FF2B5EF4-FFF2-40B4-BE49-F238E27FC236}">
                <a16:creationId xmlns:a16="http://schemas.microsoft.com/office/drawing/2014/main" id="{802D4B8F-1A50-4EB5-B93E-D71746A0F973}"/>
              </a:ext>
            </a:extLst>
          </p:cNvPr>
          <p:cNvGraphicFramePr>
            <a:graphicFrameLocks noGrp="1"/>
          </p:cNvGraphicFramePr>
          <p:nvPr>
            <p:extLst>
              <p:ext uri="{D42A27DB-BD31-4B8C-83A1-F6EECF244321}">
                <p14:modId xmlns:p14="http://schemas.microsoft.com/office/powerpoint/2010/main" val="987487586"/>
              </p:ext>
            </p:extLst>
          </p:nvPr>
        </p:nvGraphicFramePr>
        <p:xfrm>
          <a:off x="871208" y="1145312"/>
          <a:ext cx="10449585" cy="5420583"/>
        </p:xfrm>
        <a:graphic>
          <a:graphicData uri="http://schemas.openxmlformats.org/drawingml/2006/table">
            <a:tbl>
              <a:tblPr firstRow="1" firstCol="1" bandRow="1"/>
              <a:tblGrid>
                <a:gridCol w="1838378">
                  <a:extLst>
                    <a:ext uri="{9D8B030D-6E8A-4147-A177-3AD203B41FA5}">
                      <a16:colId xmlns:a16="http://schemas.microsoft.com/office/drawing/2014/main" val="182853762"/>
                    </a:ext>
                  </a:extLst>
                </a:gridCol>
                <a:gridCol w="797844">
                  <a:extLst>
                    <a:ext uri="{9D8B030D-6E8A-4147-A177-3AD203B41FA5}">
                      <a16:colId xmlns:a16="http://schemas.microsoft.com/office/drawing/2014/main" val="779376359"/>
                    </a:ext>
                  </a:extLst>
                </a:gridCol>
                <a:gridCol w="797844">
                  <a:extLst>
                    <a:ext uri="{9D8B030D-6E8A-4147-A177-3AD203B41FA5}">
                      <a16:colId xmlns:a16="http://schemas.microsoft.com/office/drawing/2014/main" val="2311780452"/>
                    </a:ext>
                  </a:extLst>
                </a:gridCol>
                <a:gridCol w="797844">
                  <a:extLst>
                    <a:ext uri="{9D8B030D-6E8A-4147-A177-3AD203B41FA5}">
                      <a16:colId xmlns:a16="http://schemas.microsoft.com/office/drawing/2014/main" val="2951827148"/>
                    </a:ext>
                  </a:extLst>
                </a:gridCol>
                <a:gridCol w="915751">
                  <a:extLst>
                    <a:ext uri="{9D8B030D-6E8A-4147-A177-3AD203B41FA5}">
                      <a16:colId xmlns:a16="http://schemas.microsoft.com/office/drawing/2014/main" val="2902767196"/>
                    </a:ext>
                  </a:extLst>
                </a:gridCol>
                <a:gridCol w="915751">
                  <a:extLst>
                    <a:ext uri="{9D8B030D-6E8A-4147-A177-3AD203B41FA5}">
                      <a16:colId xmlns:a16="http://schemas.microsoft.com/office/drawing/2014/main" val="190572401"/>
                    </a:ext>
                  </a:extLst>
                </a:gridCol>
                <a:gridCol w="943263">
                  <a:extLst>
                    <a:ext uri="{9D8B030D-6E8A-4147-A177-3AD203B41FA5}">
                      <a16:colId xmlns:a16="http://schemas.microsoft.com/office/drawing/2014/main" val="3085442169"/>
                    </a:ext>
                  </a:extLst>
                </a:gridCol>
                <a:gridCol w="943263">
                  <a:extLst>
                    <a:ext uri="{9D8B030D-6E8A-4147-A177-3AD203B41FA5}">
                      <a16:colId xmlns:a16="http://schemas.microsoft.com/office/drawing/2014/main" val="4077112555"/>
                    </a:ext>
                  </a:extLst>
                </a:gridCol>
                <a:gridCol w="943263">
                  <a:extLst>
                    <a:ext uri="{9D8B030D-6E8A-4147-A177-3AD203B41FA5}">
                      <a16:colId xmlns:a16="http://schemas.microsoft.com/office/drawing/2014/main" val="152387368"/>
                    </a:ext>
                  </a:extLst>
                </a:gridCol>
                <a:gridCol w="943263">
                  <a:extLst>
                    <a:ext uri="{9D8B030D-6E8A-4147-A177-3AD203B41FA5}">
                      <a16:colId xmlns:a16="http://schemas.microsoft.com/office/drawing/2014/main" val="3098984876"/>
                    </a:ext>
                  </a:extLst>
                </a:gridCol>
                <a:gridCol w="613121">
                  <a:extLst>
                    <a:ext uri="{9D8B030D-6E8A-4147-A177-3AD203B41FA5}">
                      <a16:colId xmlns:a16="http://schemas.microsoft.com/office/drawing/2014/main" val="154784776"/>
                    </a:ext>
                  </a:extLst>
                </a:gridCol>
              </a:tblGrid>
              <a:tr h="242712">
                <a:tc rowSpan="3">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會　　計　　</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科　　目</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gridSpan="3">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全 期 程 計 畫 預 算 數</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gridSpan="6">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支　　　　　　用　　　　　　數</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200"/>
                        </a:lnSpc>
                        <a:spcBef>
                          <a:spcPts val="150"/>
                        </a:spcBef>
                        <a:spcAft>
                          <a:spcPts val="150"/>
                        </a:spcAft>
                      </a:pPr>
                      <a:r>
                        <a:rPr lang="zh-TW" sz="1200" b="0" kern="100">
                          <a:solidFill>
                            <a:schemeClr val="tx1"/>
                          </a:solidFill>
                          <a:effectLst/>
                          <a:latin typeface="Times New Roman" panose="02020603050405020304" pitchFamily="18" charset="0"/>
                          <a:ea typeface="+mn-ea"/>
                          <a:cs typeface="Times New Roman" panose="02020603050405020304" pitchFamily="18" charset="0"/>
                        </a:rPr>
                        <a:t>備</a:t>
                      </a:r>
                      <a:r>
                        <a:rPr lang="en-US" sz="1200" b="0" kern="100">
                          <a:solidFill>
                            <a:schemeClr val="tx1"/>
                          </a:solidFill>
                          <a:effectLst/>
                          <a:latin typeface="Times New Roman" panose="02020603050405020304" pitchFamily="18" charset="0"/>
                          <a:ea typeface="+mn-ea"/>
                          <a:cs typeface="Times New Roman" panose="02020603050405020304" pitchFamily="18" charset="0"/>
                        </a:rPr>
                        <a:t>  </a:t>
                      </a:r>
                      <a:r>
                        <a:rPr lang="zh-TW" sz="1200" b="0" kern="100">
                          <a:solidFill>
                            <a:schemeClr val="tx1"/>
                          </a:solidFill>
                          <a:effectLst/>
                          <a:latin typeface="Times New Roman" panose="02020603050405020304" pitchFamily="18" charset="0"/>
                          <a:ea typeface="+mn-ea"/>
                          <a:cs typeface="Times New Roman" panose="02020603050405020304" pitchFamily="18" charset="0"/>
                        </a:rPr>
                        <a:t>註</a:t>
                      </a:r>
                      <a:endParaRPr lang="zh-TW" sz="1600" b="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570045553"/>
                  </a:ext>
                </a:extLst>
              </a:tr>
              <a:tr h="242712">
                <a:tc vMerge="1">
                  <a:txBody>
                    <a:bodyPr/>
                    <a:lstStyle/>
                    <a:p>
                      <a:endParaRPr lang="zh-TW" altLang="en-US"/>
                    </a:p>
                  </a:txBody>
                  <a:tcPr/>
                </a:tc>
                <a:tc rowSpan="2">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政府</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補助款</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rowSpan="2">
                  <a:txBody>
                    <a:bodyPr/>
                    <a:lstStyle/>
                    <a:p>
                      <a:pPr algn="ctr">
                        <a:lnSpc>
                          <a:spcPts val="1200"/>
                        </a:lnSpc>
                        <a:spcBef>
                          <a:spcPts val="150"/>
                        </a:spcBef>
                        <a:spcAft>
                          <a:spcPts val="150"/>
                        </a:spcAft>
                      </a:pPr>
                      <a:r>
                        <a:rPr lang="zh-TW" sz="1200" b="0" kern="100" spc="-30" dirty="0">
                          <a:solidFill>
                            <a:schemeClr val="tx1"/>
                          </a:solidFill>
                          <a:effectLst/>
                          <a:latin typeface="Times New Roman" panose="02020603050405020304" pitchFamily="18" charset="0"/>
                          <a:ea typeface="+mn-ea"/>
                          <a:cs typeface="Times New Roman" panose="02020603050405020304" pitchFamily="18" charset="0"/>
                        </a:rPr>
                        <a:t>廠商</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p>
                      <a:pPr algn="ctr">
                        <a:lnSpc>
                          <a:spcPts val="1200"/>
                        </a:lnSpc>
                        <a:spcBef>
                          <a:spcPts val="150"/>
                        </a:spcBef>
                        <a:spcAft>
                          <a:spcPts val="150"/>
                        </a:spcAft>
                      </a:pPr>
                      <a:r>
                        <a:rPr lang="zh-TW" sz="1200" b="0" kern="100" spc="-30" dirty="0">
                          <a:solidFill>
                            <a:schemeClr val="tx1"/>
                          </a:solidFill>
                          <a:effectLst/>
                          <a:latin typeface="Times New Roman" panose="02020603050405020304" pitchFamily="18" charset="0"/>
                          <a:ea typeface="+mn-ea"/>
                          <a:cs typeface="Times New Roman" panose="02020603050405020304" pitchFamily="18" charset="0"/>
                        </a:rPr>
                        <a:t>自籌款</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rowSpan="2">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合計</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gridSpan="3">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本 月 支 用 數</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gridSpan="3">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截 至 本 月 止 累 計 數</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53246546"/>
                  </a:ext>
                </a:extLst>
              </a:tr>
              <a:tr h="5663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政府</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補助款</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spc="-30" dirty="0">
                          <a:solidFill>
                            <a:schemeClr val="tx1"/>
                          </a:solidFill>
                          <a:effectLst/>
                          <a:latin typeface="Times New Roman" panose="02020603050405020304" pitchFamily="18" charset="0"/>
                          <a:ea typeface="+mn-ea"/>
                          <a:cs typeface="Times New Roman" panose="02020603050405020304" pitchFamily="18" charset="0"/>
                        </a:rPr>
                        <a:t>廠商</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p>
                      <a:pPr algn="ctr">
                        <a:lnSpc>
                          <a:spcPts val="1200"/>
                        </a:lnSpc>
                        <a:spcBef>
                          <a:spcPts val="150"/>
                        </a:spcBef>
                        <a:spcAft>
                          <a:spcPts val="150"/>
                        </a:spcAft>
                      </a:pPr>
                      <a:r>
                        <a:rPr lang="zh-TW" sz="1200" b="0" kern="100" spc="-30" dirty="0">
                          <a:solidFill>
                            <a:schemeClr val="tx1"/>
                          </a:solidFill>
                          <a:effectLst/>
                          <a:latin typeface="Times New Roman" panose="02020603050405020304" pitchFamily="18" charset="0"/>
                          <a:ea typeface="+mn-ea"/>
                          <a:cs typeface="Times New Roman" panose="02020603050405020304" pitchFamily="18" charset="0"/>
                        </a:rPr>
                        <a:t>自籌款</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合計</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政府</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補助款</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spc="-30" dirty="0">
                          <a:solidFill>
                            <a:schemeClr val="tx1"/>
                          </a:solidFill>
                          <a:effectLst/>
                          <a:latin typeface="Times New Roman" panose="02020603050405020304" pitchFamily="18" charset="0"/>
                          <a:ea typeface="+mn-ea"/>
                          <a:cs typeface="Times New Roman" panose="02020603050405020304" pitchFamily="18" charset="0"/>
                        </a:rPr>
                        <a:t>廠商</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p>
                      <a:pPr algn="ctr">
                        <a:lnSpc>
                          <a:spcPts val="1200"/>
                        </a:lnSpc>
                        <a:spcBef>
                          <a:spcPts val="150"/>
                        </a:spcBef>
                        <a:spcAft>
                          <a:spcPts val="150"/>
                        </a:spcAft>
                      </a:pPr>
                      <a:r>
                        <a:rPr lang="zh-TW" sz="1200" b="0" kern="100" spc="-30" dirty="0">
                          <a:solidFill>
                            <a:schemeClr val="tx1"/>
                          </a:solidFill>
                          <a:effectLst/>
                          <a:latin typeface="Times New Roman" panose="02020603050405020304" pitchFamily="18" charset="0"/>
                          <a:ea typeface="+mn-ea"/>
                          <a:cs typeface="Times New Roman" panose="02020603050405020304" pitchFamily="18" charset="0"/>
                        </a:rPr>
                        <a:t>自籌款</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dirty="0">
                          <a:solidFill>
                            <a:schemeClr val="tx1"/>
                          </a:solidFill>
                          <a:effectLst/>
                          <a:latin typeface="Times New Roman" panose="02020603050405020304" pitchFamily="18" charset="0"/>
                          <a:ea typeface="+mn-ea"/>
                          <a:cs typeface="Times New Roman" panose="02020603050405020304" pitchFamily="18" charset="0"/>
                        </a:rPr>
                        <a:t>合計</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vMerge="1">
                  <a:txBody>
                    <a:bodyPr/>
                    <a:lstStyle/>
                    <a:p>
                      <a:endParaRPr lang="zh-TW" altLang="en-US"/>
                    </a:p>
                  </a:txBody>
                  <a:tcPr/>
                </a:tc>
                <a:extLst>
                  <a:ext uri="{0D108BD9-81ED-4DB2-BD59-A6C34878D82A}">
                    <a16:rowId xmlns:a16="http://schemas.microsoft.com/office/drawing/2014/main" val="2555889007"/>
                  </a:ext>
                </a:extLst>
              </a:tr>
              <a:tr h="242712">
                <a:tc>
                  <a:txBody>
                    <a:bodyPr/>
                    <a:lstStyle/>
                    <a:p>
                      <a:pPr algn="just">
                        <a:lnSpc>
                          <a:spcPts val="1200"/>
                        </a:lnSpc>
                        <a:spcBef>
                          <a:spcPts val="150"/>
                        </a:spcBef>
                        <a:spcAft>
                          <a:spcPts val="150"/>
                        </a:spcAft>
                      </a:pPr>
                      <a:r>
                        <a:rPr lang="zh-TW" sz="1100" kern="100" dirty="0">
                          <a:solidFill>
                            <a:schemeClr val="tx1"/>
                          </a:solidFill>
                          <a:effectLst/>
                          <a:latin typeface="Times New Roman" panose="02020603050405020304" pitchFamily="18" charset="0"/>
                          <a:ea typeface="+mn-ea"/>
                          <a:cs typeface="Times New Roman" panose="02020603050405020304" pitchFamily="18" charset="0"/>
                        </a:rPr>
                        <a:t>一</a:t>
                      </a:r>
                      <a:r>
                        <a:rPr lang="zh-TW" altLang="en-US" sz="1100" kern="100" dirty="0">
                          <a:solidFill>
                            <a:schemeClr val="tx1"/>
                          </a:solidFill>
                          <a:effectLst/>
                          <a:latin typeface="Times New Roman" panose="02020603050405020304" pitchFamily="18" charset="0"/>
                          <a:ea typeface="+mn-ea"/>
                          <a:cs typeface="Times New Roman" panose="02020603050405020304" pitchFamily="18" charset="0"/>
                        </a:rPr>
                        <a:t>、</a:t>
                      </a:r>
                      <a:r>
                        <a:rPr lang="zh-TW" sz="1100" kern="100" dirty="0">
                          <a:solidFill>
                            <a:schemeClr val="tx1"/>
                          </a:solidFill>
                          <a:effectLst/>
                          <a:latin typeface="Times New Roman" panose="02020603050405020304" pitchFamily="18" charset="0"/>
                          <a:ea typeface="+mn-ea"/>
                          <a:cs typeface="Times New Roman" panose="02020603050405020304" pitchFamily="18" charset="0"/>
                        </a:rPr>
                        <a:t>人事費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888972"/>
                  </a:ext>
                </a:extLst>
              </a:tr>
              <a:tr h="485427">
                <a:tc>
                  <a:txBody>
                    <a:bodyPr/>
                    <a:lstStyle/>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1.</a:t>
                      </a:r>
                      <a:r>
                        <a:rPr lang="zh-TW" sz="1100" kern="100" dirty="0">
                          <a:solidFill>
                            <a:schemeClr val="tx1"/>
                          </a:solidFill>
                          <a:effectLst/>
                          <a:latin typeface="Times New Roman" panose="02020603050405020304" pitchFamily="18" charset="0"/>
                          <a:ea typeface="+mn-ea"/>
                          <a:cs typeface="Times New Roman" panose="02020603050405020304" pitchFamily="18" charset="0"/>
                        </a:rPr>
                        <a:t>內部人事費</a:t>
                      </a:r>
                      <a:endParaRPr lang="en-US" altLang="zh-TW" sz="1100" kern="100" dirty="0">
                        <a:solidFill>
                          <a:schemeClr val="tx1"/>
                        </a:solidFill>
                        <a:effectLst/>
                        <a:latin typeface="Times New Roman" panose="02020603050405020304" pitchFamily="18" charset="0"/>
                        <a:ea typeface="+mn-ea"/>
                        <a:cs typeface="Times New Roman" panose="02020603050405020304" pitchFamily="18" charset="0"/>
                      </a:endParaRPr>
                    </a:p>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a:t>
                      </a:r>
                      <a:r>
                        <a:rPr lang="zh-TW" sz="1100" kern="100" dirty="0">
                          <a:solidFill>
                            <a:schemeClr val="tx1"/>
                          </a:solidFill>
                          <a:effectLst/>
                          <a:latin typeface="Times New Roman" panose="02020603050405020304" pitchFamily="18" charset="0"/>
                          <a:ea typeface="+mn-ea"/>
                          <a:cs typeface="Times New Roman" panose="02020603050405020304" pitchFamily="18" charset="0"/>
                        </a:rPr>
                        <a:t>研究發展人員</a:t>
                      </a:r>
                      <a:r>
                        <a:rPr lang="en-US" sz="1100" kern="100" dirty="0">
                          <a:solidFill>
                            <a:schemeClr val="tx1"/>
                          </a:solidFill>
                          <a:effectLst/>
                          <a:latin typeface="Times New Roman" panose="02020603050405020304" pitchFamily="18" charset="0"/>
                          <a:ea typeface="+mn-ea"/>
                          <a:cs typeface="Times New Roman" panose="02020603050405020304" pitchFamily="18" charset="0"/>
                        </a:rPr>
                        <a:t>)</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665945"/>
                  </a:ext>
                </a:extLst>
              </a:tr>
              <a:tr h="242712">
                <a:tc>
                  <a:txBody>
                    <a:bodyPr/>
                    <a:lstStyle/>
                    <a:p>
                      <a:pPr algn="just">
                        <a:lnSpc>
                          <a:spcPts val="1200"/>
                        </a:lnSpc>
                        <a:spcBef>
                          <a:spcPts val="150"/>
                        </a:spcBef>
                        <a:spcAft>
                          <a:spcPts val="150"/>
                        </a:spcAft>
                      </a:pPr>
                      <a:r>
                        <a:rPr lang="en-US" altLang="zh-TW" sz="1100" kern="100" dirty="0">
                          <a:solidFill>
                            <a:schemeClr val="tx1"/>
                          </a:solidFill>
                          <a:effectLst/>
                          <a:latin typeface="Times New Roman" panose="02020603050405020304" pitchFamily="18" charset="0"/>
                          <a:ea typeface="+mn-ea"/>
                          <a:cs typeface="Times New Roman" panose="02020603050405020304" pitchFamily="18" charset="0"/>
                        </a:rPr>
                        <a:t>     </a:t>
                      </a:r>
                      <a:r>
                        <a:rPr lang="en-US" sz="1100" kern="100" dirty="0">
                          <a:solidFill>
                            <a:schemeClr val="tx1"/>
                          </a:solidFill>
                          <a:effectLst/>
                          <a:latin typeface="Times New Roman" panose="02020603050405020304" pitchFamily="18" charset="0"/>
                          <a:ea typeface="+mn-ea"/>
                          <a:cs typeface="Times New Roman" panose="02020603050405020304" pitchFamily="18" charset="0"/>
                        </a:rPr>
                        <a:t>2.</a:t>
                      </a:r>
                      <a:r>
                        <a:rPr lang="zh-TW" sz="1100" kern="100" dirty="0">
                          <a:solidFill>
                            <a:schemeClr val="tx1"/>
                          </a:solidFill>
                          <a:effectLst/>
                          <a:latin typeface="Times New Roman" panose="02020603050405020304" pitchFamily="18" charset="0"/>
                          <a:ea typeface="+mn-ea"/>
                          <a:cs typeface="Times New Roman" panose="02020603050405020304" pitchFamily="18" charset="0"/>
                        </a:rPr>
                        <a:t>顧問費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199741"/>
                  </a:ext>
                </a:extLst>
              </a:tr>
              <a:tr h="485427">
                <a:tc>
                  <a:txBody>
                    <a:bodyPr/>
                    <a:lstStyle/>
                    <a:p>
                      <a:pPr marL="270510" indent="-270510" algn="just">
                        <a:lnSpc>
                          <a:spcPts val="1200"/>
                        </a:lnSpc>
                        <a:spcBef>
                          <a:spcPts val="150"/>
                        </a:spcBef>
                        <a:spcAft>
                          <a:spcPts val="150"/>
                        </a:spcAft>
                      </a:pPr>
                      <a:r>
                        <a:rPr lang="zh-TW" sz="1100" kern="100" dirty="0">
                          <a:solidFill>
                            <a:schemeClr val="tx1"/>
                          </a:solidFill>
                          <a:effectLst/>
                          <a:latin typeface="Times New Roman" panose="02020603050405020304" pitchFamily="18" charset="0"/>
                          <a:ea typeface="+mn-ea"/>
                          <a:cs typeface="Times New Roman" panose="02020603050405020304" pitchFamily="18" charset="0"/>
                        </a:rPr>
                        <a:t>二</a:t>
                      </a:r>
                      <a:r>
                        <a:rPr lang="zh-TW" altLang="en-US" sz="1100" kern="100" dirty="0">
                          <a:solidFill>
                            <a:schemeClr val="tx1"/>
                          </a:solidFill>
                          <a:effectLst/>
                          <a:latin typeface="Times New Roman" panose="02020603050405020304" pitchFamily="18" charset="0"/>
                          <a:ea typeface="+mn-ea"/>
                          <a:cs typeface="Times New Roman" panose="02020603050405020304" pitchFamily="18" charset="0"/>
                        </a:rPr>
                        <a:t>、</a:t>
                      </a:r>
                      <a:r>
                        <a:rPr lang="zh-TW" sz="1100" kern="100" dirty="0">
                          <a:solidFill>
                            <a:schemeClr val="tx1"/>
                          </a:solidFill>
                          <a:effectLst/>
                          <a:latin typeface="Times New Roman" panose="02020603050405020304" pitchFamily="18" charset="0"/>
                          <a:ea typeface="+mn-ea"/>
                          <a:cs typeface="Times New Roman" panose="02020603050405020304" pitchFamily="18" charset="0"/>
                        </a:rPr>
                        <a:t>消耗性器材及原材料費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641250"/>
                  </a:ext>
                </a:extLst>
              </a:tr>
              <a:tr h="485427">
                <a:tc>
                  <a:txBody>
                    <a:bodyPr/>
                    <a:lstStyle/>
                    <a:p>
                      <a:pPr algn="just">
                        <a:lnSpc>
                          <a:spcPts val="1200"/>
                        </a:lnSpc>
                        <a:spcBef>
                          <a:spcPts val="150"/>
                        </a:spcBef>
                        <a:spcAft>
                          <a:spcPts val="150"/>
                        </a:spcAft>
                      </a:pPr>
                      <a:r>
                        <a:rPr lang="zh-TW" sz="1100" kern="100" dirty="0">
                          <a:solidFill>
                            <a:schemeClr val="tx1"/>
                          </a:solidFill>
                          <a:effectLst/>
                          <a:latin typeface="Times New Roman" panose="02020603050405020304" pitchFamily="18" charset="0"/>
                          <a:ea typeface="+mn-ea"/>
                          <a:cs typeface="Times New Roman" panose="02020603050405020304" pitchFamily="18" charset="0"/>
                        </a:rPr>
                        <a:t>三</a:t>
                      </a:r>
                      <a:r>
                        <a:rPr lang="zh-TW" altLang="en-US" sz="1100" kern="100" dirty="0">
                          <a:solidFill>
                            <a:schemeClr val="tx1"/>
                          </a:solidFill>
                          <a:effectLst/>
                          <a:latin typeface="Times New Roman" panose="02020603050405020304" pitchFamily="18" charset="0"/>
                          <a:ea typeface="+mn-ea"/>
                          <a:cs typeface="Times New Roman" panose="02020603050405020304" pitchFamily="18" charset="0"/>
                        </a:rPr>
                        <a:t>、</a:t>
                      </a:r>
                      <a:r>
                        <a:rPr lang="zh-TW" sz="1100" kern="100" dirty="0">
                          <a:solidFill>
                            <a:schemeClr val="tx1"/>
                          </a:solidFill>
                          <a:effectLst/>
                          <a:latin typeface="Times New Roman" panose="02020603050405020304" pitchFamily="18" charset="0"/>
                          <a:ea typeface="+mn-ea"/>
                          <a:cs typeface="Times New Roman" panose="02020603050405020304" pitchFamily="18" charset="0"/>
                        </a:rPr>
                        <a:t>創新或研究發展設備</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890003"/>
                  </a:ext>
                </a:extLst>
              </a:tr>
              <a:tr h="242712">
                <a:tc>
                  <a:txBody>
                    <a:bodyPr/>
                    <a:lstStyle/>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1.</a:t>
                      </a:r>
                      <a:r>
                        <a:rPr lang="zh-TW" sz="1100" kern="100" dirty="0">
                          <a:solidFill>
                            <a:schemeClr val="tx1"/>
                          </a:solidFill>
                          <a:effectLst/>
                          <a:latin typeface="Times New Roman" panose="02020603050405020304" pitchFamily="18" charset="0"/>
                          <a:ea typeface="+mn-ea"/>
                          <a:cs typeface="Times New Roman" panose="02020603050405020304" pitchFamily="18" charset="0"/>
                        </a:rPr>
                        <a:t>設備使用費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53835"/>
                  </a:ext>
                </a:extLst>
              </a:tr>
              <a:tr h="242712">
                <a:tc>
                  <a:txBody>
                    <a:bodyPr/>
                    <a:lstStyle/>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2.</a:t>
                      </a:r>
                      <a:r>
                        <a:rPr lang="zh-TW" sz="1100" kern="100" dirty="0">
                          <a:solidFill>
                            <a:schemeClr val="tx1"/>
                          </a:solidFill>
                          <a:effectLst/>
                          <a:latin typeface="Times New Roman" panose="02020603050405020304" pitchFamily="18" charset="0"/>
                          <a:ea typeface="+mn-ea"/>
                          <a:cs typeface="Times New Roman" panose="02020603050405020304" pitchFamily="18" charset="0"/>
                        </a:rPr>
                        <a:t>雲端設備租賃費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52157"/>
                  </a:ext>
                </a:extLst>
              </a:tr>
              <a:tr h="242712">
                <a:tc>
                  <a:txBody>
                    <a:bodyPr/>
                    <a:lstStyle/>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3.</a:t>
                      </a:r>
                      <a:r>
                        <a:rPr lang="zh-TW" sz="1100" kern="100" dirty="0">
                          <a:solidFill>
                            <a:schemeClr val="tx1"/>
                          </a:solidFill>
                          <a:effectLst/>
                          <a:latin typeface="Times New Roman" panose="02020603050405020304" pitchFamily="18" charset="0"/>
                          <a:ea typeface="+mn-ea"/>
                          <a:cs typeface="Times New Roman" panose="02020603050405020304" pitchFamily="18" charset="0"/>
                        </a:rPr>
                        <a:t>設備維護費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85672"/>
                  </a:ext>
                </a:extLst>
              </a:tr>
              <a:tr h="242712">
                <a:tc>
                  <a:txBody>
                    <a:bodyPr/>
                    <a:lstStyle/>
                    <a:p>
                      <a:pPr algn="just">
                        <a:lnSpc>
                          <a:spcPts val="1200"/>
                        </a:lnSpc>
                        <a:spcBef>
                          <a:spcPts val="150"/>
                        </a:spcBef>
                        <a:spcAft>
                          <a:spcPts val="150"/>
                        </a:spcAft>
                      </a:pPr>
                      <a:r>
                        <a:rPr lang="zh-TW" sz="1100" kern="100" dirty="0">
                          <a:solidFill>
                            <a:schemeClr val="tx1"/>
                          </a:solidFill>
                          <a:effectLst/>
                          <a:latin typeface="Times New Roman" panose="02020603050405020304" pitchFamily="18" charset="0"/>
                          <a:ea typeface="+mn-ea"/>
                          <a:cs typeface="Times New Roman" panose="02020603050405020304" pitchFamily="18" charset="0"/>
                        </a:rPr>
                        <a:t>四</a:t>
                      </a:r>
                      <a:r>
                        <a:rPr lang="zh-TW" altLang="en-US" sz="1100" kern="100" dirty="0">
                          <a:solidFill>
                            <a:schemeClr val="tx1"/>
                          </a:solidFill>
                          <a:effectLst/>
                          <a:latin typeface="Times New Roman" panose="02020603050405020304" pitchFamily="18" charset="0"/>
                          <a:ea typeface="+mn-ea"/>
                          <a:cs typeface="Times New Roman" panose="02020603050405020304" pitchFamily="18" charset="0"/>
                        </a:rPr>
                        <a:t>、</a:t>
                      </a:r>
                      <a:r>
                        <a:rPr lang="zh-TW" sz="1100" kern="100" dirty="0">
                          <a:solidFill>
                            <a:schemeClr val="tx1"/>
                          </a:solidFill>
                          <a:effectLst/>
                          <a:latin typeface="Times New Roman" panose="02020603050405020304" pitchFamily="18" charset="0"/>
                          <a:ea typeface="+mn-ea"/>
                          <a:cs typeface="Times New Roman" panose="02020603050405020304" pitchFamily="18" charset="0"/>
                        </a:rPr>
                        <a:t>無形資產之引進</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319575"/>
                  </a:ext>
                </a:extLst>
              </a:tr>
              <a:tr h="242712">
                <a:tc>
                  <a:txBody>
                    <a:bodyPr/>
                    <a:lstStyle/>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1.</a:t>
                      </a:r>
                      <a:r>
                        <a:rPr lang="zh-TW" sz="1100" kern="100" dirty="0">
                          <a:solidFill>
                            <a:schemeClr val="tx1"/>
                          </a:solidFill>
                          <a:effectLst/>
                          <a:latin typeface="Times New Roman" panose="02020603050405020304" pitchFamily="18" charset="0"/>
                          <a:ea typeface="+mn-ea"/>
                          <a:cs typeface="Times New Roman" panose="02020603050405020304" pitchFamily="18" charset="0"/>
                        </a:rPr>
                        <a:t>技術購買費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968549"/>
                  </a:ext>
                </a:extLst>
              </a:tr>
              <a:tr h="242712">
                <a:tc>
                  <a:txBody>
                    <a:bodyPr/>
                    <a:lstStyle/>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2.</a:t>
                      </a:r>
                      <a:r>
                        <a:rPr lang="zh-TW" sz="1100" kern="100" dirty="0">
                          <a:solidFill>
                            <a:schemeClr val="tx1"/>
                          </a:solidFill>
                          <a:effectLst/>
                          <a:latin typeface="Times New Roman" panose="02020603050405020304" pitchFamily="18" charset="0"/>
                          <a:ea typeface="+mn-ea"/>
                          <a:cs typeface="Times New Roman" panose="02020603050405020304" pitchFamily="18" charset="0"/>
                        </a:rPr>
                        <a:t>專利申請費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9796381"/>
                  </a:ext>
                </a:extLst>
              </a:tr>
              <a:tr h="485427">
                <a:tc>
                  <a:txBody>
                    <a:bodyPr/>
                    <a:lstStyle/>
                    <a:p>
                      <a:pPr marL="275590" indent="-275590" algn="just">
                        <a:lnSpc>
                          <a:spcPts val="1200"/>
                        </a:lnSpc>
                        <a:spcBef>
                          <a:spcPts val="150"/>
                        </a:spcBef>
                        <a:spcAft>
                          <a:spcPts val="150"/>
                        </a:spcAft>
                      </a:pPr>
                      <a:r>
                        <a:rPr lang="zh-TW" sz="1100" kern="100" dirty="0">
                          <a:solidFill>
                            <a:schemeClr val="tx1"/>
                          </a:solidFill>
                          <a:effectLst/>
                          <a:latin typeface="Times New Roman" panose="02020603050405020304" pitchFamily="18" charset="0"/>
                          <a:ea typeface="+mn-ea"/>
                          <a:cs typeface="Times New Roman" panose="02020603050405020304" pitchFamily="18" charset="0"/>
                        </a:rPr>
                        <a:t>五</a:t>
                      </a:r>
                      <a:r>
                        <a:rPr lang="zh-TW" altLang="en-US" sz="1100" kern="100" dirty="0">
                          <a:solidFill>
                            <a:schemeClr val="tx1"/>
                          </a:solidFill>
                          <a:effectLst/>
                          <a:latin typeface="Times New Roman" panose="02020603050405020304" pitchFamily="18" charset="0"/>
                          <a:ea typeface="+mn-ea"/>
                          <a:cs typeface="Times New Roman" panose="02020603050405020304" pitchFamily="18" charset="0"/>
                        </a:rPr>
                        <a:t>、</a:t>
                      </a:r>
                      <a:r>
                        <a:rPr lang="zh-TW" sz="1100" kern="100" dirty="0">
                          <a:solidFill>
                            <a:schemeClr val="tx1"/>
                          </a:solidFill>
                          <a:effectLst/>
                          <a:latin typeface="Times New Roman" panose="02020603050405020304" pitchFamily="18" charset="0"/>
                          <a:ea typeface="+mn-ea"/>
                          <a:cs typeface="Times New Roman" panose="02020603050405020304" pitchFamily="18" charset="0"/>
                        </a:rPr>
                        <a:t>委託研究或驗證費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4095248"/>
                  </a:ext>
                </a:extLst>
              </a:tr>
              <a:tr h="242712">
                <a:tc>
                  <a:txBody>
                    <a:bodyPr/>
                    <a:lstStyle/>
                    <a:p>
                      <a:pPr algn="just">
                        <a:lnSpc>
                          <a:spcPts val="1200"/>
                        </a:lnSpc>
                        <a:spcBef>
                          <a:spcPts val="150"/>
                        </a:spcBef>
                        <a:spcAft>
                          <a:spcPts val="150"/>
                        </a:spcAft>
                      </a:pPr>
                      <a:r>
                        <a:rPr lang="zh-TW" sz="1100" kern="100" dirty="0">
                          <a:solidFill>
                            <a:schemeClr val="tx1"/>
                          </a:solidFill>
                          <a:effectLst/>
                          <a:latin typeface="Times New Roman" panose="02020603050405020304" pitchFamily="18" charset="0"/>
                          <a:ea typeface="+mn-ea"/>
                          <a:cs typeface="Times New Roman" panose="02020603050405020304" pitchFamily="18" charset="0"/>
                        </a:rPr>
                        <a:t>六</a:t>
                      </a:r>
                      <a:r>
                        <a:rPr lang="zh-TW" altLang="en-US" sz="1100" kern="100" dirty="0">
                          <a:solidFill>
                            <a:schemeClr val="tx1"/>
                          </a:solidFill>
                          <a:effectLst/>
                          <a:latin typeface="Times New Roman" panose="02020603050405020304" pitchFamily="18" charset="0"/>
                          <a:ea typeface="+mn-ea"/>
                          <a:cs typeface="Times New Roman" panose="02020603050405020304" pitchFamily="18" charset="0"/>
                        </a:rPr>
                        <a:t>、</a:t>
                      </a:r>
                      <a:r>
                        <a:rPr lang="zh-TW" sz="1100" kern="100" dirty="0">
                          <a:solidFill>
                            <a:schemeClr val="tx1"/>
                          </a:solidFill>
                          <a:effectLst/>
                          <a:latin typeface="Times New Roman" panose="02020603050405020304" pitchFamily="18" charset="0"/>
                          <a:ea typeface="+mn-ea"/>
                          <a:cs typeface="Times New Roman" panose="02020603050405020304" pitchFamily="18" charset="0"/>
                        </a:rPr>
                        <a:t>國內差旅費</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906908"/>
                  </a:ext>
                </a:extLst>
              </a:tr>
              <a:tr h="242712">
                <a:tc>
                  <a:txBody>
                    <a:bodyPr/>
                    <a:lstStyle/>
                    <a:p>
                      <a:pPr algn="just">
                        <a:lnSpc>
                          <a:spcPts val="1200"/>
                        </a:lnSpc>
                        <a:spcBef>
                          <a:spcPts val="150"/>
                        </a:spcBef>
                        <a:spcAft>
                          <a:spcPts val="150"/>
                        </a:spcAft>
                      </a:pPr>
                      <a:r>
                        <a:rPr lang="zh-TW" sz="1100" kern="100" dirty="0">
                          <a:solidFill>
                            <a:schemeClr val="tx1"/>
                          </a:solidFill>
                          <a:effectLst/>
                          <a:latin typeface="Times New Roman" panose="02020603050405020304" pitchFamily="18" charset="0"/>
                          <a:ea typeface="+mn-ea"/>
                          <a:cs typeface="Times New Roman" panose="02020603050405020304" pitchFamily="18" charset="0"/>
                        </a:rPr>
                        <a:t>合計</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 </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Times New Roman" panose="02020603050405020304" pitchFamily="18" charset="0"/>
                          <a:ea typeface="+mn-ea"/>
                          <a:cs typeface="Times New Roman" panose="02020603050405020304" pitchFamily="18" charset="0"/>
                        </a:rPr>
                        <a:t>0</a:t>
                      </a:r>
                      <a:endParaRPr lang="zh-TW" sz="1400" kern="10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dirty="0">
                          <a:solidFill>
                            <a:schemeClr val="tx1"/>
                          </a:solidFill>
                          <a:effectLst/>
                          <a:latin typeface="Times New Roman" panose="02020603050405020304" pitchFamily="18" charset="0"/>
                          <a:ea typeface="+mn-ea"/>
                          <a:cs typeface="Times New Roman" panose="02020603050405020304" pitchFamily="18" charset="0"/>
                        </a:rPr>
                        <a:t> </a:t>
                      </a:r>
                      <a:endParaRPr lang="zh-TW" sz="1400" kern="100" dirty="0">
                        <a:solidFill>
                          <a:schemeClr val="tx1"/>
                        </a:solidFill>
                        <a:effectLst/>
                        <a:latin typeface="Times New Roman" panose="02020603050405020304" pitchFamily="18" charset="0"/>
                        <a:ea typeface="+mn-ea"/>
                        <a:cs typeface="Times New Roman" panose="02020603050405020304" pitchFamily="18" charset="0"/>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7852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25</a:t>
            </a:fld>
            <a:endParaRPr lang="zh-TW" altLang="en-US"/>
          </a:p>
        </p:txBody>
      </p:sp>
      <p:sp>
        <p:nvSpPr>
          <p:cNvPr id="6" name="文字方塊 5"/>
          <p:cNvSpPr txBox="1"/>
          <p:nvPr/>
        </p:nvSpPr>
        <p:spPr>
          <a:xfrm>
            <a:off x="1929904" y="979603"/>
            <a:ext cx="7702750" cy="4150047"/>
          </a:xfrm>
          <a:prstGeom prst="rect">
            <a:avLst/>
          </a:prstGeom>
          <a:noFill/>
        </p:spPr>
        <p:txBody>
          <a:bodyPr wrap="none" rtlCol="0">
            <a:spAutoFit/>
          </a:bodyPr>
          <a:lstStyle/>
          <a:p>
            <a:pPr algn="just">
              <a:lnSpc>
                <a:spcPts val="2900"/>
              </a:lnSpc>
              <a:spcAft>
                <a:spcPts val="0"/>
              </a:spcAft>
            </a:pPr>
            <a:r>
              <a:rPr lang="zh-TW" altLang="en-US" sz="2000" dirty="0">
                <a:latin typeface="Times New Roman" panose="02020603050405020304" pitchFamily="18" charset="0"/>
                <a:ea typeface="微軟正黑體" panose="020B0604030504040204" pitchFamily="34" charset="-120"/>
              </a:rPr>
              <a:t>一</a:t>
            </a:r>
            <a:r>
              <a:rPr lang="zh-TW" altLang="zh-TW" sz="2000" dirty="0">
                <a:latin typeface="Times New Roman" panose="02020603050405020304" pitchFamily="18" charset="0"/>
                <a:ea typeface="微軟正黑體" panose="020B0604030504040204" pitchFamily="34" charset="-120"/>
              </a:rPr>
              <a:t>、</a:t>
            </a:r>
            <a:r>
              <a:rPr lang="en-US" altLang="zh-TW" sz="2000" dirty="0">
                <a:latin typeface="Times New Roman" panose="02020603050405020304" pitchFamily="18" charset="0"/>
                <a:ea typeface="微軟正黑體" panose="020B0604030504040204" pitchFamily="34" charset="-120"/>
              </a:rPr>
              <a:t>SI○○</a:t>
            </a:r>
            <a:r>
              <a:rPr lang="zh-TW" altLang="zh-TW" sz="2000" dirty="0">
                <a:latin typeface="Times New Roman" panose="02020603050405020304" pitchFamily="18" charset="0"/>
                <a:ea typeface="微軟正黑體" panose="020B0604030504040204" pitchFamily="34" charset="-120"/>
              </a:rPr>
              <a:t>公司基本資料</a:t>
            </a:r>
            <a:endParaRPr lang="en-US" altLang="zh-TW" sz="2000" dirty="0">
              <a:latin typeface="Times New Roman" panose="02020603050405020304" pitchFamily="18" charset="0"/>
              <a:ea typeface="微軟正黑體" panose="020B0604030504040204" pitchFamily="34" charset="-120"/>
            </a:endParaRPr>
          </a:p>
          <a:p>
            <a:pPr algn="just">
              <a:lnSpc>
                <a:spcPts val="2900"/>
              </a:lnSpc>
              <a:spcAft>
                <a:spcPts val="0"/>
              </a:spcAft>
            </a:pPr>
            <a:r>
              <a:rPr lang="zh-TW" altLang="en-US" sz="2000" dirty="0">
                <a:latin typeface="Times New Roman" panose="02020603050405020304" pitchFamily="18" charset="0"/>
                <a:ea typeface="微軟正黑體" panose="020B0604030504040204" pitchFamily="34" charset="-120"/>
              </a:rPr>
              <a:t>      </a:t>
            </a:r>
            <a:r>
              <a:rPr lang="en-US" altLang="zh-TW" sz="2000" dirty="0">
                <a:latin typeface="Times New Roman" panose="02020603050405020304" pitchFamily="18" charset="0"/>
                <a:ea typeface="微軟正黑體" panose="020B0604030504040204" pitchFamily="34" charset="-120"/>
              </a:rPr>
              <a:t> </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一</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創立日期：</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二</a:t>
            </a:r>
            <a:r>
              <a:rPr lang="en-US" altLang="zh-TW" sz="2000" kern="100" dirty="0">
                <a:latin typeface="Times New Roman" panose="02020603050405020304" pitchFamily="18" charset="0"/>
                <a:ea typeface="微軟正黑體" panose="020B0604030504040204" pitchFamily="34" charset="-120"/>
              </a:rPr>
              <a:t>)________</a:t>
            </a:r>
            <a:r>
              <a:rPr lang="zh-TW" altLang="en-US" sz="2000" kern="100" dirty="0">
                <a:latin typeface="Times New Roman" panose="02020603050405020304" pitchFamily="18" charset="0"/>
                <a:ea typeface="微軟正黑體" panose="020B0604030504040204" pitchFamily="34" charset="-120"/>
              </a:rPr>
              <a:t>年實收資本額：新台幣       千元 </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三</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員工人數：</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四</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上市上櫃狀況：□上市　□上櫃　□公開發行　□非公開發行</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五</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產業別：</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六</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公司產業地位與營業項目：</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七</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主要客戶：</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八</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關鍵技術能力：</a:t>
            </a:r>
            <a:endParaRPr lang="en-US" altLang="zh-TW" sz="2000" kern="100" dirty="0">
              <a:latin typeface="Times New Roman" panose="02020603050405020304" pitchFamily="18" charset="0"/>
              <a:ea typeface="微軟正黑體" panose="020B0604030504040204" pitchFamily="34" charset="-120"/>
            </a:endParaRP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九</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公司負責人</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 </a:t>
            </a:r>
            <a:r>
              <a:rPr lang="en-US" altLang="zh-TW" sz="2000" kern="100" dirty="0">
                <a:latin typeface="Times New Roman" panose="02020603050405020304" pitchFamily="18" charset="0"/>
                <a:ea typeface="微軟正黑體" panose="020B0604030504040204" pitchFamily="34" charset="-120"/>
              </a:rPr>
              <a:t>OOO/</a:t>
            </a:r>
            <a:r>
              <a:rPr lang="zh-TW" altLang="en-US" sz="2000" kern="100" dirty="0">
                <a:latin typeface="Times New Roman" panose="02020603050405020304" pitchFamily="18" charset="0"/>
                <a:ea typeface="微軟正黑體" panose="020B0604030504040204" pitchFamily="34" charset="-120"/>
              </a:rPr>
              <a:t>職稱</a:t>
            </a:r>
            <a:endParaRPr lang="en-US" altLang="zh-TW" sz="2000" kern="100" dirty="0">
              <a:latin typeface="Times New Roman" panose="02020603050405020304" pitchFamily="18" charset="0"/>
              <a:ea typeface="微軟正黑體" panose="020B0604030504040204" pitchFamily="34" charset="-120"/>
            </a:endParaRP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十</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近三年營業額：</a:t>
            </a:r>
          </a:p>
        </p:txBody>
      </p:sp>
      <p:sp>
        <p:nvSpPr>
          <p:cNvPr id="7" name="標題 1"/>
          <p:cNvSpPr>
            <a:spLocks noGrp="1"/>
          </p:cNvSpPr>
          <p:nvPr>
            <p:ph type="title"/>
          </p:nvPr>
        </p:nvSpPr>
        <p:spPr>
          <a:xfrm>
            <a:off x="1981200" y="142875"/>
            <a:ext cx="8229600" cy="725488"/>
          </a:xfrm>
        </p:spPr>
        <p:txBody>
          <a:bodyPr/>
          <a:lstStyle/>
          <a:p>
            <a:r>
              <a:rPr lang="zh-TW" altLang="en-US"/>
              <a:t>委外業者簡介</a:t>
            </a:r>
            <a:r>
              <a:rPr lang="en-US" altLang="zh-TW"/>
              <a:t>(</a:t>
            </a:r>
            <a:r>
              <a:rPr lang="zh-TW" altLang="en-US"/>
              <a:t>若無則免填</a:t>
            </a:r>
            <a:r>
              <a:rPr lang="en-US" altLang="zh-TW"/>
              <a:t>)</a:t>
            </a:r>
            <a:endParaRPr lang="zh-TW" altLang="en-US"/>
          </a:p>
        </p:txBody>
      </p:sp>
      <p:graphicFrame>
        <p:nvGraphicFramePr>
          <p:cNvPr id="9" name="表格 8">
            <a:extLst>
              <a:ext uri="{FF2B5EF4-FFF2-40B4-BE49-F238E27FC236}">
                <a16:creationId xmlns:a16="http://schemas.microsoft.com/office/drawing/2014/main" id="{2BDE0EDD-E203-4984-8DF9-4FDD56331374}"/>
              </a:ext>
            </a:extLst>
          </p:cNvPr>
          <p:cNvGraphicFramePr>
            <a:graphicFrameLocks noGrp="1"/>
          </p:cNvGraphicFramePr>
          <p:nvPr>
            <p:extLst>
              <p:ext uri="{D42A27DB-BD31-4B8C-83A1-F6EECF244321}">
                <p14:modId xmlns:p14="http://schemas.microsoft.com/office/powerpoint/2010/main" val="288985074"/>
              </p:ext>
            </p:extLst>
          </p:nvPr>
        </p:nvGraphicFramePr>
        <p:xfrm>
          <a:off x="1773523" y="5240215"/>
          <a:ext cx="8644954" cy="1172307"/>
        </p:xfrm>
        <a:graphic>
          <a:graphicData uri="http://schemas.openxmlformats.org/drawingml/2006/table">
            <a:tbl>
              <a:tblPr/>
              <a:tblGrid>
                <a:gridCol w="1802197">
                  <a:extLst>
                    <a:ext uri="{9D8B030D-6E8A-4147-A177-3AD203B41FA5}">
                      <a16:colId xmlns:a16="http://schemas.microsoft.com/office/drawing/2014/main" val="1620645433"/>
                    </a:ext>
                  </a:extLst>
                </a:gridCol>
                <a:gridCol w="2280919">
                  <a:extLst>
                    <a:ext uri="{9D8B030D-6E8A-4147-A177-3AD203B41FA5}">
                      <a16:colId xmlns:a16="http://schemas.microsoft.com/office/drawing/2014/main" val="2936113825"/>
                    </a:ext>
                  </a:extLst>
                </a:gridCol>
                <a:gridCol w="2280919">
                  <a:extLst>
                    <a:ext uri="{9D8B030D-6E8A-4147-A177-3AD203B41FA5}">
                      <a16:colId xmlns:a16="http://schemas.microsoft.com/office/drawing/2014/main" val="1894745040"/>
                    </a:ext>
                  </a:extLst>
                </a:gridCol>
                <a:gridCol w="2280919">
                  <a:extLst>
                    <a:ext uri="{9D8B030D-6E8A-4147-A177-3AD203B41FA5}">
                      <a16:colId xmlns:a16="http://schemas.microsoft.com/office/drawing/2014/main" val="1868562070"/>
                    </a:ext>
                  </a:extLst>
                </a:gridCol>
              </a:tblGrid>
              <a:tr h="423847">
                <a:tc>
                  <a:txBody>
                    <a:bodyPr/>
                    <a:lstStyle/>
                    <a:p>
                      <a:pPr algn="ctr">
                        <a:lnSpc>
                          <a:spcPts val="1800"/>
                        </a:lnSpc>
                        <a:spcAft>
                          <a:spcPts val="0"/>
                        </a:spcAft>
                      </a:pP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產品項目</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111</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110</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109</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24613">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02029149"/>
                  </a:ext>
                </a:extLst>
              </a:tr>
              <a:tr h="423847">
                <a:tc>
                  <a:txBody>
                    <a:bodyPr/>
                    <a:lstStyle/>
                    <a:p>
                      <a:pPr algn="ctr">
                        <a:lnSpc>
                          <a:spcPts val="1800"/>
                        </a:lnSpc>
                        <a:spcAft>
                          <a:spcPts val="0"/>
                        </a:spcAft>
                      </a:pPr>
                      <a:r>
                        <a:rPr lang="zh-TW"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營業額合計</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Tree>
    <p:extLst>
      <p:ext uri="{BB962C8B-B14F-4D97-AF65-F5344CB8AC3E}">
        <p14:creationId xmlns:p14="http://schemas.microsoft.com/office/powerpoint/2010/main" val="3066304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26</a:t>
            </a:fld>
            <a:endParaRPr lang="zh-TW" altLang="en-US"/>
          </a:p>
        </p:txBody>
      </p:sp>
      <p:sp>
        <p:nvSpPr>
          <p:cNvPr id="7" name="標題 1"/>
          <p:cNvSpPr>
            <a:spLocks noGrp="1"/>
          </p:cNvSpPr>
          <p:nvPr>
            <p:ph type="title"/>
          </p:nvPr>
        </p:nvSpPr>
        <p:spPr>
          <a:xfrm>
            <a:off x="1981200" y="142875"/>
            <a:ext cx="8229600" cy="725488"/>
          </a:xfrm>
        </p:spPr>
        <p:txBody>
          <a:bodyPr/>
          <a:lstStyle/>
          <a:p>
            <a:r>
              <a:rPr lang="zh-TW" altLang="en-US"/>
              <a:t>委外業者簡介</a:t>
            </a:r>
            <a:r>
              <a:rPr lang="en-US" altLang="zh-TW"/>
              <a:t>(</a:t>
            </a:r>
            <a:r>
              <a:rPr lang="zh-TW" altLang="en-US"/>
              <a:t>若無則免填</a:t>
            </a:r>
            <a:r>
              <a:rPr lang="en-US" altLang="zh-TW"/>
              <a:t>)</a:t>
            </a:r>
            <a:endParaRPr lang="zh-TW" altLang="en-US" sz="2400"/>
          </a:p>
        </p:txBody>
      </p:sp>
      <p:sp>
        <p:nvSpPr>
          <p:cNvPr id="9" name="文字方塊 8"/>
          <p:cNvSpPr txBox="1"/>
          <p:nvPr/>
        </p:nvSpPr>
        <p:spPr>
          <a:xfrm>
            <a:off x="1929904" y="979603"/>
            <a:ext cx="7702750" cy="4150047"/>
          </a:xfrm>
          <a:prstGeom prst="rect">
            <a:avLst/>
          </a:prstGeom>
          <a:noFill/>
        </p:spPr>
        <p:txBody>
          <a:bodyPr wrap="none" rtlCol="0">
            <a:spAutoFit/>
          </a:bodyPr>
          <a:lstStyle/>
          <a:p>
            <a:pPr algn="just">
              <a:lnSpc>
                <a:spcPts val="2900"/>
              </a:lnSpc>
              <a:spcAft>
                <a:spcPts val="0"/>
              </a:spcAft>
            </a:pPr>
            <a:r>
              <a:rPr lang="zh-TW" altLang="en-US" sz="2000" dirty="0">
                <a:latin typeface="Times New Roman" panose="02020603050405020304" pitchFamily="18" charset="0"/>
                <a:ea typeface="微軟正黑體" panose="020B0604030504040204" pitchFamily="34" charset="-120"/>
              </a:rPr>
              <a:t>二</a:t>
            </a:r>
            <a:r>
              <a:rPr lang="zh-TW" altLang="zh-TW" sz="2000" dirty="0">
                <a:latin typeface="Times New Roman" panose="02020603050405020304" pitchFamily="18" charset="0"/>
                <a:ea typeface="微軟正黑體" panose="020B0604030504040204" pitchFamily="34" charset="-120"/>
              </a:rPr>
              <a:t>、</a:t>
            </a:r>
            <a:r>
              <a:rPr lang="zh-TW" altLang="en-US" sz="2000" dirty="0">
                <a:latin typeface="Times New Roman" panose="02020603050405020304" pitchFamily="18" charset="0"/>
                <a:ea typeface="微軟正黑體" panose="020B0604030504040204" pitchFamily="34" charset="-120"/>
              </a:rPr>
              <a:t>資安</a:t>
            </a:r>
            <a:r>
              <a:rPr lang="en-US" altLang="zh-TW" sz="2000" dirty="0">
                <a:latin typeface="Times New Roman" panose="02020603050405020304" pitchFamily="18" charset="0"/>
                <a:ea typeface="微軟正黑體" panose="020B0604030504040204" pitchFamily="34" charset="-120"/>
              </a:rPr>
              <a:t>○○</a:t>
            </a:r>
            <a:r>
              <a:rPr lang="zh-TW" altLang="zh-TW" sz="2000" dirty="0">
                <a:latin typeface="Times New Roman" panose="02020603050405020304" pitchFamily="18" charset="0"/>
                <a:ea typeface="微軟正黑體" panose="020B0604030504040204" pitchFamily="34" charset="-120"/>
              </a:rPr>
              <a:t>公司基本資料</a:t>
            </a:r>
            <a:endParaRPr lang="en-US" altLang="zh-TW" sz="2000" dirty="0">
              <a:latin typeface="Times New Roman" panose="02020603050405020304" pitchFamily="18" charset="0"/>
              <a:ea typeface="微軟正黑體" panose="020B0604030504040204" pitchFamily="34" charset="-120"/>
            </a:endParaRPr>
          </a:p>
          <a:p>
            <a:pPr algn="just">
              <a:lnSpc>
                <a:spcPts val="2900"/>
              </a:lnSpc>
              <a:spcAft>
                <a:spcPts val="0"/>
              </a:spcAft>
            </a:pPr>
            <a:r>
              <a:rPr lang="zh-TW" altLang="en-US" sz="2000" dirty="0">
                <a:latin typeface="Times New Roman" panose="02020603050405020304" pitchFamily="18" charset="0"/>
                <a:ea typeface="微軟正黑體" panose="020B0604030504040204" pitchFamily="34" charset="-120"/>
              </a:rPr>
              <a:t>      </a:t>
            </a:r>
            <a:r>
              <a:rPr lang="en-US" altLang="zh-TW" sz="2000" dirty="0">
                <a:latin typeface="Times New Roman" panose="02020603050405020304" pitchFamily="18" charset="0"/>
                <a:ea typeface="微軟正黑體" panose="020B0604030504040204" pitchFamily="34" charset="-120"/>
              </a:rPr>
              <a:t> </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一</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創立日期：</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二</a:t>
            </a:r>
            <a:r>
              <a:rPr lang="en-US" altLang="zh-TW" sz="2000" kern="100" dirty="0">
                <a:latin typeface="Times New Roman" panose="02020603050405020304" pitchFamily="18" charset="0"/>
                <a:ea typeface="微軟正黑體" panose="020B0604030504040204" pitchFamily="34" charset="-120"/>
              </a:rPr>
              <a:t>)________</a:t>
            </a:r>
            <a:r>
              <a:rPr lang="zh-TW" altLang="en-US" sz="2000" kern="100" dirty="0">
                <a:latin typeface="Times New Roman" panose="02020603050405020304" pitchFamily="18" charset="0"/>
                <a:ea typeface="微軟正黑體" panose="020B0604030504040204" pitchFamily="34" charset="-120"/>
              </a:rPr>
              <a:t>年實收資本額：新台幣       千元 </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三</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員工人數：</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四</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上市上櫃狀況：□上市　□上櫃　□公開發行　□非公開發行</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五</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產業別：</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六</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公司產業地位與營業項目：</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七</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主要客戶：</a:t>
            </a: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八</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關鍵技術能力：</a:t>
            </a:r>
            <a:endParaRPr lang="en-US" altLang="zh-TW" sz="2000" kern="100" dirty="0">
              <a:latin typeface="Times New Roman" panose="02020603050405020304" pitchFamily="18" charset="0"/>
              <a:ea typeface="微軟正黑體" panose="020B0604030504040204" pitchFamily="34" charset="-120"/>
            </a:endParaRP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九</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公司負責人</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 </a:t>
            </a:r>
            <a:r>
              <a:rPr lang="en-US" altLang="zh-TW" sz="2000" kern="100" dirty="0">
                <a:latin typeface="Times New Roman" panose="02020603050405020304" pitchFamily="18" charset="0"/>
                <a:ea typeface="微軟正黑體" panose="020B0604030504040204" pitchFamily="34" charset="-120"/>
              </a:rPr>
              <a:t>OOO/</a:t>
            </a:r>
            <a:r>
              <a:rPr lang="zh-TW" altLang="en-US" sz="2000" kern="100" dirty="0">
                <a:latin typeface="Times New Roman" panose="02020603050405020304" pitchFamily="18" charset="0"/>
                <a:ea typeface="微軟正黑體" panose="020B0604030504040204" pitchFamily="34" charset="-120"/>
              </a:rPr>
              <a:t>職稱</a:t>
            </a:r>
            <a:endParaRPr lang="en-US" altLang="zh-TW" sz="2000" kern="100" dirty="0">
              <a:latin typeface="Times New Roman" panose="02020603050405020304" pitchFamily="18" charset="0"/>
              <a:ea typeface="微軟正黑體" panose="020B0604030504040204" pitchFamily="34" charset="-120"/>
            </a:endParaRPr>
          </a:p>
          <a:p>
            <a:pPr lvl="1">
              <a:lnSpc>
                <a:spcPts val="29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十</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近三年營業額：</a:t>
            </a:r>
          </a:p>
        </p:txBody>
      </p:sp>
      <p:graphicFrame>
        <p:nvGraphicFramePr>
          <p:cNvPr id="8" name="表格 7">
            <a:extLst>
              <a:ext uri="{FF2B5EF4-FFF2-40B4-BE49-F238E27FC236}">
                <a16:creationId xmlns:a16="http://schemas.microsoft.com/office/drawing/2014/main" id="{CAA243E0-5DF2-4317-9D4C-297F7C848D68}"/>
              </a:ext>
            </a:extLst>
          </p:cNvPr>
          <p:cNvGraphicFramePr>
            <a:graphicFrameLocks noGrp="1"/>
          </p:cNvGraphicFramePr>
          <p:nvPr>
            <p:extLst>
              <p:ext uri="{D42A27DB-BD31-4B8C-83A1-F6EECF244321}">
                <p14:modId xmlns:p14="http://schemas.microsoft.com/office/powerpoint/2010/main" val="2376644675"/>
              </p:ext>
            </p:extLst>
          </p:nvPr>
        </p:nvGraphicFramePr>
        <p:xfrm>
          <a:off x="1773523" y="5240215"/>
          <a:ext cx="8644954" cy="1172307"/>
        </p:xfrm>
        <a:graphic>
          <a:graphicData uri="http://schemas.openxmlformats.org/drawingml/2006/table">
            <a:tbl>
              <a:tblPr/>
              <a:tblGrid>
                <a:gridCol w="1802197">
                  <a:extLst>
                    <a:ext uri="{9D8B030D-6E8A-4147-A177-3AD203B41FA5}">
                      <a16:colId xmlns:a16="http://schemas.microsoft.com/office/drawing/2014/main" val="1620645433"/>
                    </a:ext>
                  </a:extLst>
                </a:gridCol>
                <a:gridCol w="2280919">
                  <a:extLst>
                    <a:ext uri="{9D8B030D-6E8A-4147-A177-3AD203B41FA5}">
                      <a16:colId xmlns:a16="http://schemas.microsoft.com/office/drawing/2014/main" val="2936113825"/>
                    </a:ext>
                  </a:extLst>
                </a:gridCol>
                <a:gridCol w="2280919">
                  <a:extLst>
                    <a:ext uri="{9D8B030D-6E8A-4147-A177-3AD203B41FA5}">
                      <a16:colId xmlns:a16="http://schemas.microsoft.com/office/drawing/2014/main" val="1894745040"/>
                    </a:ext>
                  </a:extLst>
                </a:gridCol>
                <a:gridCol w="2280919">
                  <a:extLst>
                    <a:ext uri="{9D8B030D-6E8A-4147-A177-3AD203B41FA5}">
                      <a16:colId xmlns:a16="http://schemas.microsoft.com/office/drawing/2014/main" val="1868562070"/>
                    </a:ext>
                  </a:extLst>
                </a:gridCol>
              </a:tblGrid>
              <a:tr h="423847">
                <a:tc>
                  <a:txBody>
                    <a:bodyPr/>
                    <a:lstStyle/>
                    <a:p>
                      <a:pPr algn="ctr">
                        <a:lnSpc>
                          <a:spcPts val="1800"/>
                        </a:lnSpc>
                        <a:spcAft>
                          <a:spcPts val="0"/>
                        </a:spcAft>
                      </a:pP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產品項目</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111</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110</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109</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24613">
                <a:tc>
                  <a:txBody>
                    <a:bodyPr/>
                    <a:lstStyle/>
                    <a:p>
                      <a:endParaRPr lang="zh-TW" sz="1000" dirty="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000" dirty="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02029149"/>
                  </a:ext>
                </a:extLst>
              </a:tr>
              <a:tr h="423847">
                <a:tc>
                  <a:txBody>
                    <a:bodyPr/>
                    <a:lstStyle/>
                    <a:p>
                      <a:pPr algn="ctr">
                        <a:lnSpc>
                          <a:spcPts val="1800"/>
                        </a:lnSpc>
                        <a:spcAft>
                          <a:spcPts val="0"/>
                        </a:spcAft>
                      </a:pPr>
                      <a:r>
                        <a:rPr lang="zh-TW"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營業額合計</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Tree>
    <p:extLst>
      <p:ext uri="{BB962C8B-B14F-4D97-AF65-F5344CB8AC3E}">
        <p14:creationId xmlns:p14="http://schemas.microsoft.com/office/powerpoint/2010/main" val="29985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pPr eaLnBrk="1" hangingPunct="1"/>
            <a:r>
              <a:rPr lang="zh-TW" altLang="en-US"/>
              <a:t>遭遇之困難</a:t>
            </a:r>
          </a:p>
        </p:txBody>
      </p:sp>
      <p:sp>
        <p:nvSpPr>
          <p:cNvPr id="24579" name="內容版面配置區 2"/>
          <p:cNvSpPr>
            <a:spLocks noGrp="1"/>
          </p:cNvSpPr>
          <p:nvPr>
            <p:ph idx="1"/>
          </p:nvPr>
        </p:nvSpPr>
        <p:spPr>
          <a:xfrm>
            <a:off x="1981200" y="928689"/>
            <a:ext cx="8229600" cy="5500687"/>
          </a:xfrm>
        </p:spPr>
        <p:txBody>
          <a:bodyPr/>
          <a:lstStyle/>
          <a:p>
            <a:pPr eaLnBrk="1" hangingPunct="1">
              <a:defRPr/>
            </a:pPr>
            <a:r>
              <a:rPr lang="zh-TW" altLang="en-US">
                <a:solidFill>
                  <a:schemeClr val="bg1">
                    <a:lumMod val="50000"/>
                  </a:schemeClr>
                </a:solidFill>
              </a:rPr>
              <a:t>若無則免填</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27</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AA20DFCA-6C9C-4FB6-AAB3-92413BCCCDE8}"/>
              </a:ext>
            </a:extLst>
          </p:cNvPr>
          <p:cNvSpPr/>
          <p:nvPr/>
        </p:nvSpPr>
        <p:spPr>
          <a:xfrm>
            <a:off x="1019271" y="828242"/>
            <a:ext cx="6164108" cy="376385"/>
          </a:xfrm>
          <a:prstGeom prst="rect">
            <a:avLst/>
          </a:prstGeom>
          <a:noFill/>
        </p:spPr>
        <p:txBody>
          <a:bodyPr wrap="square">
            <a:spAutoFit/>
          </a:bodyPr>
          <a:lstStyle/>
          <a:p>
            <a:pPr defTabSz="768284"/>
            <a:r>
              <a:rPr lang="en-US" altLang="zh-TW" sz="1846"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OO</a:t>
            </a:r>
            <a:r>
              <a:rPr lang="zh-TW" altLang="en-US" sz="1846" b="1" dirty="0">
                <a:solidFill>
                  <a:srgbClr val="000000"/>
                </a:solidFill>
                <a:latin typeface="微軟正黑體" panose="020B0604030504040204" pitchFamily="34" charset="-120"/>
                <a:ea typeface="微軟正黑體" panose="020B0604030504040204" pitchFamily="34" charset="-120"/>
              </a:rPr>
              <a:t>計畫名稱</a:t>
            </a:r>
          </a:p>
        </p:txBody>
      </p:sp>
      <p:sp>
        <p:nvSpPr>
          <p:cNvPr id="32" name="圓角矩形 30">
            <a:extLst>
              <a:ext uri="{FF2B5EF4-FFF2-40B4-BE49-F238E27FC236}">
                <a16:creationId xmlns:a16="http://schemas.microsoft.com/office/drawing/2014/main" id="{0F1F99A9-FACA-4A6A-A7A3-D2E31189683E}"/>
              </a:ext>
            </a:extLst>
          </p:cNvPr>
          <p:cNvSpPr/>
          <p:nvPr/>
        </p:nvSpPr>
        <p:spPr>
          <a:xfrm>
            <a:off x="838201" y="3134634"/>
            <a:ext cx="10172700" cy="32611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endParaRPr kumimoji="1" lang="zh-TW" altLang="en-US" sz="1512">
              <a:solidFill>
                <a:prstClr val="white"/>
              </a:solidFill>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06A46B7F-42BC-427A-992A-24FFA09396A2}"/>
              </a:ext>
            </a:extLst>
          </p:cNvPr>
          <p:cNvSpPr/>
          <p:nvPr/>
        </p:nvSpPr>
        <p:spPr>
          <a:xfrm>
            <a:off x="7419974" y="3717823"/>
            <a:ext cx="3397195" cy="24575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endParaRPr kumimoji="1" lang="zh-TW" altLang="en-US" sz="1512">
              <a:solidFill>
                <a:prstClr val="white"/>
              </a:solidFill>
              <a:latin typeface="微軟正黑體" panose="020B0604030504040204" pitchFamily="34" charset="-120"/>
              <a:ea typeface="微軟正黑體" panose="020B0604030504040204" pitchFamily="34" charset="-120"/>
            </a:endParaRPr>
          </a:p>
        </p:txBody>
      </p:sp>
      <p:sp>
        <p:nvSpPr>
          <p:cNvPr id="34" name="流程圖: 替代處理程序 75">
            <a:extLst>
              <a:ext uri="{FF2B5EF4-FFF2-40B4-BE49-F238E27FC236}">
                <a16:creationId xmlns:a16="http://schemas.microsoft.com/office/drawing/2014/main" id="{C5826F14-AB34-4D5A-8FB3-711F672B5575}"/>
              </a:ext>
            </a:extLst>
          </p:cNvPr>
          <p:cNvSpPr/>
          <p:nvPr/>
        </p:nvSpPr>
        <p:spPr>
          <a:xfrm>
            <a:off x="7385494" y="3243607"/>
            <a:ext cx="2220828" cy="401982"/>
          </a:xfrm>
          <a:prstGeom prst="flowChartAlternateProcess">
            <a:avLst/>
          </a:prstGeom>
          <a:solidFill>
            <a:srgbClr val="022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kumimoji="1" lang="en-US" altLang="zh-TW" sz="168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POB</a:t>
            </a:r>
            <a:r>
              <a:rPr kumimoji="1" lang="zh-TW" altLang="en-US" sz="1680" b="1" dirty="0">
                <a:solidFill>
                  <a:prstClr val="white"/>
                </a:solidFill>
                <a:latin typeface="微軟正黑體" panose="020B0604030504040204" pitchFamily="34" charset="-120"/>
                <a:ea typeface="微軟正黑體" panose="020B0604030504040204" pitchFamily="34" charset="-120"/>
              </a:rPr>
              <a:t>做法與對應效益</a:t>
            </a:r>
          </a:p>
        </p:txBody>
      </p:sp>
      <p:sp>
        <p:nvSpPr>
          <p:cNvPr id="35" name="流程圖: 替代處理程序 74">
            <a:extLst>
              <a:ext uri="{FF2B5EF4-FFF2-40B4-BE49-F238E27FC236}">
                <a16:creationId xmlns:a16="http://schemas.microsoft.com/office/drawing/2014/main" id="{26617697-D559-46C5-BE3C-53582C9EDA77}"/>
              </a:ext>
            </a:extLst>
          </p:cNvPr>
          <p:cNvSpPr/>
          <p:nvPr/>
        </p:nvSpPr>
        <p:spPr>
          <a:xfrm>
            <a:off x="1181196" y="3243608"/>
            <a:ext cx="2199620" cy="401982"/>
          </a:xfrm>
          <a:prstGeom prst="flowChartAlternateProcess">
            <a:avLst/>
          </a:prstGeom>
          <a:solidFill>
            <a:srgbClr val="022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kumimoji="1" lang="zh-TW" altLang="en-US" sz="1680" b="1">
                <a:solidFill>
                  <a:prstClr val="white"/>
                </a:solidFill>
                <a:latin typeface="微軟正黑體" panose="020B0604030504040204" pitchFamily="34" charset="-120"/>
                <a:ea typeface="微軟正黑體" panose="020B0604030504040204" pitchFamily="34" charset="-120"/>
              </a:rPr>
              <a:t>轉型目標與創新商模</a:t>
            </a:r>
          </a:p>
        </p:txBody>
      </p:sp>
      <p:sp>
        <p:nvSpPr>
          <p:cNvPr id="36" name="矩形 35">
            <a:extLst>
              <a:ext uri="{FF2B5EF4-FFF2-40B4-BE49-F238E27FC236}">
                <a16:creationId xmlns:a16="http://schemas.microsoft.com/office/drawing/2014/main" id="{5184A231-D1FD-4CF1-8D09-10B26AB1B40A}"/>
              </a:ext>
            </a:extLst>
          </p:cNvPr>
          <p:cNvSpPr/>
          <p:nvPr/>
        </p:nvSpPr>
        <p:spPr>
          <a:xfrm>
            <a:off x="1143000" y="3717823"/>
            <a:ext cx="6134100" cy="2482952"/>
          </a:xfrm>
          <a:prstGeom prst="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a:t>.</a:t>
            </a:r>
            <a:endParaRPr lang="zh-TW" altLang="en-US"/>
          </a:p>
        </p:txBody>
      </p:sp>
      <p:sp>
        <p:nvSpPr>
          <p:cNvPr id="37" name="矩形 36">
            <a:extLst>
              <a:ext uri="{FF2B5EF4-FFF2-40B4-BE49-F238E27FC236}">
                <a16:creationId xmlns:a16="http://schemas.microsoft.com/office/drawing/2014/main" id="{A2A00325-FDE3-4A62-9CA9-DD3D28BEBEE3}"/>
              </a:ext>
            </a:extLst>
          </p:cNvPr>
          <p:cNvSpPr/>
          <p:nvPr/>
        </p:nvSpPr>
        <p:spPr>
          <a:xfrm>
            <a:off x="3239771" y="5926804"/>
            <a:ext cx="6405495" cy="248530"/>
          </a:xfrm>
          <a:prstGeom prst="rect">
            <a:avLst/>
          </a:prstGeom>
        </p:spPr>
        <p:txBody>
          <a:bodyPr wrap="square">
            <a:spAutoFit/>
          </a:bodyPr>
          <a:lstStyle/>
          <a:p>
            <a:pPr defTabSz="844083" eaLnBrk="0" fontAlgn="base" hangingPunct="0">
              <a:spcBef>
                <a:spcPct val="0"/>
              </a:spcBef>
              <a:spcAft>
                <a:spcPct val="0"/>
              </a:spcAft>
            </a:pPr>
            <a:endParaRPr kumimoji="1" lang="zh-TW" altLang="en-US" sz="1015">
              <a:solidFill>
                <a:prstClr val="black"/>
              </a:solidFill>
              <a:latin typeface="微軟正黑體" panose="020B0604030504040204" pitchFamily="34" charset="-120"/>
              <a:ea typeface="微軟正黑體" panose="020B0604030504040204" pitchFamily="34" charset="-120"/>
            </a:endParaRPr>
          </a:p>
        </p:txBody>
      </p:sp>
      <p:sp>
        <p:nvSpPr>
          <p:cNvPr id="38" name="矩形 37">
            <a:extLst>
              <a:ext uri="{FF2B5EF4-FFF2-40B4-BE49-F238E27FC236}">
                <a16:creationId xmlns:a16="http://schemas.microsoft.com/office/drawing/2014/main" id="{CA5B89F1-25F3-4BEE-B962-9FD228322383}"/>
              </a:ext>
            </a:extLst>
          </p:cNvPr>
          <p:cNvSpPr/>
          <p:nvPr/>
        </p:nvSpPr>
        <p:spPr>
          <a:xfrm>
            <a:off x="7477124" y="3772757"/>
            <a:ext cx="3349761" cy="2150076"/>
          </a:xfrm>
          <a:prstGeom prst="rect">
            <a:avLst/>
          </a:prstGeom>
        </p:spPr>
        <p:txBody>
          <a:bodyPr wrap="square">
            <a:spAutoFit/>
          </a:bodyPr>
          <a:lstStyle/>
          <a:p>
            <a:pPr marL="176213" lvl="0" indent="-176213" algn="just" defTabSz="844083">
              <a:lnSpc>
                <a:spcPts val="1900"/>
              </a:lnSpc>
              <a:spcBef>
                <a:spcPts val="200"/>
              </a:spcBef>
              <a:buFont typeface="Wingdings" panose="05000000000000000000" pitchFamily="2" charset="2"/>
              <a:buChar char="n"/>
            </a:pPr>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驗證場域</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：客戶</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廠址</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產線</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marL="176213" lvl="0" indent="-176213" algn="just" defTabSz="844083">
              <a:lnSpc>
                <a:spcPts val="1900"/>
              </a:lnSpc>
              <a:spcBef>
                <a:spcPts val="200"/>
              </a:spcBef>
              <a:buFont typeface="Wingdings" panose="05000000000000000000" pitchFamily="2" charset="2"/>
              <a:buChar char="n"/>
            </a:pPr>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驗證時間</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O</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個月試營運，</a:t>
            </a:r>
            <a:r>
              <a:rPr lang="en-US" altLang="zh-TW" sz="1400" dirty="0" err="1">
                <a:latin typeface="Times New Roman" panose="02020603050405020304" pitchFamily="18" charset="0"/>
                <a:ea typeface="微軟正黑體" panose="020B0604030504040204" pitchFamily="34" charset="-120"/>
                <a:cs typeface="Times New Roman" panose="02020603050405020304" pitchFamily="18" charset="0"/>
              </a:rPr>
              <a:t>yyy</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/mm/dd- </a:t>
            </a:r>
            <a:r>
              <a:rPr lang="en-US" altLang="zh-TW" sz="1400" dirty="0" err="1">
                <a:latin typeface="Times New Roman" panose="02020603050405020304" pitchFamily="18" charset="0"/>
                <a:ea typeface="微軟正黑體" panose="020B0604030504040204" pitchFamily="34" charset="-120"/>
                <a:cs typeface="Times New Roman" panose="02020603050405020304" pitchFamily="18" charset="0"/>
              </a:rPr>
              <a:t>yyy</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/mm/dd</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p>
            <a:pPr marL="176213" indent="-176213" algn="just" defTabSz="844083">
              <a:lnSpc>
                <a:spcPts val="1900"/>
              </a:lnSpc>
              <a:spcBef>
                <a:spcPts val="200"/>
              </a:spcBef>
              <a:buFont typeface="Wingdings" panose="05000000000000000000" pitchFamily="2" charset="2"/>
              <a:buChar char="n"/>
            </a:pPr>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使用之雲端與數位科技</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111125" algn="just" defTabSz="844083">
              <a:lnSpc>
                <a:spcPts val="1900"/>
              </a:lnSpc>
              <a:spcBef>
                <a:spcPts val="200"/>
              </a:spcBef>
              <a:buFont typeface="Arial" panose="020B0604020202020204" pitchFamily="34" charset="0"/>
              <a:buChar char="•"/>
            </a:pPr>
            <a:r>
              <a:rPr lang="zh-TW" altLang="en-US" sz="1200" spc="-5" dirty="0">
                <a:latin typeface="Times New Roman" panose="02020603050405020304" pitchFamily="18" charset="0"/>
                <a:ea typeface="微軟正黑體" panose="020B0604030504040204" pitchFamily="34" charset="-120"/>
                <a:cs typeface="Times New Roman" panose="02020603050405020304" pitchFamily="18" charset="0"/>
              </a:rPr>
              <a:t>私有雲：</a:t>
            </a:r>
            <a:r>
              <a:rPr lang="en-US" altLang="zh-TW" sz="1200" spc="-5" dirty="0">
                <a:latin typeface="Times New Roman" panose="02020603050405020304" pitchFamily="18" charset="0"/>
                <a:ea typeface="微軟正黑體" panose="020B0604030504040204" pitchFamily="34" charset="-120"/>
                <a:cs typeface="Times New Roman" panose="02020603050405020304" pitchFamily="18" charset="0"/>
              </a:rPr>
              <a:t>XX</a:t>
            </a:r>
            <a:r>
              <a:rPr lang="zh-TW" altLang="en-US" sz="1200" spc="-5" dirty="0">
                <a:latin typeface="Times New Roman" panose="02020603050405020304" pitchFamily="18" charset="0"/>
                <a:ea typeface="微軟正黑體" panose="020B0604030504040204" pitchFamily="34" charset="-120"/>
                <a:cs typeface="Times New Roman" panose="02020603050405020304" pitchFamily="18" charset="0"/>
              </a:rPr>
              <a:t>系統</a:t>
            </a:r>
          </a:p>
          <a:p>
            <a:pPr marL="285750" indent="-111125" algn="just" defTabSz="844083">
              <a:lnSpc>
                <a:spcPts val="1900"/>
              </a:lnSpc>
              <a:spcBef>
                <a:spcPts val="200"/>
              </a:spcBef>
              <a:buFont typeface="Arial" panose="020B0604020202020204" pitchFamily="34" charset="0"/>
              <a:buChar char="•"/>
            </a:pPr>
            <a:r>
              <a:rPr lang="zh-TW" altLang="en-US" sz="1200" spc="-5" dirty="0">
                <a:latin typeface="Times New Roman" panose="02020603050405020304" pitchFamily="18" charset="0"/>
                <a:ea typeface="微軟正黑體" panose="020B0604030504040204" pitchFamily="34" charset="-120"/>
                <a:cs typeface="Times New Roman" panose="02020603050405020304" pitchFamily="18" charset="0"/>
              </a:rPr>
              <a:t>公有雲：</a:t>
            </a:r>
            <a:r>
              <a:rPr lang="en-US" altLang="zh-TW" sz="1200" spc="-5" dirty="0">
                <a:latin typeface="Times New Roman" panose="02020603050405020304" pitchFamily="18" charset="0"/>
                <a:ea typeface="微軟正黑體" panose="020B0604030504040204" pitchFamily="34" charset="-120"/>
                <a:cs typeface="Times New Roman" panose="02020603050405020304" pitchFamily="18" charset="0"/>
              </a:rPr>
              <a:t> XX</a:t>
            </a:r>
            <a:r>
              <a:rPr lang="zh-TW" altLang="en-US" sz="1200" spc="-5" dirty="0">
                <a:latin typeface="Times New Roman" panose="02020603050405020304" pitchFamily="18" charset="0"/>
                <a:ea typeface="微軟正黑體" panose="020B0604030504040204" pitchFamily="34" charset="-120"/>
                <a:cs typeface="Times New Roman" panose="02020603050405020304" pitchFamily="18" charset="0"/>
              </a:rPr>
              <a:t>系統</a:t>
            </a:r>
          </a:p>
          <a:p>
            <a:pPr marL="176213" indent="-176213" algn="just" defTabSz="844083">
              <a:lnSpc>
                <a:spcPts val="1900"/>
              </a:lnSpc>
              <a:spcBef>
                <a:spcPts val="200"/>
              </a:spcBef>
              <a:buFont typeface="Wingdings" panose="05000000000000000000" pitchFamily="2" charset="2"/>
              <a:buChar char="n"/>
            </a:pPr>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預期效益</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kern="100" dirty="0">
                <a:latin typeface="Times New Roman" panose="02020603050405020304" pitchFamily="18" charset="0"/>
                <a:ea typeface="微軟正黑體" panose="020B0604030504040204" pitchFamily="34" charset="-120"/>
                <a:cs typeface="Times New Roman" panose="02020603050405020304" pitchFamily="18" charset="0"/>
              </a:rPr>
              <a:t>列舉至少</a:t>
            </a:r>
            <a:r>
              <a:rPr lang="en-US" altLang="zh-TW" sz="1400" kern="1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400" kern="100" dirty="0">
                <a:latin typeface="Times New Roman" panose="02020603050405020304" pitchFamily="18" charset="0"/>
                <a:ea typeface="微軟正黑體" panose="020B0604030504040204" pitchFamily="34" charset="-120"/>
                <a:cs typeface="Times New Roman" panose="02020603050405020304" pitchFamily="18" charset="0"/>
              </a:rPr>
              <a:t>項驗證預期效益</a:t>
            </a:r>
            <a:r>
              <a:rPr lang="zh-TW" altLang="en-US" sz="1400" spc="-5"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9" name="圓角矩形 38">
            <a:extLst>
              <a:ext uri="{FF2B5EF4-FFF2-40B4-BE49-F238E27FC236}">
                <a16:creationId xmlns:a16="http://schemas.microsoft.com/office/drawing/2014/main" id="{B10C3882-3F21-45BD-AAD1-45CCD364BAFE}"/>
              </a:ext>
            </a:extLst>
          </p:cNvPr>
          <p:cNvSpPr/>
          <p:nvPr/>
        </p:nvSpPr>
        <p:spPr>
          <a:xfrm>
            <a:off x="838201" y="1210266"/>
            <a:ext cx="10172700" cy="18567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endParaRPr kumimoji="1" lang="zh-TW" altLang="en-US" sz="1512">
              <a:solidFill>
                <a:prstClr val="white"/>
              </a:solidFill>
              <a:latin typeface="微軟正黑體" panose="020B0604030504040204" pitchFamily="34" charset="-120"/>
              <a:ea typeface="微軟正黑體" panose="020B0604030504040204" pitchFamily="34" charset="-120"/>
            </a:endParaRPr>
          </a:p>
        </p:txBody>
      </p:sp>
      <p:sp>
        <p:nvSpPr>
          <p:cNvPr id="40" name="流程圖: 替代處理程序 78">
            <a:extLst>
              <a:ext uri="{FF2B5EF4-FFF2-40B4-BE49-F238E27FC236}">
                <a16:creationId xmlns:a16="http://schemas.microsoft.com/office/drawing/2014/main" id="{FA2234C4-118A-42AA-8A22-0444F6A76136}"/>
              </a:ext>
            </a:extLst>
          </p:cNvPr>
          <p:cNvSpPr/>
          <p:nvPr/>
        </p:nvSpPr>
        <p:spPr>
          <a:xfrm>
            <a:off x="1011222" y="1445703"/>
            <a:ext cx="1541478" cy="638289"/>
          </a:xfrm>
          <a:prstGeom prst="flowChartAlternate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lang="zh-TW" altLang="en-US" sz="1680" b="1" kern="0">
                <a:solidFill>
                  <a:prstClr val="white"/>
                </a:solidFill>
                <a:latin typeface="微軟正黑體" panose="020B0604030504040204" pitchFamily="34" charset="-120"/>
                <a:ea typeface="微軟正黑體" panose="020B0604030504040204" pitchFamily="34" charset="-120"/>
              </a:rPr>
              <a:t>廠商</a:t>
            </a:r>
            <a:endParaRPr lang="en-US" altLang="zh-TW" sz="1680" b="1" kern="0">
              <a:solidFill>
                <a:prstClr val="white"/>
              </a:solidFill>
              <a:latin typeface="微軟正黑體" panose="020B0604030504040204" pitchFamily="34" charset="-120"/>
              <a:ea typeface="微軟正黑體" panose="020B0604030504040204" pitchFamily="34" charset="-120"/>
            </a:endParaRPr>
          </a:p>
          <a:p>
            <a:pPr algn="ctr" defTabSz="768284" eaLnBrk="0" fontAlgn="base" hangingPunct="0">
              <a:spcBef>
                <a:spcPct val="0"/>
              </a:spcBef>
              <a:spcAft>
                <a:spcPct val="0"/>
              </a:spcAft>
            </a:pPr>
            <a:r>
              <a:rPr lang="zh-TW" altLang="en-US" sz="1680" b="1" kern="0">
                <a:solidFill>
                  <a:prstClr val="white"/>
                </a:solidFill>
                <a:latin typeface="微軟正黑體" panose="020B0604030504040204" pitchFamily="34" charset="-120"/>
                <a:ea typeface="微軟正黑體" panose="020B0604030504040204" pitchFamily="34" charset="-120"/>
              </a:rPr>
              <a:t>名稱</a:t>
            </a:r>
            <a:endParaRPr kumimoji="1" lang="zh-TW" altLang="en-US" sz="1680" b="1" kern="0">
              <a:solidFill>
                <a:prstClr val="white"/>
              </a:solidFill>
              <a:latin typeface="微軟正黑體" panose="020B0604030504040204" pitchFamily="34" charset="-120"/>
              <a:ea typeface="微軟正黑體" panose="020B0604030504040204" pitchFamily="34" charset="-120"/>
            </a:endParaRPr>
          </a:p>
        </p:txBody>
      </p:sp>
      <p:sp>
        <p:nvSpPr>
          <p:cNvPr id="41" name="矩形 40">
            <a:extLst>
              <a:ext uri="{FF2B5EF4-FFF2-40B4-BE49-F238E27FC236}">
                <a16:creationId xmlns:a16="http://schemas.microsoft.com/office/drawing/2014/main" id="{D07CA239-21F0-493F-AF26-0A5D5A494382}"/>
              </a:ext>
            </a:extLst>
          </p:cNvPr>
          <p:cNvSpPr/>
          <p:nvPr/>
        </p:nvSpPr>
        <p:spPr>
          <a:xfrm>
            <a:off x="3984161" y="1247263"/>
            <a:ext cx="7033638" cy="1165897"/>
          </a:xfrm>
          <a:prstGeom prst="rect">
            <a:avLst/>
          </a:prstGeom>
        </p:spPr>
        <p:txBody>
          <a:bodyPr wrap="square">
            <a:spAutoFit/>
          </a:bodyPr>
          <a:lstStyle/>
          <a:p>
            <a:pPr marL="263776" lvl="0" indent="-263776" algn="just" defTabSz="844083">
              <a:lnSpc>
                <a:spcPts val="1662"/>
              </a:lnSpc>
              <a:spcBef>
                <a:spcPts val="0"/>
              </a:spcBef>
              <a:buFont typeface="Wingdings" panose="05000000000000000000" pitchFamily="2" charset="2"/>
              <a:buChar char="n"/>
            </a:pPr>
            <a:r>
              <a:rPr lang="zh-TW" altLang="en-US" sz="1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產業地位</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3776" lvl="0" indent="-263776" algn="just" defTabSz="844083">
              <a:lnSpc>
                <a:spcPts val="1662"/>
              </a:lnSpc>
              <a:spcBef>
                <a:spcPts val="0"/>
              </a:spcBef>
              <a:buFont typeface="Wingdings" panose="05000000000000000000" pitchFamily="2" charset="2"/>
              <a:buChar char="n"/>
            </a:pPr>
            <a:r>
              <a:rPr lang="zh-TW" altLang="en-US" sz="1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主要產品</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3776" lvl="0" indent="-263776" algn="just" defTabSz="844083" eaLnBrk="1" fontAlgn="auto" hangingPunct="1">
              <a:lnSpc>
                <a:spcPts val="1662"/>
              </a:lnSpc>
              <a:spcBef>
                <a:spcPts val="0"/>
              </a:spcBef>
              <a:spcAft>
                <a:spcPts val="0"/>
              </a:spcAft>
              <a:buFont typeface="Wingdings" panose="05000000000000000000" pitchFamily="2" charset="2"/>
              <a:buChar char="n"/>
            </a:pPr>
            <a:r>
              <a:rPr lang="zh-TW" altLang="en-US" sz="1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接班現況</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：姓名職稱</a:t>
            </a:r>
            <a:r>
              <a:rPr kumimoji="0"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接班條件</a:t>
            </a:r>
            <a:r>
              <a:rPr kumimoji="0"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預計接班</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or</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已經接班</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三年內</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p>
          <a:p>
            <a:pPr marL="263776" lvl="0" indent="-263776" algn="just" defTabSz="844083" eaLnBrk="1" fontAlgn="auto" hangingPunct="1">
              <a:lnSpc>
                <a:spcPts val="1662"/>
              </a:lnSpc>
              <a:spcBef>
                <a:spcPts val="0"/>
              </a:spcBef>
              <a:spcAft>
                <a:spcPts val="0"/>
              </a:spcAft>
              <a:buFont typeface="Wingdings" panose="05000000000000000000" pitchFamily="2" charset="2"/>
              <a:buChar char="n"/>
            </a:pPr>
            <a:r>
              <a:rPr lang="zh-TW" altLang="en-US" sz="1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轉型動機</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3776" lvl="0" indent="-263776" algn="just" defTabSz="844083">
              <a:lnSpc>
                <a:spcPts val="1662"/>
              </a:lnSpc>
              <a:spcBef>
                <a:spcPts val="0"/>
              </a:spcBef>
              <a:buFont typeface="Wingdings" panose="05000000000000000000" pitchFamily="2" charset="2"/>
              <a:buChar char="n"/>
            </a:pPr>
            <a:r>
              <a:rPr lang="zh-TW" altLang="en-US" sz="1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必要效益</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42" name="矩形 41">
            <a:extLst>
              <a:ext uri="{FF2B5EF4-FFF2-40B4-BE49-F238E27FC236}">
                <a16:creationId xmlns:a16="http://schemas.microsoft.com/office/drawing/2014/main" id="{C76FFF75-375F-4CC9-9A5F-E614226D9602}"/>
              </a:ext>
            </a:extLst>
          </p:cNvPr>
          <p:cNvSpPr/>
          <p:nvPr/>
        </p:nvSpPr>
        <p:spPr>
          <a:xfrm>
            <a:off x="8097779" y="782004"/>
            <a:ext cx="1105385" cy="348109"/>
          </a:xfrm>
          <a:prstGeom prst="rect">
            <a:avLst/>
          </a:prstGeom>
          <a:ln>
            <a:solidFill>
              <a:schemeClr val="bg1">
                <a:lumMod val="65000"/>
              </a:schemeClr>
            </a:solidFill>
          </a:ln>
        </p:spPr>
        <p:txBody>
          <a:bodyPr wrap="square">
            <a:spAutoFit/>
          </a:bodyPr>
          <a:lstStyle/>
          <a:p>
            <a:pPr algn="ctr" defTabSz="844083"/>
            <a:r>
              <a:rPr lang="en-US" altLang="zh-TW" sz="1662" b="1" dirty="0">
                <a:solidFill>
                  <a:srgbClr val="4F6228"/>
                </a:solidFill>
                <a:latin typeface="Times New Roman" panose="02020603050405020304" pitchFamily="18" charset="0"/>
                <a:ea typeface="微軟正黑體" panose="020B0604030504040204" pitchFamily="34" charset="-120"/>
                <a:cs typeface="Times New Roman" panose="02020603050405020304" pitchFamily="18" charset="0"/>
              </a:rPr>
              <a:t>OOOO</a:t>
            </a:r>
            <a:r>
              <a:rPr kumimoji="1" lang="zh-TW" altLang="en-US" sz="1662" b="1" dirty="0">
                <a:solidFill>
                  <a:srgbClr val="4F6228"/>
                </a:solidFill>
                <a:latin typeface="微軟正黑體" panose="020B0604030504040204" pitchFamily="34" charset="-120"/>
                <a:ea typeface="微軟正黑體" panose="020B0604030504040204" pitchFamily="34" charset="-120"/>
              </a:rPr>
              <a:t>業</a:t>
            </a:r>
          </a:p>
        </p:txBody>
      </p:sp>
      <p:sp>
        <p:nvSpPr>
          <p:cNvPr id="43" name="流程圖: 替代處理程序 78">
            <a:extLst>
              <a:ext uri="{FF2B5EF4-FFF2-40B4-BE49-F238E27FC236}">
                <a16:creationId xmlns:a16="http://schemas.microsoft.com/office/drawing/2014/main" id="{89B2C1B8-1208-46B7-B9E1-AA15397038AE}"/>
              </a:ext>
            </a:extLst>
          </p:cNvPr>
          <p:cNvSpPr/>
          <p:nvPr/>
        </p:nvSpPr>
        <p:spPr>
          <a:xfrm>
            <a:off x="1011222" y="2205591"/>
            <a:ext cx="1541478" cy="638289"/>
          </a:xfrm>
          <a:prstGeom prst="flowChartAlternateProcess">
            <a:avLst/>
          </a:prstGeom>
          <a:solidFill>
            <a:srgbClr val="023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lang="zh-TW" altLang="en-US" sz="1680" b="1" kern="0" dirty="0">
                <a:solidFill>
                  <a:schemeClr val="bg1"/>
                </a:solidFill>
                <a:latin typeface="微軟正黑體" panose="020B0604030504040204" pitchFamily="34" charset="-120"/>
                <a:ea typeface="微軟正黑體" panose="020B0604030504040204" pitchFamily="34" charset="-120"/>
              </a:rPr>
              <a:t>廠商</a:t>
            </a:r>
            <a:r>
              <a:rPr lang="en-US" altLang="zh-TW" sz="1680" b="1" kern="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LOGO</a:t>
            </a:r>
            <a:endParaRPr kumimoji="1" lang="zh-TW" altLang="en-US" sz="1680" b="1" kern="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4" name="流程圖: 替代處理程序 78">
            <a:extLst>
              <a:ext uri="{FF2B5EF4-FFF2-40B4-BE49-F238E27FC236}">
                <a16:creationId xmlns:a16="http://schemas.microsoft.com/office/drawing/2014/main" id="{F0AAE9EF-2DB6-46D8-A8EE-844CB2539B01}"/>
              </a:ext>
            </a:extLst>
          </p:cNvPr>
          <p:cNvSpPr/>
          <p:nvPr/>
        </p:nvSpPr>
        <p:spPr>
          <a:xfrm>
            <a:off x="2686049" y="1379028"/>
            <a:ext cx="1266825" cy="133013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lang="zh-TW" altLang="en-US" sz="1680" b="1" kern="0" dirty="0">
                <a:solidFill>
                  <a:prstClr val="white"/>
                </a:solidFill>
                <a:latin typeface="微軟正黑體" panose="020B0604030504040204" pitchFamily="34" charset="-120"/>
                <a:ea typeface="微軟正黑體" panose="020B0604030504040204" pitchFamily="34" charset="-120"/>
              </a:rPr>
              <a:t>計畫主持人</a:t>
            </a:r>
            <a:endParaRPr lang="en-US" altLang="zh-TW" sz="1680" b="1" kern="0" dirty="0">
              <a:solidFill>
                <a:prstClr val="white"/>
              </a:solidFill>
              <a:latin typeface="微軟正黑體" panose="020B0604030504040204" pitchFamily="34" charset="-120"/>
              <a:ea typeface="微軟正黑體" panose="020B0604030504040204" pitchFamily="34" charset="-120"/>
            </a:endParaRPr>
          </a:p>
          <a:p>
            <a:pPr algn="ctr" defTabSz="768284" eaLnBrk="0" fontAlgn="base" hangingPunct="0">
              <a:spcBef>
                <a:spcPct val="0"/>
              </a:spcBef>
              <a:spcAft>
                <a:spcPct val="0"/>
              </a:spcAft>
            </a:pPr>
            <a:r>
              <a:rPr lang="zh-TW" altLang="en-US" sz="1680" b="1" kern="0" dirty="0">
                <a:solidFill>
                  <a:prstClr val="white"/>
                </a:solidFill>
                <a:latin typeface="微軟正黑體" panose="020B0604030504040204" pitchFamily="34" charset="-120"/>
                <a:ea typeface="微軟正黑體" panose="020B0604030504040204" pitchFamily="34" charset="-120"/>
              </a:rPr>
              <a:t>照片</a:t>
            </a:r>
            <a:endParaRPr kumimoji="1" lang="zh-TW" altLang="en-US" sz="1680" b="1" kern="0" dirty="0">
              <a:solidFill>
                <a:prstClr val="white"/>
              </a:solidFill>
              <a:latin typeface="微軟正黑體" panose="020B0604030504040204" pitchFamily="34" charset="-120"/>
              <a:ea typeface="微軟正黑體" panose="020B0604030504040204" pitchFamily="34" charset="-120"/>
            </a:endParaRPr>
          </a:p>
        </p:txBody>
      </p:sp>
      <p:sp>
        <p:nvSpPr>
          <p:cNvPr id="45" name="矩形 44">
            <a:extLst>
              <a:ext uri="{FF2B5EF4-FFF2-40B4-BE49-F238E27FC236}">
                <a16:creationId xmlns:a16="http://schemas.microsoft.com/office/drawing/2014/main" id="{4B5F04AD-609C-4432-98EA-9862EDF609B0}"/>
              </a:ext>
            </a:extLst>
          </p:cNvPr>
          <p:cNvSpPr/>
          <p:nvPr/>
        </p:nvSpPr>
        <p:spPr>
          <a:xfrm>
            <a:off x="2914075" y="2755033"/>
            <a:ext cx="800219" cy="276999"/>
          </a:xfrm>
          <a:prstGeom prst="rect">
            <a:avLst/>
          </a:prstGeom>
        </p:spPr>
        <p:txBody>
          <a:bodyPr wrap="none">
            <a:spAutoFit/>
          </a:bodyPr>
          <a:lstStyle/>
          <a:p>
            <a:pPr algn="ctr"/>
            <a:r>
              <a:rPr lang="zh-TW" altLang="en-US" sz="1200" b="1" dirty="0">
                <a:latin typeface="微軟正黑體" panose="020B0604030504040204" pitchFamily="34" charset="-120"/>
                <a:ea typeface="微軟正黑體" panose="020B0604030504040204" pitchFamily="34" charset="-120"/>
              </a:rPr>
              <a:t>姓名職稱</a:t>
            </a:r>
          </a:p>
        </p:txBody>
      </p:sp>
      <p:graphicFrame>
        <p:nvGraphicFramePr>
          <p:cNvPr id="46" name="表格 45">
            <a:extLst>
              <a:ext uri="{FF2B5EF4-FFF2-40B4-BE49-F238E27FC236}">
                <a16:creationId xmlns:a16="http://schemas.microsoft.com/office/drawing/2014/main" id="{8824B220-3C48-491A-96A3-510617CE287C}"/>
              </a:ext>
            </a:extLst>
          </p:cNvPr>
          <p:cNvGraphicFramePr>
            <a:graphicFrameLocks noGrp="1"/>
          </p:cNvGraphicFramePr>
          <p:nvPr>
            <p:extLst>
              <p:ext uri="{D42A27DB-BD31-4B8C-83A1-F6EECF244321}">
                <p14:modId xmlns:p14="http://schemas.microsoft.com/office/powerpoint/2010/main" val="3345624815"/>
              </p:ext>
            </p:extLst>
          </p:nvPr>
        </p:nvGraphicFramePr>
        <p:xfrm>
          <a:off x="1280011" y="3752271"/>
          <a:ext cx="5882789" cy="2303464"/>
        </p:xfrm>
        <a:graphic>
          <a:graphicData uri="http://schemas.openxmlformats.org/drawingml/2006/table">
            <a:tbl>
              <a:tblPr/>
              <a:tblGrid>
                <a:gridCol w="5882789">
                  <a:extLst>
                    <a:ext uri="{9D8B030D-6E8A-4147-A177-3AD203B41FA5}">
                      <a16:colId xmlns:a16="http://schemas.microsoft.com/office/drawing/2014/main" val="1111907135"/>
                    </a:ext>
                  </a:extLst>
                </a:gridCol>
              </a:tblGrid>
              <a:tr h="2303464">
                <a:tc>
                  <a:txBody>
                    <a:bodyPr/>
                    <a:lstStyle>
                      <a:lvl1pPr marL="0" algn="l" defTabSz="914400" rtl="0" eaLnBrk="1" latinLnBrk="0" hangingPunct="1">
                        <a:defRPr sz="1800" kern="1200">
                          <a:solidFill>
                            <a:schemeClr val="tx1"/>
                          </a:solidFill>
                          <a:latin typeface="Franklin Gothic Book" panose="020B0503020102020204"/>
                        </a:defRPr>
                      </a:lvl1pPr>
                      <a:lvl2pPr marL="457200" algn="l" defTabSz="914400" rtl="0" eaLnBrk="1" latinLnBrk="0" hangingPunct="1">
                        <a:defRPr sz="1800" kern="1200">
                          <a:solidFill>
                            <a:schemeClr val="tx1"/>
                          </a:solidFill>
                          <a:latin typeface="Franklin Gothic Book" panose="020B0503020102020204"/>
                        </a:defRPr>
                      </a:lvl2pPr>
                      <a:lvl3pPr marL="914400" algn="l" defTabSz="914400" rtl="0" eaLnBrk="1" latinLnBrk="0" hangingPunct="1">
                        <a:defRPr sz="1800" kern="1200">
                          <a:solidFill>
                            <a:schemeClr val="tx1"/>
                          </a:solidFill>
                          <a:latin typeface="Franklin Gothic Book" panose="020B0503020102020204"/>
                        </a:defRPr>
                      </a:lvl3pPr>
                      <a:lvl4pPr marL="1371600" algn="l" defTabSz="914400" rtl="0" eaLnBrk="1" latinLnBrk="0" hangingPunct="1">
                        <a:defRPr sz="1800" kern="1200">
                          <a:solidFill>
                            <a:schemeClr val="tx1"/>
                          </a:solidFill>
                          <a:latin typeface="Franklin Gothic Book" panose="020B0503020102020204"/>
                        </a:defRPr>
                      </a:lvl4pPr>
                      <a:lvl5pPr marL="1828800" algn="l" defTabSz="914400" rtl="0" eaLnBrk="1" latinLnBrk="0" hangingPunct="1">
                        <a:defRPr sz="1800" kern="1200">
                          <a:solidFill>
                            <a:schemeClr val="tx1"/>
                          </a:solidFill>
                          <a:latin typeface="Franklin Gothic Book" panose="020B0503020102020204"/>
                        </a:defRPr>
                      </a:lvl5pPr>
                      <a:lvl6pPr marL="2286000" algn="l" defTabSz="914400" rtl="0" eaLnBrk="1" latinLnBrk="0" hangingPunct="1">
                        <a:defRPr sz="1800" kern="1200">
                          <a:solidFill>
                            <a:schemeClr val="tx1"/>
                          </a:solidFill>
                          <a:latin typeface="Franklin Gothic Book" panose="020B0503020102020204"/>
                        </a:defRPr>
                      </a:lvl6pPr>
                      <a:lvl7pPr marL="2743200" algn="l" defTabSz="914400" rtl="0" eaLnBrk="1" latinLnBrk="0" hangingPunct="1">
                        <a:defRPr sz="1800" kern="1200">
                          <a:solidFill>
                            <a:schemeClr val="tx1"/>
                          </a:solidFill>
                          <a:latin typeface="Franklin Gothic Book" panose="020B0503020102020204"/>
                        </a:defRPr>
                      </a:lvl7pPr>
                      <a:lvl8pPr marL="3200400" algn="l" defTabSz="914400" rtl="0" eaLnBrk="1" latinLnBrk="0" hangingPunct="1">
                        <a:defRPr sz="1800" kern="1200">
                          <a:solidFill>
                            <a:schemeClr val="tx1"/>
                          </a:solidFill>
                          <a:latin typeface="Franklin Gothic Book" panose="020B0503020102020204"/>
                        </a:defRPr>
                      </a:lvl8pPr>
                      <a:lvl9pPr marL="3657600" algn="l" defTabSz="914400" rtl="0" eaLnBrk="1" latinLnBrk="0" hangingPunct="1">
                        <a:defRPr sz="1800" kern="1200">
                          <a:solidFill>
                            <a:schemeClr val="tx1"/>
                          </a:solidFill>
                          <a:latin typeface="Franklin Gothic Book" panose="020B0503020102020204"/>
                        </a:defRPr>
                      </a:lvl9pPr>
                    </a:lstStyle>
                    <a:p>
                      <a:pPr marL="171450" marR="0" lvl="0" indent="-171450" algn="just" defTabSz="914400" rtl="0" eaLnBrk="1" fontAlgn="ctr" latinLnBrk="0" hangingPunct="0">
                        <a:lnSpc>
                          <a:spcPct val="100000"/>
                        </a:lnSpc>
                        <a:spcBef>
                          <a:spcPts val="0"/>
                        </a:spcBef>
                        <a:spcAft>
                          <a:spcPts val="0"/>
                        </a:spcAft>
                        <a:buClrTx/>
                        <a:buSzTx/>
                        <a:buFont typeface="Wingdings" panose="05000000000000000000" pitchFamily="2" charset="2"/>
                        <a:buChar char="n"/>
                        <a:tabLst/>
                        <a:defRPr/>
                      </a:pPr>
                      <a:r>
                        <a:rPr lang="zh-TW" altLang="en-US" sz="1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轉型</a:t>
                      </a:r>
                      <a:r>
                        <a:rPr lang="zh-TW" altLang="en-US" sz="1400" b="1" i="0" u="none" strike="noStrike" dirty="0">
                          <a:solidFill>
                            <a:schemeClr val="tx1"/>
                          </a:solidFill>
                          <a:effectLst/>
                          <a:latin typeface="Times New Roman" panose="02020603050405020304" pitchFamily="18" charset="0"/>
                          <a:ea typeface="+mn-ea"/>
                          <a:cs typeface="Times New Roman" panose="02020603050405020304" pitchFamily="18" charset="0"/>
                        </a:rPr>
                        <a:t>目標：</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因</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動機，故導入</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OO</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，有</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用途。</a:t>
                      </a:r>
                      <a:endPar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just" defTabSz="914400" rtl="0" eaLnBrk="1" fontAlgn="ctr" latinLnBrk="0" hangingPunct="0">
                        <a:lnSpc>
                          <a:spcPct val="100000"/>
                        </a:lnSpc>
                        <a:spcBef>
                          <a:spcPts val="0"/>
                        </a:spcBef>
                        <a:spcAft>
                          <a:spcPts val="0"/>
                        </a:spcAft>
                        <a:buClrTx/>
                        <a:buSzTx/>
                        <a:buFont typeface="Wingdings" panose="05000000000000000000" pitchFamily="2" charset="2"/>
                        <a:buChar char="n"/>
                        <a:tabLst/>
                        <a:defRPr/>
                      </a:pPr>
                      <a:endPar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just" defTabSz="914400" rtl="0" eaLnBrk="1" fontAlgn="ctr" latinLnBrk="0" hangingPunct="0">
                        <a:lnSpc>
                          <a:spcPct val="100000"/>
                        </a:lnSpc>
                        <a:spcBef>
                          <a:spcPts val="0"/>
                        </a:spcBef>
                        <a:spcAft>
                          <a:spcPts val="0"/>
                        </a:spcAft>
                        <a:buClrTx/>
                        <a:buSzTx/>
                        <a:buFont typeface="Wingdings" panose="05000000000000000000" pitchFamily="2" charset="2"/>
                        <a:buChar char="n"/>
                        <a:tabLst/>
                        <a:defRPr/>
                      </a:pPr>
                      <a:r>
                        <a:rPr lang="zh-TW" altLang="en-US" sz="1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創新商模</a:t>
                      </a:r>
                      <a:r>
                        <a:rPr lang="zh-TW" altLang="en-US" sz="1400" b="0"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：鎖定</a:t>
                      </a:r>
                      <a:r>
                        <a:rPr kumimoji="1" lang="en-US" altLang="zh-TW" sz="1400" dirty="0">
                          <a:solidFill>
                            <a:srgbClr val="FF0000"/>
                          </a:solidFill>
                          <a:latin typeface="Times New Roman" panose="02020603050405020304" pitchFamily="18" charset="0"/>
                          <a:cs typeface="Times New Roman" panose="02020603050405020304" pitchFamily="18" charset="0"/>
                        </a:rPr>
                        <a:t>OO</a:t>
                      </a:r>
                      <a:r>
                        <a:rPr kumimoji="1" lang="zh-TW" altLang="en-US" sz="1400" dirty="0">
                          <a:solidFill>
                            <a:srgbClr val="FF0000"/>
                          </a:solidFill>
                          <a:latin typeface="Times New Roman" panose="02020603050405020304" pitchFamily="18" charset="0"/>
                          <a:cs typeface="Times New Roman" panose="02020603050405020304" pitchFamily="18" charset="0"/>
                        </a:rPr>
                        <a:t>關鍵客戶</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，透過</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系統、</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系統、</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人工智慧應用等</a:t>
                      </a:r>
                      <a:r>
                        <a:rPr lang="zh-TW" altLang="en-US" sz="1400" b="0" i="0" u="none" strike="noStrike" dirty="0">
                          <a:solidFill>
                            <a:srgbClr val="FF0000"/>
                          </a:solidFill>
                          <a:effectLst/>
                          <a:latin typeface="Times New Roman" panose="02020603050405020304" pitchFamily="18" charset="0"/>
                          <a:ea typeface="+mn-ea"/>
                          <a:cs typeface="Times New Roman" panose="02020603050405020304" pitchFamily="18" charset="0"/>
                        </a:rPr>
                        <a:t>關鍵活動</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，達成</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OO</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的</a:t>
                      </a:r>
                      <a:r>
                        <a:rPr lang="zh-TW" altLang="en-US" sz="1400" b="0" i="0" u="none" strike="noStrike" dirty="0">
                          <a:solidFill>
                            <a:srgbClr val="FF0000"/>
                          </a:solidFill>
                          <a:effectLst/>
                          <a:latin typeface="Times New Roman" panose="02020603050405020304" pitchFamily="18" charset="0"/>
                          <a:ea typeface="+mn-ea"/>
                          <a:cs typeface="Times New Roman" panose="02020603050405020304" pitchFamily="18" charset="0"/>
                        </a:rPr>
                        <a:t>價值主張</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a:t>
                      </a:r>
                      <a:r>
                        <a:rPr kumimoji="1" lang="zh-TW" altLang="en-US" sz="1400" b="0" i="0" u="none" strike="noStrike" dirty="0">
                          <a:solidFill>
                            <a:prstClr val="black"/>
                          </a:solidFill>
                          <a:effectLst/>
                          <a:latin typeface="Times New Roman" panose="02020603050405020304" pitchFamily="18" charset="0"/>
                          <a:ea typeface="+mn-ea"/>
                          <a:cs typeface="Times New Roman" panose="02020603050405020304" pitchFamily="18" charset="0"/>
                        </a:rPr>
                        <a:t>開拓</a:t>
                      </a:r>
                      <a:r>
                        <a:rPr kumimoji="1" lang="en-US" altLang="zh-TW" sz="1400" dirty="0">
                          <a:solidFill>
                            <a:prstClr val="black"/>
                          </a:solidFill>
                          <a:latin typeface="Times New Roman" panose="02020603050405020304" pitchFamily="18" charset="0"/>
                          <a:cs typeface="Times New Roman" panose="02020603050405020304" pitchFamily="18" charset="0"/>
                        </a:rPr>
                        <a:t>OO</a:t>
                      </a:r>
                      <a:r>
                        <a:rPr kumimoji="1" lang="zh-TW" altLang="en-US" sz="1400" dirty="0">
                          <a:solidFill>
                            <a:srgbClr val="FF0000"/>
                          </a:solidFill>
                          <a:latin typeface="Times New Roman" panose="02020603050405020304" pitchFamily="18" charset="0"/>
                          <a:cs typeface="Times New Roman" panose="02020603050405020304" pitchFamily="18" charset="0"/>
                        </a:rPr>
                        <a:t>新市場</a:t>
                      </a:r>
                      <a:r>
                        <a:rPr kumimoji="1" lang="en-US" altLang="zh-TW" sz="1400" dirty="0">
                          <a:solidFill>
                            <a:srgbClr val="FF0000"/>
                          </a:solidFill>
                          <a:latin typeface="Times New Roman" panose="02020603050405020304" pitchFamily="18" charset="0"/>
                          <a:cs typeface="Times New Roman" panose="02020603050405020304" pitchFamily="18" charset="0"/>
                        </a:rPr>
                        <a:t>/</a:t>
                      </a:r>
                      <a:r>
                        <a:rPr kumimoji="1" lang="zh-TW" altLang="en-US" sz="1400" dirty="0">
                          <a:solidFill>
                            <a:srgbClr val="FF0000"/>
                          </a:solidFill>
                          <a:latin typeface="Times New Roman" panose="02020603050405020304" pitchFamily="18" charset="0"/>
                          <a:cs typeface="Times New Roman" panose="02020603050405020304" pitchFamily="18" charset="0"/>
                        </a:rPr>
                        <a:t>新通路</a:t>
                      </a:r>
                      <a:r>
                        <a:rPr kumimoji="1" lang="zh-TW" altLang="en-US" sz="1400" dirty="0">
                          <a:solidFill>
                            <a:prstClr val="black"/>
                          </a:solidFill>
                          <a:latin typeface="Times New Roman" panose="02020603050405020304" pitchFamily="18" charset="0"/>
                          <a:cs typeface="Times New Roman" panose="02020603050405020304" pitchFamily="18" charset="0"/>
                        </a:rPr>
                        <a:t>。</a:t>
                      </a:r>
                      <a:r>
                        <a:rPr kumimoji="1" lang="en-US" altLang="zh-TW" sz="1400" dirty="0">
                          <a:solidFill>
                            <a:prstClr val="black"/>
                          </a:solidFill>
                          <a:latin typeface="Times New Roman" panose="02020603050405020304" pitchFamily="18" charset="0"/>
                          <a:cs typeface="Times New Roman" panose="02020603050405020304" pitchFamily="18" charset="0"/>
                        </a:rPr>
                        <a:t>(</a:t>
                      </a:r>
                      <a:r>
                        <a:rPr kumimoji="1" lang="zh-TW" altLang="en-US" sz="1400" dirty="0">
                          <a:solidFill>
                            <a:prstClr val="black"/>
                          </a:solidFill>
                          <a:latin typeface="Times New Roman" panose="02020603050405020304" pitchFamily="18" charset="0"/>
                          <a:cs typeface="Times New Roman" panose="02020603050405020304" pitchFamily="18" charset="0"/>
                        </a:rPr>
                        <a:t>以文字說明並用圖呈現</a:t>
                      </a:r>
                      <a:r>
                        <a:rPr kumimoji="1" lang="en-US" altLang="zh-TW" sz="1400" dirty="0">
                          <a:solidFill>
                            <a:prstClr val="black"/>
                          </a:solidFill>
                          <a:latin typeface="Times New Roman" panose="02020603050405020304" pitchFamily="18" charset="0"/>
                          <a:cs typeface="Times New Roman" panose="02020603050405020304" pitchFamily="18" charset="0"/>
                        </a:rPr>
                        <a:t>)</a:t>
                      </a:r>
                      <a:endParaRPr lang="en-US" altLang="zh-TW" sz="1400" b="0"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87970999"/>
                  </a:ext>
                </a:extLst>
              </a:tr>
            </a:tbl>
          </a:graphicData>
        </a:graphic>
      </p:graphicFrame>
      <p:sp>
        <p:nvSpPr>
          <p:cNvPr id="47" name="文字方塊 46">
            <a:extLst>
              <a:ext uri="{FF2B5EF4-FFF2-40B4-BE49-F238E27FC236}">
                <a16:creationId xmlns:a16="http://schemas.microsoft.com/office/drawing/2014/main" id="{2FBAB0E9-1252-4E74-8A58-6E91A6E47746}"/>
              </a:ext>
            </a:extLst>
          </p:cNvPr>
          <p:cNvSpPr txBox="1"/>
          <p:nvPr/>
        </p:nvSpPr>
        <p:spPr>
          <a:xfrm>
            <a:off x="3419474" y="3232176"/>
            <a:ext cx="2505075" cy="461665"/>
          </a:xfrm>
          <a:prstGeom prst="rect">
            <a:avLst/>
          </a:prstGeom>
          <a:noFill/>
        </p:spPr>
        <p:txBody>
          <a:bodyPr wrap="square" rtlCol="0">
            <a:spAutoFit/>
          </a:bodyPr>
          <a:lstStyle/>
          <a:p>
            <a:pPr eaLnBrk="1" fontAlgn="auto" hangingPunct="1">
              <a:spcBef>
                <a:spcPts val="0"/>
              </a:spcBef>
              <a:spcAft>
                <a:spcPts val="0"/>
              </a:spcAft>
            </a:pPr>
            <a:r>
              <a:rPr kumimoji="0" lang="zh-TW" altLang="en-US" sz="1200" b="1" dirty="0">
                <a:solidFill>
                  <a:prstClr val="black"/>
                </a:solidFill>
                <a:latin typeface="微軟正黑體" panose="020B0604030504040204" pitchFamily="34" charset="-120"/>
                <a:ea typeface="微軟正黑體" panose="020B0604030504040204" pitchFamily="34" charset="-120"/>
              </a:rPr>
              <a:t>委外業者：</a:t>
            </a:r>
            <a:r>
              <a:rPr kumimoji="0" lang="en-US" altLang="zh-TW" sz="12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OO</a:t>
            </a:r>
            <a:r>
              <a:rPr kumimoji="0" lang="zh-TW" altLang="en-US" sz="1200" b="1" dirty="0">
                <a:solidFill>
                  <a:prstClr val="black"/>
                </a:solidFill>
                <a:latin typeface="微軟正黑體" panose="020B0604030504040204" pitchFamily="34" charset="-120"/>
                <a:ea typeface="微軟正黑體" panose="020B0604030504040204" pitchFamily="34" charset="-120"/>
              </a:rPr>
              <a:t>公司</a:t>
            </a:r>
            <a:endParaRPr kumimoji="0" lang="en-US" altLang="zh-TW" sz="1200" b="1" dirty="0">
              <a:solidFill>
                <a:prstClr val="black"/>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pPr>
            <a:r>
              <a:rPr kumimoji="0" lang="zh-TW" altLang="en-US" sz="1200" b="1" dirty="0">
                <a:solidFill>
                  <a:prstClr val="black"/>
                </a:solidFill>
                <a:latin typeface="微軟正黑體" panose="020B0604030504040204" pitchFamily="34" charset="-120"/>
                <a:ea typeface="微軟正黑體" panose="020B0604030504040204" pitchFamily="34" charset="-120"/>
              </a:rPr>
              <a:t>資安業者：</a:t>
            </a:r>
            <a:r>
              <a:rPr kumimoji="0" lang="en-US" altLang="zh-TW" sz="12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XX</a:t>
            </a:r>
            <a:r>
              <a:rPr kumimoji="0" lang="zh-TW" altLang="en-US" sz="1200" b="1" dirty="0">
                <a:solidFill>
                  <a:prstClr val="black"/>
                </a:solidFill>
                <a:latin typeface="微軟正黑體" panose="020B0604030504040204" pitchFamily="34" charset="-120"/>
                <a:ea typeface="微軟正黑體" panose="020B0604030504040204" pitchFamily="34" charset="-120"/>
              </a:rPr>
              <a:t>公司</a:t>
            </a:r>
          </a:p>
        </p:txBody>
      </p:sp>
      <p:graphicFrame>
        <p:nvGraphicFramePr>
          <p:cNvPr id="21" name="表格 20"/>
          <p:cNvGraphicFramePr>
            <a:graphicFrameLocks noGrp="1"/>
          </p:cNvGraphicFramePr>
          <p:nvPr>
            <p:extLst>
              <p:ext uri="{D42A27DB-BD31-4B8C-83A1-F6EECF244321}">
                <p14:modId xmlns:p14="http://schemas.microsoft.com/office/powerpoint/2010/main" val="229957431"/>
              </p:ext>
            </p:extLst>
          </p:nvPr>
        </p:nvGraphicFramePr>
        <p:xfrm>
          <a:off x="10128448" y="155124"/>
          <a:ext cx="1880777" cy="522092"/>
        </p:xfrm>
        <a:graphic>
          <a:graphicData uri="http://schemas.openxmlformats.org/drawingml/2006/table">
            <a:tbl>
              <a:tblPr firstRow="1" firstCol="1" bandRow="1">
                <a:tableStyleId>{5940675A-B579-460E-94D1-54222C63F5DA}</a:tableStyleId>
              </a:tblPr>
              <a:tblGrid>
                <a:gridCol w="969588">
                  <a:extLst>
                    <a:ext uri="{9D8B030D-6E8A-4147-A177-3AD203B41FA5}">
                      <a16:colId xmlns:a16="http://schemas.microsoft.com/office/drawing/2014/main" val="20002"/>
                    </a:ext>
                  </a:extLst>
                </a:gridCol>
                <a:gridCol w="911189">
                  <a:extLst>
                    <a:ext uri="{9D8B030D-6E8A-4147-A177-3AD203B41FA5}">
                      <a16:colId xmlns:a16="http://schemas.microsoft.com/office/drawing/2014/main" val="20003"/>
                    </a:ext>
                  </a:extLst>
                </a:gridCol>
              </a:tblGrid>
              <a:tr h="277541">
                <a:tc>
                  <a:txBody>
                    <a:bodyPr/>
                    <a:lstStyle/>
                    <a:p>
                      <a:pPr algn="ctr">
                        <a:spcAft>
                          <a:spcPts val="0"/>
                        </a:spcAft>
                      </a:pPr>
                      <a:r>
                        <a:rPr lang="zh-TW" altLang="en-US" sz="1000" b="1" kern="0" dirty="0">
                          <a:effectLst/>
                          <a:latin typeface="Times New Roman" panose="02020603050405020304" pitchFamily="18" charset="0"/>
                          <a:ea typeface="微軟正黑體" panose="020B0604030504040204" pitchFamily="34" charset="-120"/>
                          <a:cs typeface="Times New Roman" panose="02020603050405020304" pitchFamily="18" charset="0"/>
                        </a:rPr>
                        <a:t>計畫</a:t>
                      </a:r>
                      <a:r>
                        <a:rPr lang="zh-TW" sz="1000" b="1" kern="0" dirty="0">
                          <a:effectLst/>
                          <a:latin typeface="Times New Roman" panose="02020603050405020304" pitchFamily="18" charset="0"/>
                          <a:ea typeface="微軟正黑體" panose="020B0604030504040204" pitchFamily="34" charset="-120"/>
                          <a:cs typeface="Times New Roman" panose="02020603050405020304" pitchFamily="18" charset="0"/>
                        </a:rPr>
                        <a:t>總經費</a:t>
                      </a:r>
                      <a:endParaRPr lang="zh-TW" sz="1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r>
                        <a:rPr lang="zh-TW" sz="1000" b="1" kern="100" dirty="0">
                          <a:effectLst/>
                          <a:latin typeface="Times New Roman" panose="02020603050405020304" pitchFamily="18" charset="0"/>
                          <a:ea typeface="微軟正黑體" panose="020B0604030504040204" pitchFamily="34" charset="-120"/>
                          <a:cs typeface="Times New Roman" panose="02020603050405020304" pitchFamily="18" charset="0"/>
                        </a:rPr>
                        <a:t>補助經費</a:t>
                      </a:r>
                    </a:p>
                  </a:txBody>
                  <a:tcPr marL="17780" marR="17780" marT="0" marB="0" anchor="ctr"/>
                </a:tc>
                <a:extLst>
                  <a:ext uri="{0D108BD9-81ED-4DB2-BD59-A6C34878D82A}">
                    <a16:rowId xmlns:a16="http://schemas.microsoft.com/office/drawing/2014/main" val="10000"/>
                  </a:ext>
                </a:extLst>
              </a:tr>
              <a:tr h="244551">
                <a:tc>
                  <a:txBody>
                    <a:bodyPr/>
                    <a:lstStyle/>
                    <a:p>
                      <a:pPr algn="r"/>
                      <a:r>
                        <a:rPr lang="en-US" altLang="zh-TW" sz="1000" b="1" kern="100">
                          <a:effectLst/>
                          <a:latin typeface="Times New Roman" panose="02020603050405020304" pitchFamily="18" charset="0"/>
                          <a:ea typeface="微軟正黑體" panose="020B0604030504040204" pitchFamily="34" charset="-120"/>
                          <a:cs typeface="Times New Roman" panose="02020603050405020304" pitchFamily="18" charset="0"/>
                        </a:rPr>
                        <a:t>XXXXX</a:t>
                      </a:r>
                      <a:r>
                        <a:rPr lang="zh-TW" altLang="en-US" sz="1000" b="1" kern="100">
                          <a:effectLst/>
                          <a:latin typeface="Times New Roman" panose="02020603050405020304" pitchFamily="18" charset="0"/>
                          <a:ea typeface="微軟正黑體" panose="020B0604030504040204" pitchFamily="34" charset="-120"/>
                          <a:cs typeface="Times New Roman" panose="02020603050405020304" pitchFamily="18" charset="0"/>
                        </a:rPr>
                        <a:t>千元</a:t>
                      </a:r>
                      <a:endParaRPr lang="zh-TW" sz="1000" b="1"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altLang="zh-TW" sz="1000" b="1" kern="100" dirty="0">
                          <a:effectLst/>
                          <a:latin typeface="Times New Roman" panose="02020603050405020304" pitchFamily="18" charset="0"/>
                          <a:ea typeface="微軟正黑體" panose="020B0604030504040204" pitchFamily="34" charset="-120"/>
                          <a:cs typeface="Times New Roman" panose="02020603050405020304" pitchFamily="18" charset="0"/>
                        </a:rPr>
                        <a:t>OOOOO</a:t>
                      </a:r>
                      <a:r>
                        <a:rPr lang="zh-TW" altLang="en-US" sz="1000" b="1" kern="100" dirty="0">
                          <a:effectLst/>
                          <a:latin typeface="Times New Roman" panose="02020603050405020304" pitchFamily="18" charset="0"/>
                          <a:ea typeface="微軟正黑體" panose="020B0604030504040204" pitchFamily="34" charset="-120"/>
                          <a:cs typeface="Times New Roman" panose="02020603050405020304" pitchFamily="18" charset="0"/>
                        </a:rPr>
                        <a:t>千元</a:t>
                      </a:r>
                      <a:endParaRPr lang="zh-TW" sz="1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001"/>
                  </a:ext>
                </a:extLst>
              </a:tr>
            </a:tbl>
          </a:graphicData>
        </a:graphic>
      </p:graphicFrame>
      <p:sp>
        <p:nvSpPr>
          <p:cNvPr id="125" name="標題 1"/>
          <p:cNvSpPr txBox="1">
            <a:spLocks/>
          </p:cNvSpPr>
          <p:nvPr/>
        </p:nvSpPr>
        <p:spPr bwMode="auto">
          <a:xfrm>
            <a:off x="2818082" y="205583"/>
            <a:ext cx="5689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pPr defTabSz="912813"/>
            <a:r>
              <a:rPr kumimoji="0" lang="zh-TW" altLang="en-US">
                <a:ea typeface="微軟正黑體" panose="020B0604030504040204" pitchFamily="34" charset="-120"/>
              </a:rPr>
              <a:t>個案一頁簡報</a:t>
            </a:r>
          </a:p>
        </p:txBody>
      </p:sp>
      <p:sp>
        <p:nvSpPr>
          <p:cNvPr id="120" name="矩形 119"/>
          <p:cNvSpPr/>
          <p:nvPr/>
        </p:nvSpPr>
        <p:spPr>
          <a:xfrm>
            <a:off x="3239771" y="5926804"/>
            <a:ext cx="6405495" cy="248530"/>
          </a:xfrm>
          <a:prstGeom prst="rect">
            <a:avLst/>
          </a:prstGeom>
        </p:spPr>
        <p:txBody>
          <a:bodyPr wrap="square">
            <a:spAutoFit/>
          </a:bodyPr>
          <a:lstStyle/>
          <a:p>
            <a:pPr defTabSz="844083" eaLnBrk="0" fontAlgn="base" hangingPunct="0">
              <a:spcBef>
                <a:spcPct val="0"/>
              </a:spcBef>
              <a:spcAft>
                <a:spcPct val="0"/>
              </a:spcAft>
            </a:pPr>
            <a:endParaRPr kumimoji="1" lang="zh-TW" altLang="en-US" sz="1015">
              <a:solidFill>
                <a:prstClr val="black"/>
              </a:solidFill>
              <a:latin typeface="微軟正黑體" panose="020B0604030504040204" pitchFamily="34" charset="-120"/>
              <a:ea typeface="微軟正黑體" panose="020B0604030504040204" pitchFamily="34" charset="-120"/>
            </a:endParaRPr>
          </a:p>
        </p:txBody>
      </p:sp>
      <p:sp>
        <p:nvSpPr>
          <p:cNvPr id="121" name="投影片編號版面配置區 3"/>
          <p:cNvSpPr>
            <a:spLocks noGrp="1"/>
          </p:cNvSpPr>
          <p:nvPr>
            <p:ph type="sldNum" sz="quarter" idx="4294967295"/>
          </p:nvPr>
        </p:nvSpPr>
        <p:spPr>
          <a:xfrm>
            <a:off x="10267760" y="6460109"/>
            <a:ext cx="1905000" cy="457200"/>
          </a:xfrm>
        </p:spPr>
        <p:txBody>
          <a:bodyPr/>
          <a:lstStyle/>
          <a:p>
            <a:pPr defTabSz="844083">
              <a:defRPr/>
            </a:pPr>
            <a:fld id="{04FCF277-0D7C-4757-860A-5747CB6A1B2E}" type="slidenum">
              <a:rPr lang="zh-TW" altLang="en-US" sz="1108">
                <a:solidFill>
                  <a:prstClr val="black">
                    <a:tint val="75000"/>
                  </a:prstClr>
                </a:solidFill>
                <a:latin typeface="微軟正黑體" panose="020B0604030504040204" pitchFamily="34" charset="-120"/>
                <a:ea typeface="微軟正黑體" panose="020B0604030504040204" pitchFamily="34" charset="-120"/>
              </a:rPr>
              <a:pPr defTabSz="844083">
                <a:defRPr/>
              </a:pPr>
              <a:t>28</a:t>
            </a:fld>
            <a:endParaRPr lang="zh-TW" altLang="en-US" sz="1108">
              <a:solidFill>
                <a:prstClr val="black">
                  <a:tint val="75000"/>
                </a:prstClr>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10883999" y="4881389"/>
            <a:ext cx="1676310" cy="1296144"/>
            <a:chOff x="10541325" y="4509120"/>
            <a:chExt cx="1676310" cy="1296144"/>
          </a:xfrm>
        </p:grpSpPr>
        <p:sp>
          <p:nvSpPr>
            <p:cNvPr id="2" name="向左箭號 1"/>
            <p:cNvSpPr/>
            <p:nvPr/>
          </p:nvSpPr>
          <p:spPr>
            <a:xfrm>
              <a:off x="10541325" y="4509120"/>
              <a:ext cx="1650676" cy="1296144"/>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0780676" y="4817391"/>
              <a:ext cx="1436959" cy="692497"/>
            </a:xfrm>
            <a:prstGeom prst="rect">
              <a:avLst/>
            </a:prstGeom>
            <a:noFill/>
            <a:ln>
              <a:noFill/>
            </a:ln>
          </p:spPr>
          <p:txBody>
            <a:bodyPr wrap="square" rtlCol="0">
              <a:spAutoFit/>
            </a:bodyPr>
            <a:lstStyle/>
            <a:p>
              <a:pPr algn="just"/>
              <a:r>
                <a:rPr lang="zh-TW" altLang="en-US" sz="1300" b="1" dirty="0">
                  <a:latin typeface="微軟正黑體" panose="020B0604030504040204" pitchFamily="34" charset="-120"/>
                  <a:ea typeface="微軟正黑體" panose="020B0604030504040204" pitchFamily="34" charset="-120"/>
                </a:rPr>
                <a:t>說明</a:t>
              </a:r>
              <a:r>
                <a:rPr lang="en-US" altLang="zh-TW" sz="1300" b="1" dirty="0">
                  <a:latin typeface="Times New Roman" panose="02020603050405020304" pitchFamily="18" charset="0"/>
                  <a:ea typeface="微軟正黑體" panose="020B0604030504040204" pitchFamily="34" charset="-120"/>
                  <a:cs typeface="Times New Roman" panose="02020603050405020304" pitchFamily="18" charset="0"/>
                </a:rPr>
                <a:t>POB</a:t>
              </a:r>
              <a:r>
                <a:rPr lang="zh-TW" altLang="en-US" sz="1300" b="1" dirty="0">
                  <a:latin typeface="微軟正黑體" panose="020B0604030504040204" pitchFamily="34" charset="-120"/>
                  <a:ea typeface="微軟正黑體" panose="020B0604030504040204" pitchFamily="34" charset="-120"/>
                </a:rPr>
                <a:t>做法與該作法產生的效益，至少兩項</a:t>
              </a:r>
            </a:p>
          </p:txBody>
        </p:sp>
      </p:grpSp>
      <p:grpSp>
        <p:nvGrpSpPr>
          <p:cNvPr id="23" name="群組 22"/>
          <p:cNvGrpSpPr/>
          <p:nvPr/>
        </p:nvGrpSpPr>
        <p:grpSpPr>
          <a:xfrm>
            <a:off x="9406853" y="776595"/>
            <a:ext cx="2519939" cy="419701"/>
            <a:chOff x="7464152" y="297594"/>
            <a:chExt cx="2880320" cy="436165"/>
          </a:xfrm>
          <a:solidFill>
            <a:schemeClr val="bg1">
              <a:lumMod val="85000"/>
            </a:schemeClr>
          </a:solidFill>
        </p:grpSpPr>
        <p:sp>
          <p:nvSpPr>
            <p:cNvPr id="24" name="矩形圖說文字 23"/>
            <p:cNvSpPr/>
            <p:nvPr/>
          </p:nvSpPr>
          <p:spPr>
            <a:xfrm>
              <a:off x="7464152" y="297594"/>
              <a:ext cx="2880320" cy="436165"/>
            </a:xfrm>
            <a:prstGeom prst="wedgeRectCallout">
              <a:avLst>
                <a:gd name="adj1" fmla="val -56068"/>
                <a:gd name="adj2" fmla="val -2004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5" name="文字方塊 24"/>
            <p:cNvSpPr txBox="1"/>
            <p:nvPr/>
          </p:nvSpPr>
          <p:spPr>
            <a:xfrm>
              <a:off x="7588971" y="340260"/>
              <a:ext cx="2736304" cy="319850"/>
            </a:xfrm>
            <a:prstGeom prst="rect">
              <a:avLst/>
            </a:prstGeom>
            <a:noFill/>
            <a:ln>
              <a:noFill/>
            </a:ln>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請依照貴公司實際狀況填寫</a:t>
              </a:r>
            </a:p>
          </p:txBody>
        </p:sp>
      </p:grpSp>
    </p:spTree>
    <p:extLst>
      <p:ext uri="{BB962C8B-B14F-4D97-AF65-F5344CB8AC3E}">
        <p14:creationId xmlns:p14="http://schemas.microsoft.com/office/powerpoint/2010/main" val="330083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3245586" y="4724401"/>
            <a:ext cx="7962982" cy="1003919"/>
          </a:xfrm>
          <a:prstGeom prst="roundRect">
            <a:avLst/>
          </a:prstGeom>
          <a:solidFill>
            <a:srgbClr val="023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pPr fontAlgn="auto">
              <a:spcBef>
                <a:spcPts val="0"/>
              </a:spcBef>
              <a:spcAft>
                <a:spcPts val="0"/>
              </a:spcAft>
              <a:defRPr/>
            </a:pPr>
            <a:fld id="{E4F43408-B5FC-4643-8740-4B3D1EA5A6C0}" type="slidenum">
              <a:rPr lang="zh-TW" altLang="en-US">
                <a:solidFill>
                  <a:prstClr val="black">
                    <a:tint val="75000"/>
                  </a:prstClr>
                </a:solidFill>
                <a:latin typeface="Calibri"/>
                <a:ea typeface="新細明體" panose="02020500000000000000" pitchFamily="18" charset="-120"/>
                <a:cs typeface="+mn-cs"/>
              </a:rPr>
              <a:pPr fontAlgn="auto">
                <a:spcBef>
                  <a:spcPts val="0"/>
                </a:spcBef>
                <a:spcAft>
                  <a:spcPts val="0"/>
                </a:spcAft>
                <a:defRPr/>
              </a:pPr>
              <a:t>2</a:t>
            </a:fld>
            <a:endParaRPr lang="zh-TW" altLang="en-US">
              <a:solidFill>
                <a:prstClr val="black">
                  <a:tint val="75000"/>
                </a:prstClr>
              </a:solidFill>
              <a:latin typeface="Calibri"/>
              <a:ea typeface="新細明體" panose="02020500000000000000" pitchFamily="18" charset="-120"/>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539239327"/>
              </p:ext>
            </p:extLst>
          </p:nvPr>
        </p:nvGraphicFramePr>
        <p:xfrm>
          <a:off x="1271465" y="1371600"/>
          <a:ext cx="10125356" cy="4701142"/>
        </p:xfrm>
        <a:graphic>
          <a:graphicData uri="http://schemas.openxmlformats.org/drawingml/2006/table">
            <a:tbl>
              <a:tblPr firstRow="1" bandRow="1">
                <a:tableStyleId>{2D5ABB26-0587-4C30-8999-92F81FD0307C}</a:tableStyleId>
              </a:tblPr>
              <a:tblGrid>
                <a:gridCol w="1930046">
                  <a:extLst>
                    <a:ext uri="{9D8B030D-6E8A-4147-A177-3AD203B41FA5}">
                      <a16:colId xmlns:a16="http://schemas.microsoft.com/office/drawing/2014/main" val="412527982"/>
                    </a:ext>
                  </a:extLst>
                </a:gridCol>
                <a:gridCol w="8195310">
                  <a:extLst>
                    <a:ext uri="{9D8B030D-6E8A-4147-A177-3AD203B41FA5}">
                      <a16:colId xmlns:a16="http://schemas.microsoft.com/office/drawing/2014/main" val="897888936"/>
                    </a:ext>
                  </a:extLst>
                </a:gridCol>
              </a:tblGrid>
              <a:tr h="555483">
                <a:tc>
                  <a:txBody>
                    <a:bodyPr/>
                    <a:lstStyle/>
                    <a:p>
                      <a:pPr algn="ctr">
                        <a:lnSpc>
                          <a:spcPts val="1800"/>
                        </a:lnSpc>
                        <a:spcAft>
                          <a:spcPts val="0"/>
                        </a:spcAft>
                      </a:pPr>
                      <a:r>
                        <a:rPr lang="zh-TW" sz="2000" b="0" spc="10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項</a:t>
                      </a:r>
                      <a:r>
                        <a:rPr lang="zh-TW" sz="2000" b="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algn="ctr">
                        <a:lnSpc>
                          <a:spcPts val="1800"/>
                        </a:lnSpc>
                        <a:spcAft>
                          <a:spcPts val="0"/>
                        </a:spcAft>
                      </a:pPr>
                      <a:r>
                        <a:rPr lang="zh-TW" sz="2000" b="0" spc="10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內容</a:t>
                      </a:r>
                      <a:endParaRPr lang="zh-TW" sz="2000" b="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4022382372"/>
                  </a:ext>
                </a:extLst>
              </a:tr>
              <a:tr h="644655">
                <a:tc>
                  <a:txBody>
                    <a:bodyPr/>
                    <a:lstStyle/>
                    <a:p>
                      <a:pPr marL="107950" algn="ctr">
                        <a:lnSpc>
                          <a:spcPct val="100000"/>
                        </a:lnSpc>
                        <a:spcBef>
                          <a:spcPts val="415"/>
                        </a:spcBef>
                      </a:pPr>
                      <a:r>
                        <a:rPr sz="1800" b="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公司名稱</a:t>
                      </a:r>
                      <a:endParaRPr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a:lnSpc>
                          <a:spcPts val="1400"/>
                        </a:lnSpc>
                        <a:spcBef>
                          <a:spcPts val="0"/>
                        </a:spcBef>
                      </a:pPr>
                      <a:r>
                        <a:rPr lang="en-US" altLang="zh-TW"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xx</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股份有限公司</a:t>
                      </a:r>
                      <a:r>
                        <a:rPr lang="en-US" sz="20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sz="20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成立於民國</a:t>
                      </a:r>
                      <a:r>
                        <a:rPr lang="en-US" altLang="zh-TW" sz="2000" spc="-1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XXX</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sz="20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990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185059"/>
                  </a:ext>
                </a:extLst>
              </a:tr>
              <a:tr h="644655">
                <a:tc>
                  <a:txBody>
                    <a:bodyPr/>
                    <a:lstStyle/>
                    <a:p>
                      <a:pPr marL="107950" algn="ctr">
                        <a:lnSpc>
                          <a:spcPct val="100000"/>
                        </a:lnSpc>
                        <a:spcBef>
                          <a:spcPts val="370"/>
                        </a:spcBef>
                      </a:pPr>
                      <a:r>
                        <a:rPr sz="1800" b="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計畫名稱</a:t>
                      </a:r>
                      <a:endParaRPr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a:lnSpc>
                          <a:spcPts val="1400"/>
                        </a:lnSpc>
                        <a:spcBef>
                          <a:spcPts val="0"/>
                        </a:spcBef>
                      </a:pPr>
                      <a:r>
                        <a:rPr lang="en-US" altLang="zh-TW" sz="2000" spc="-2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xxx</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計畫</a:t>
                      </a:r>
                      <a:endParaRPr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781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06401"/>
                  </a:ext>
                </a:extLst>
              </a:tr>
              <a:tr h="644655">
                <a:tc>
                  <a:txBody>
                    <a:bodyPr/>
                    <a:lstStyle/>
                    <a:p>
                      <a:pPr marL="107950" algn="ctr">
                        <a:lnSpc>
                          <a:spcPct val="100000"/>
                        </a:lnSpc>
                        <a:spcBef>
                          <a:spcPts val="305"/>
                        </a:spcBef>
                      </a:pPr>
                      <a:r>
                        <a:rPr sz="1800" b="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計畫經費</a:t>
                      </a:r>
                      <a:endParaRPr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a:lnSpc>
                          <a:spcPts val="1400"/>
                        </a:lnSpc>
                        <a:spcBef>
                          <a:spcPts val="0"/>
                        </a:spcBef>
                      </a:pP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總經費</a:t>
                      </a:r>
                      <a:r>
                        <a:rPr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000" spc="-5"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千元／補助款</a:t>
                      </a:r>
                      <a:r>
                        <a:rPr sz="2000" spc="3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000" spc="3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千元</a:t>
                      </a:r>
                      <a:endParaRPr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850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6578997"/>
                  </a:ext>
                </a:extLst>
              </a:tr>
              <a:tr h="2211694">
                <a:tc>
                  <a:txBody>
                    <a:bodyPr/>
                    <a:lstStyle/>
                    <a:p>
                      <a:pPr marL="107950" algn="ctr">
                        <a:lnSpc>
                          <a:spcPct val="100000"/>
                        </a:lnSpc>
                        <a:spcBef>
                          <a:spcPts val="305"/>
                        </a:spcBef>
                      </a:pPr>
                      <a:r>
                        <a:rPr lang="zh-TW" altLang="en-US" sz="1800" b="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接班人</a:t>
                      </a:r>
                      <a:r>
                        <a:rPr lang="en-US" altLang="zh-TW" sz="1800" b="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職稱</a:t>
                      </a:r>
                      <a:r>
                        <a:rPr lang="en-US" altLang="zh-TW" sz="1800" b="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pPr marL="107950" algn="ctr">
                        <a:lnSpc>
                          <a:spcPct val="100000"/>
                        </a:lnSpc>
                        <a:spcBef>
                          <a:spcPts val="305"/>
                        </a:spcBef>
                      </a:pPr>
                      <a:r>
                        <a:rPr lang="zh-TW" altLang="en-US" sz="1800" b="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條件</a:t>
                      </a:r>
                      <a:endParaRPr sz="1800" b="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marR="0" lvl="0" indent="0" algn="just" defTabSz="914377" rtl="0" eaLnBrk="1" fontAlgn="auto" latinLnBrk="0" hangingPunct="1">
                        <a:lnSpc>
                          <a:spcPts val="2700"/>
                        </a:lnSpc>
                        <a:spcBef>
                          <a:spcPts val="0"/>
                        </a:spcBef>
                        <a:spcAft>
                          <a:spcPts val="0"/>
                        </a:spcAft>
                        <a:buClrTx/>
                        <a:buSzTx/>
                        <a:buFontTx/>
                        <a:buNone/>
                        <a:tabLst/>
                        <a:defRP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說明符合的條件，包含職位、預計接班或接班三年內、條件一</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91440" marR="0" lvl="0" indent="0" algn="just" defTabSz="914377" rtl="0" eaLnBrk="1" fontAlgn="auto" latinLnBrk="0" hangingPunct="1">
                        <a:lnSpc>
                          <a:spcPts val="2700"/>
                        </a:lnSpc>
                        <a:spcBef>
                          <a:spcPts val="600"/>
                        </a:spcBef>
                        <a:spcAft>
                          <a:spcPts val="0"/>
                        </a:spcAft>
                        <a:buClrTx/>
                        <a:buSzTx/>
                        <a:buFontTx/>
                        <a:buNone/>
                        <a:tabLst/>
                        <a:defRP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一小段話說明</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91440" marR="0" lvl="0" indent="0" algn="just" defTabSz="914377" rtl="0" eaLnBrk="1" fontAlgn="auto" latinLnBrk="0" hangingPunct="1">
                        <a:lnSpc>
                          <a:spcPct val="100000"/>
                        </a:lnSpc>
                        <a:spcBef>
                          <a:spcPts val="0"/>
                        </a:spcBef>
                        <a:spcAft>
                          <a:spcPts val="0"/>
                        </a:spcAft>
                        <a:buClrTx/>
                        <a:buSzTx/>
                        <a:buFontTx/>
                        <a:buNone/>
                        <a:tabLst/>
                        <a:defRPr/>
                      </a:pPr>
                      <a:endParaRPr lang="en-US" altLang="zh-TW" sz="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91440" marR="0" lvl="0" indent="0" algn="just" defTabSz="914377" rtl="0" eaLnBrk="1" fontAlgn="auto" latinLnBrk="0" hangingPunct="1">
                        <a:lnSpc>
                          <a:spcPts val="2700"/>
                        </a:lnSpc>
                        <a:spcBef>
                          <a:spcPts val="600"/>
                        </a:spcBef>
                        <a:spcAft>
                          <a:spcPts val="0"/>
                        </a:spcAft>
                        <a:buClrTx/>
                        <a:buSzTx/>
                        <a:buFontTx/>
                        <a:buNone/>
                        <a:tabLst/>
                        <a:defRPr/>
                      </a:pP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OOO(</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職位</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預計接班</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or</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已經接班三年</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條件一</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_</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為提案業者之負責人</a:t>
                      </a:r>
                      <a:endPar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marL="91440" marR="0" lvl="0" indent="0" algn="just" defTabSz="914377" rtl="0" eaLnBrk="1" fontAlgn="auto" latinLnBrk="0" hangingPunct="1">
                        <a:lnSpc>
                          <a:spcPts val="2700"/>
                        </a:lnSpc>
                        <a:spcBef>
                          <a:spcPts val="600"/>
                        </a:spcBef>
                        <a:spcAft>
                          <a:spcPts val="0"/>
                        </a:spcAft>
                        <a:buClrTx/>
                        <a:buSzTx/>
                        <a:buFontTx/>
                        <a:buNone/>
                        <a:tabLst/>
                        <a:defRPr/>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、董監事或持股超過</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大股東的本人或三等親</a:t>
                      </a:r>
                    </a:p>
                  </a:txBody>
                  <a:tcPr marL="0" marR="0" marT="850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4534525"/>
                  </a:ext>
                </a:extLst>
              </a:tr>
            </a:tbl>
          </a:graphicData>
        </a:graphic>
      </p:graphicFrame>
      <p:grpSp>
        <p:nvGrpSpPr>
          <p:cNvPr id="8" name="群組 7"/>
          <p:cNvGrpSpPr/>
          <p:nvPr/>
        </p:nvGrpSpPr>
        <p:grpSpPr>
          <a:xfrm>
            <a:off x="9150996" y="315917"/>
            <a:ext cx="2771596" cy="644515"/>
            <a:chOff x="7464152" y="297594"/>
            <a:chExt cx="2880320" cy="669798"/>
          </a:xfrm>
          <a:solidFill>
            <a:schemeClr val="bg1">
              <a:lumMod val="85000"/>
            </a:schemeClr>
          </a:solidFill>
        </p:grpSpPr>
        <p:sp>
          <p:nvSpPr>
            <p:cNvPr id="4" name="矩形圖說文字 3"/>
            <p:cNvSpPr/>
            <p:nvPr/>
          </p:nvSpPr>
          <p:spPr>
            <a:xfrm>
              <a:off x="7464152" y="297594"/>
              <a:ext cx="2880320" cy="669798"/>
            </a:xfrm>
            <a:prstGeom prst="wedgeRectCallout">
              <a:avLst>
                <a:gd name="adj1" fmla="val -20833"/>
                <a:gd name="adj2" fmla="val 77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11" name="文字方塊 10"/>
            <p:cNvSpPr txBox="1"/>
            <p:nvPr/>
          </p:nvSpPr>
          <p:spPr>
            <a:xfrm>
              <a:off x="7608168" y="321062"/>
              <a:ext cx="2736304" cy="607715"/>
            </a:xfrm>
            <a:prstGeom prst="rect">
              <a:avLst/>
            </a:prstGeom>
            <a:grp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請依照個案狀況修正範例內容填寫</a:t>
              </a:r>
            </a:p>
          </p:txBody>
        </p:sp>
      </p:grpSp>
      <p:sp>
        <p:nvSpPr>
          <p:cNvPr id="16" name="標題 1"/>
          <p:cNvSpPr>
            <a:spLocks noGrp="1"/>
          </p:cNvSpPr>
          <p:nvPr>
            <p:ph type="title"/>
          </p:nvPr>
        </p:nvSpPr>
        <p:spPr>
          <a:xfrm>
            <a:off x="2133600" y="71161"/>
            <a:ext cx="8229600" cy="922114"/>
          </a:xfrm>
        </p:spPr>
        <p:txBody>
          <a:bodyPr>
            <a:normAutofit/>
          </a:bodyPr>
          <a:lstStyle/>
          <a:p>
            <a:r>
              <a:rPr lang="zh-TW" altLang="en-US" dirty="0"/>
              <a:t>計畫簡介</a:t>
            </a:r>
          </a:p>
        </p:txBody>
      </p:sp>
    </p:spTree>
    <p:extLst>
      <p:ext uri="{BB962C8B-B14F-4D97-AF65-F5344CB8AC3E}">
        <p14:creationId xmlns:p14="http://schemas.microsoft.com/office/powerpoint/2010/main" val="53350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2133600" y="47715"/>
            <a:ext cx="8229600" cy="922114"/>
          </a:xfrm>
        </p:spPr>
        <p:txBody>
          <a:bodyPr>
            <a:normAutofit/>
          </a:bodyPr>
          <a:lstStyle/>
          <a:p>
            <a:r>
              <a:rPr lang="zh-TW" altLang="en-US" dirty="0"/>
              <a:t>計畫簡介</a:t>
            </a:r>
          </a:p>
        </p:txBody>
      </p:sp>
      <p:sp>
        <p:nvSpPr>
          <p:cNvPr id="3" name="投影片編號版面配置區 2"/>
          <p:cNvSpPr>
            <a:spLocks noGrp="1"/>
          </p:cNvSpPr>
          <p:nvPr>
            <p:ph type="sldNum" sz="quarter" idx="12"/>
          </p:nvPr>
        </p:nvSpPr>
        <p:spPr/>
        <p:txBody>
          <a:bodyPr/>
          <a:lstStyle/>
          <a:p>
            <a:pPr fontAlgn="auto">
              <a:spcBef>
                <a:spcPts val="0"/>
              </a:spcBef>
              <a:spcAft>
                <a:spcPts val="0"/>
              </a:spcAft>
              <a:defRPr/>
            </a:pPr>
            <a:fld id="{E4F43408-B5FC-4643-8740-4B3D1EA5A6C0}" type="slidenum">
              <a:rPr lang="zh-TW" altLang="en-US">
                <a:solidFill>
                  <a:prstClr val="black">
                    <a:tint val="75000"/>
                  </a:prstClr>
                </a:solidFill>
                <a:latin typeface="Calibri"/>
                <a:ea typeface="新細明體" panose="02020500000000000000" pitchFamily="18" charset="-120"/>
                <a:cs typeface="+mn-cs"/>
              </a:rPr>
              <a:pPr fontAlgn="auto">
                <a:spcBef>
                  <a:spcPts val="0"/>
                </a:spcBef>
                <a:spcAft>
                  <a:spcPts val="0"/>
                </a:spcAft>
                <a:defRPr/>
              </a:pPr>
              <a:t>3</a:t>
            </a:fld>
            <a:endParaRPr lang="zh-TW" altLang="en-US">
              <a:solidFill>
                <a:prstClr val="black">
                  <a:tint val="75000"/>
                </a:prstClr>
              </a:solidFill>
              <a:latin typeface="Calibri"/>
              <a:ea typeface="新細明體" panose="02020500000000000000" pitchFamily="18" charset="-120"/>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043966783"/>
              </p:ext>
            </p:extLst>
          </p:nvPr>
        </p:nvGraphicFramePr>
        <p:xfrm>
          <a:off x="1271465" y="924405"/>
          <a:ext cx="10225135" cy="5568786"/>
        </p:xfrm>
        <a:graphic>
          <a:graphicData uri="http://schemas.openxmlformats.org/drawingml/2006/table">
            <a:tbl>
              <a:tblPr firstRow="1" bandRow="1">
                <a:tableStyleId>{2D5ABB26-0587-4C30-8999-92F81FD0307C}</a:tableStyleId>
              </a:tblPr>
              <a:tblGrid>
                <a:gridCol w="1930046">
                  <a:extLst>
                    <a:ext uri="{9D8B030D-6E8A-4147-A177-3AD203B41FA5}">
                      <a16:colId xmlns:a16="http://schemas.microsoft.com/office/drawing/2014/main" val="412527982"/>
                    </a:ext>
                  </a:extLst>
                </a:gridCol>
                <a:gridCol w="1890801">
                  <a:extLst>
                    <a:ext uri="{9D8B030D-6E8A-4147-A177-3AD203B41FA5}">
                      <a16:colId xmlns:a16="http://schemas.microsoft.com/office/drawing/2014/main" val="897888936"/>
                    </a:ext>
                  </a:extLst>
                </a:gridCol>
                <a:gridCol w="3235936">
                  <a:extLst>
                    <a:ext uri="{9D8B030D-6E8A-4147-A177-3AD203B41FA5}">
                      <a16:colId xmlns:a16="http://schemas.microsoft.com/office/drawing/2014/main" val="730181820"/>
                    </a:ext>
                  </a:extLst>
                </a:gridCol>
                <a:gridCol w="3168352">
                  <a:extLst>
                    <a:ext uri="{9D8B030D-6E8A-4147-A177-3AD203B41FA5}">
                      <a16:colId xmlns:a16="http://schemas.microsoft.com/office/drawing/2014/main" val="354823583"/>
                    </a:ext>
                  </a:extLst>
                </a:gridCol>
              </a:tblGrid>
              <a:tr h="506808">
                <a:tc>
                  <a:txBody>
                    <a:bodyPr/>
                    <a:lstStyle/>
                    <a:p>
                      <a:pPr algn="ctr">
                        <a:lnSpc>
                          <a:spcPts val="1800"/>
                        </a:lnSpc>
                        <a:spcAft>
                          <a:spcPts val="0"/>
                        </a:spcAft>
                      </a:pPr>
                      <a:r>
                        <a:rPr lang="zh-TW" sz="2000" b="0" spc="1000" dirty="0">
                          <a:solidFill>
                            <a:schemeClr val="tx1"/>
                          </a:solidFill>
                          <a:effectLst/>
                          <a:latin typeface="微軟正黑體" panose="020B0604030504040204" pitchFamily="34" charset="-120"/>
                          <a:ea typeface="微軟正黑體" panose="020B0604030504040204" pitchFamily="34" charset="-120"/>
                        </a:rPr>
                        <a:t>項</a:t>
                      </a:r>
                      <a:r>
                        <a:rPr lang="zh-TW" sz="2000" b="0" dirty="0">
                          <a:solidFill>
                            <a:schemeClr val="tx1"/>
                          </a:solidFill>
                          <a:effectLst/>
                          <a:latin typeface="微軟正黑體" panose="020B0604030504040204" pitchFamily="34" charset="-120"/>
                          <a:ea typeface="微軟正黑體" panose="020B0604030504040204" pitchFamily="34" charset="-120"/>
                        </a:rPr>
                        <a:t>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gridSpan="3">
                  <a:txBody>
                    <a:bodyPr/>
                    <a:lstStyle/>
                    <a:p>
                      <a:pPr algn="ctr">
                        <a:lnSpc>
                          <a:spcPts val="1800"/>
                        </a:lnSpc>
                        <a:spcAft>
                          <a:spcPts val="0"/>
                        </a:spcAft>
                      </a:pPr>
                      <a:r>
                        <a:rPr lang="zh-TW" sz="2000" b="0" spc="1000" dirty="0">
                          <a:solidFill>
                            <a:schemeClr val="tx1"/>
                          </a:solidFill>
                          <a:effectLst/>
                          <a:latin typeface="微軟正黑體" panose="020B0604030504040204" pitchFamily="34" charset="-120"/>
                          <a:ea typeface="微軟正黑體" panose="020B0604030504040204" pitchFamily="34" charset="-120"/>
                        </a:rPr>
                        <a:t>內容</a:t>
                      </a:r>
                      <a:endParaRPr lang="zh-TW" sz="2000" b="0" dirty="0">
                        <a:solidFill>
                          <a:schemeClr val="tx1"/>
                        </a:solidFill>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22382372"/>
                  </a:ext>
                </a:extLst>
              </a:tr>
              <a:tr h="504056">
                <a:tc>
                  <a:txBody>
                    <a:bodyPr/>
                    <a:lstStyle/>
                    <a:p>
                      <a:pPr marL="107950" marR="0" lvl="0" indent="0" algn="ctr" defTabSz="914377" rtl="0" eaLnBrk="1" fontAlgn="auto" latinLnBrk="0" hangingPunct="1">
                        <a:lnSpc>
                          <a:spcPct val="100000"/>
                        </a:lnSpc>
                        <a:spcBef>
                          <a:spcPts val="305"/>
                        </a:spcBef>
                        <a:spcAft>
                          <a:spcPts val="0"/>
                        </a:spcAft>
                        <a:buClrTx/>
                        <a:buSzTx/>
                        <a:buFontTx/>
                        <a:buNone/>
                        <a:tabLst/>
                        <a:defRPr/>
                      </a:pPr>
                      <a:r>
                        <a:rPr lang="zh-TW" altLang="en-US" sz="1800" b="0" spc="-5" dirty="0">
                          <a:solidFill>
                            <a:schemeClr val="tx1"/>
                          </a:solidFill>
                          <a:latin typeface="微軟正黑體" panose="020B0604030504040204" pitchFamily="34" charset="-120"/>
                          <a:ea typeface="微軟正黑體" panose="020B0604030504040204" pitchFamily="34" charset="-120"/>
                          <a:cs typeface="微軟正黑體"/>
                        </a:rPr>
                        <a:t>產業地位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gridSpan="3">
                  <a:txBody>
                    <a:bodyPr/>
                    <a:lstStyle/>
                    <a:p>
                      <a:pPr marL="91440" indent="0" algn="l" defTabSz="914377" rtl="0" eaLnBrk="1" latinLnBrk="0" hangingPunct="1">
                        <a:lnSpc>
                          <a:spcPts val="1400"/>
                        </a:lnSpc>
                        <a:spcBef>
                          <a:spcPts val="0"/>
                        </a:spcBef>
                        <a:buFont typeface="Wingdings"/>
                        <a:buNone/>
                        <a:tabLst>
                          <a:tab pos="271780" algn="l"/>
                        </a:tabLst>
                      </a:pPr>
                      <a:endParaRPr lang="en-US" altLang="zh-TW" sz="1600" strike="noStrike" kern="1200">
                        <a:solidFill>
                          <a:schemeClr val="tx1"/>
                        </a:solidFill>
                        <a:latin typeface="微軟正黑體" panose="020B0604030504040204" pitchFamily="34" charset="-120"/>
                        <a:ea typeface="微軟正黑體" panose="020B0604030504040204" pitchFamily="34" charset="-120"/>
                        <a:cs typeface="微軟正黑體"/>
                      </a:endParaRPr>
                    </a:p>
                  </a:txBody>
                  <a:tcPr marL="0" marR="0" marT="850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904780398"/>
                  </a:ext>
                </a:extLst>
              </a:tr>
              <a:tr h="504056">
                <a:tc>
                  <a:txBody>
                    <a:bodyPr/>
                    <a:lstStyle/>
                    <a:p>
                      <a:pPr marL="107950" marR="0" lvl="0" indent="0" algn="ctr" defTabSz="914377" rtl="0" eaLnBrk="1" fontAlgn="auto" latinLnBrk="0" hangingPunct="1">
                        <a:lnSpc>
                          <a:spcPct val="100000"/>
                        </a:lnSpc>
                        <a:spcBef>
                          <a:spcPts val="305"/>
                        </a:spcBef>
                        <a:spcAft>
                          <a:spcPts val="0"/>
                        </a:spcAft>
                        <a:buClrTx/>
                        <a:buSzTx/>
                        <a:buFontTx/>
                        <a:buNone/>
                        <a:tabLst/>
                        <a:defRPr/>
                      </a:pPr>
                      <a:r>
                        <a:rPr lang="zh-TW" altLang="en-US" sz="1800" b="0" spc="-5" dirty="0">
                          <a:solidFill>
                            <a:schemeClr val="tx1"/>
                          </a:solidFill>
                          <a:latin typeface="微軟正黑體" panose="020B0604030504040204" pitchFamily="34" charset="-120"/>
                          <a:ea typeface="微軟正黑體" panose="020B0604030504040204" pitchFamily="34" charset="-120"/>
                          <a:cs typeface="微軟正黑體"/>
                        </a:rPr>
                        <a:t>主要產品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gridSpan="3">
                  <a:txBody>
                    <a:bodyPr/>
                    <a:lstStyle/>
                    <a:p>
                      <a:pPr marL="91440" indent="0" algn="l" defTabSz="914377" rtl="0" eaLnBrk="1" latinLnBrk="0" hangingPunct="1">
                        <a:lnSpc>
                          <a:spcPts val="1400"/>
                        </a:lnSpc>
                        <a:spcBef>
                          <a:spcPts val="0"/>
                        </a:spcBef>
                        <a:buFont typeface="Wingdings"/>
                        <a:buNone/>
                        <a:tabLst>
                          <a:tab pos="271780" algn="l"/>
                        </a:tabLst>
                      </a:pPr>
                      <a:endParaRPr lang="en-US" altLang="zh-TW" sz="1600" strike="noStrike"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850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87059328"/>
                  </a:ext>
                </a:extLst>
              </a:tr>
              <a:tr h="2489021">
                <a:tc>
                  <a:txBody>
                    <a:bodyPr/>
                    <a:lstStyle/>
                    <a:p>
                      <a:pPr marL="92075" marR="0" lvl="0" indent="0" algn="ctr" defTabSz="914377" rtl="0" eaLnBrk="1" fontAlgn="auto" latinLnBrk="0" hangingPunct="1">
                        <a:lnSpc>
                          <a:spcPct val="100000"/>
                        </a:lnSpc>
                        <a:spcBef>
                          <a:spcPts val="0"/>
                        </a:spcBef>
                        <a:spcAft>
                          <a:spcPts val="0"/>
                        </a:spcAft>
                        <a:buClrTx/>
                        <a:buSzTx/>
                        <a:buFontTx/>
                        <a:buNone/>
                        <a:tabLst/>
                        <a:defRPr/>
                      </a:pPr>
                      <a:r>
                        <a:rPr lang="zh-TW" altLang="en-US" sz="1800" b="0" spc="-5" dirty="0">
                          <a:solidFill>
                            <a:schemeClr val="tx1"/>
                          </a:solidFill>
                          <a:latin typeface="微軟正黑體" panose="020B0604030504040204" pitchFamily="34" charset="-120"/>
                          <a:ea typeface="微軟正黑體" panose="020B0604030504040204" pitchFamily="34" charset="-120"/>
                          <a:cs typeface="微軟正黑體"/>
                        </a:rPr>
                        <a:t>計畫內容摘要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gridSpan="3">
                  <a:txBody>
                    <a:bodyPr/>
                    <a:lstStyle/>
                    <a:p>
                      <a:pPr marL="434340" marR="0" lvl="0" indent="-342900" algn="l" defTabSz="914377" rtl="0" eaLnBrk="1" fontAlgn="auto" latinLnBrk="0" hangingPunct="1">
                        <a:lnSpc>
                          <a:spcPts val="2300"/>
                        </a:lnSpc>
                        <a:spcBef>
                          <a:spcPts val="600"/>
                        </a:spcBef>
                        <a:spcAft>
                          <a:spcPts val="0"/>
                        </a:spcAft>
                        <a:buClrTx/>
                        <a:buSzTx/>
                        <a:buFont typeface="Wingdings"/>
                        <a:buAutoNum type="arabicPeriod"/>
                        <a:tabLst>
                          <a:tab pos="271780" algn="l"/>
                        </a:tabLst>
                        <a:defRPr/>
                      </a:pP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轉型目標 </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新市場</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新通路，明確說明</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pPr marL="447675" marR="0" lvl="0" indent="0" algn="l" defTabSz="914377" rtl="0" eaLnBrk="1" fontAlgn="auto" latinLnBrk="0" hangingPunct="1">
                        <a:lnSpc>
                          <a:spcPts val="2300"/>
                        </a:lnSpc>
                        <a:spcBef>
                          <a:spcPts val="600"/>
                        </a:spcBef>
                        <a:spcAft>
                          <a:spcPts val="0"/>
                        </a:spcAft>
                        <a:buClrTx/>
                        <a:buSzTx/>
                        <a:buFont typeface="Wingdings"/>
                        <a:buNone/>
                        <a:tabLst>
                          <a:tab pos="271780" algn="l"/>
                        </a:tabLst>
                        <a:defRPr/>
                      </a:pPr>
                      <a:r>
                        <a:rPr lang="zh-TW" altLang="en-US" sz="1600" kern="1200"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如：創造新市場</a:t>
                      </a:r>
                      <a:r>
                        <a:rPr lang="en-US" altLang="zh-TW" sz="1600" kern="1200"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通路</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鎖定</a:t>
                      </a:r>
                      <a:r>
                        <a:rPr lang="en-US" altLang="zh-TW" sz="1600" kern="1200" dirty="0" err="1">
                          <a:solidFill>
                            <a:srgbClr val="02329A"/>
                          </a:solidFill>
                          <a:latin typeface="Times New Roman" panose="02020603050405020304" pitchFamily="18" charset="0"/>
                          <a:ea typeface="+mn-ea"/>
                          <a:cs typeface="Times New Roman" panose="02020603050405020304" pitchFamily="18" charset="0"/>
                        </a:rPr>
                        <a:t>oo</a:t>
                      </a:r>
                      <a:r>
                        <a:rPr lang="zh-TW" altLang="en-US" sz="1600" kern="1200" dirty="0">
                          <a:solidFill>
                            <a:srgbClr val="FF0000"/>
                          </a:solidFill>
                          <a:latin typeface="Times New Roman" panose="02020603050405020304" pitchFamily="18" charset="0"/>
                          <a:ea typeface="+mn-ea"/>
                          <a:cs typeface="Times New Roman" panose="02020603050405020304" pitchFamily="18" charset="0"/>
                        </a:rPr>
                        <a:t>目標客戶</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a:t>
                      </a:r>
                      <a:r>
                        <a:rPr lang="zh-TW" altLang="en-US" sz="1600" kern="1200"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透過</a:t>
                      </a:r>
                      <a:r>
                        <a:rPr lang="en-US" altLang="zh-TW" sz="1600" kern="1200" dirty="0" err="1">
                          <a:solidFill>
                            <a:srgbClr val="02329A"/>
                          </a:solidFill>
                          <a:latin typeface="Times New Roman" panose="02020603050405020304" pitchFamily="18" charset="0"/>
                          <a:ea typeface="+mn-ea"/>
                          <a:cs typeface="Times New Roman" panose="02020603050405020304" pitchFamily="18" charset="0"/>
                        </a:rPr>
                        <a:t>oo</a:t>
                      </a:r>
                      <a:r>
                        <a:rPr lang="zh-TW" altLang="en-US" sz="1600" kern="1200" dirty="0">
                          <a:solidFill>
                            <a:srgbClr val="FF0000"/>
                          </a:solidFill>
                          <a:latin typeface="Times New Roman" panose="02020603050405020304" pitchFamily="18" charset="0"/>
                          <a:ea typeface="+mn-ea"/>
                          <a:cs typeface="Times New Roman" panose="02020603050405020304" pitchFamily="18" charset="0"/>
                        </a:rPr>
                        <a:t>關鍵活動</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，達成</a:t>
                      </a:r>
                      <a:r>
                        <a:rPr lang="en-US" altLang="zh-TW" sz="1600" kern="1200" dirty="0" err="1">
                          <a:solidFill>
                            <a:srgbClr val="02329A"/>
                          </a:solidFill>
                          <a:latin typeface="Times New Roman" panose="02020603050405020304" pitchFamily="18" charset="0"/>
                          <a:ea typeface="+mn-ea"/>
                          <a:cs typeface="Times New Roman" panose="02020603050405020304" pitchFamily="18" charset="0"/>
                        </a:rPr>
                        <a:t>oo</a:t>
                      </a:r>
                      <a:r>
                        <a:rPr lang="zh-TW" altLang="en-US" sz="1600" kern="1200" dirty="0">
                          <a:solidFill>
                            <a:srgbClr val="FF0000"/>
                          </a:solidFill>
                          <a:latin typeface="Times New Roman" panose="02020603050405020304" pitchFamily="18" charset="0"/>
                          <a:ea typeface="+mn-ea"/>
                          <a:cs typeface="Times New Roman" panose="02020603050405020304" pitchFamily="18" charset="0"/>
                        </a:rPr>
                        <a:t>價值主張</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並</a:t>
                      </a:r>
                      <a:r>
                        <a:rPr lang="zh-TW" altLang="en-US" sz="1600" kern="1200" dirty="0">
                          <a:solidFill>
                            <a:srgbClr val="02329A"/>
                          </a:solidFill>
                          <a:highlight>
                            <a:srgbClr val="FFFF00"/>
                          </a:highlight>
                          <a:latin typeface="Times New Roman" panose="02020603050405020304" pitchFamily="18" charset="0"/>
                          <a:ea typeface="+mn-ea"/>
                          <a:cs typeface="Times New Roman" panose="02020603050405020304" pitchFamily="18" charset="0"/>
                        </a:rPr>
                        <a:t>達成海外市場突破</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可參考創新商業模式內容撰寫</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a:t>
                      </a:r>
                      <a:endParaRPr lang="en-US" altLang="zh-TW" sz="1600" kern="1200"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7675" marR="0" lvl="0" indent="0" algn="l" defTabSz="914377" rtl="0" eaLnBrk="1" fontAlgn="auto" latinLnBrk="0" hangingPunct="1">
                        <a:lnSpc>
                          <a:spcPct val="100000"/>
                        </a:lnSpc>
                        <a:spcBef>
                          <a:spcPts val="0"/>
                        </a:spcBef>
                        <a:spcAft>
                          <a:spcPts val="0"/>
                        </a:spcAft>
                        <a:buClrTx/>
                        <a:buSzTx/>
                        <a:buFont typeface="Wingdings"/>
                        <a:buNone/>
                        <a:tabLst>
                          <a:tab pos="271780" algn="l"/>
                        </a:tabLst>
                        <a:defRPr/>
                      </a:pPr>
                      <a:endParaRPr lang="en-US" altLang="zh-TW" sz="200" kern="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34340" marR="0" lvl="0" indent="-342900" algn="l" defTabSz="914377" rtl="0" eaLnBrk="1" fontAlgn="auto" latinLnBrk="0" hangingPunct="1">
                        <a:lnSpc>
                          <a:spcPts val="2300"/>
                        </a:lnSpc>
                        <a:spcBef>
                          <a:spcPts val="600"/>
                        </a:spcBef>
                        <a:spcAft>
                          <a:spcPts val="0"/>
                        </a:spcAft>
                        <a:buClrTx/>
                        <a:buSzTx/>
                        <a:buFont typeface="+mj-lt"/>
                        <a:buAutoNum type="arabicPeriod" startAt="2"/>
                        <a:tabLst>
                          <a:tab pos="271780" algn="l"/>
                        </a:tabLst>
                        <a:defRPr/>
                      </a:pP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規劃</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實踐作法 </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列點、畫紅字</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pPr marL="447675" marR="0" lvl="0" indent="0" algn="l" defTabSz="914377" rtl="0" eaLnBrk="1" fontAlgn="auto" latinLnBrk="0" hangingPunct="1">
                        <a:lnSpc>
                          <a:spcPts val="2300"/>
                        </a:lnSpc>
                        <a:spcBef>
                          <a:spcPts val="600"/>
                        </a:spcBef>
                        <a:spcAft>
                          <a:spcPts val="0"/>
                        </a:spcAft>
                        <a:buClrTx/>
                        <a:buSzTx/>
                        <a:buFont typeface="+mj-lt"/>
                        <a:buNone/>
                        <a:tabLst>
                          <a:tab pos="271780" algn="l"/>
                        </a:tabLst>
                        <a:defRPr/>
                      </a:pPr>
                      <a:r>
                        <a:rPr lang="zh-TW" altLang="en-US" sz="1600" kern="1200" dirty="0">
                          <a:solidFill>
                            <a:srgbClr val="02329A"/>
                          </a:solidFill>
                          <a:latin typeface="Times New Roman" panose="02020603050405020304" pitchFamily="18" charset="0"/>
                          <a:ea typeface="+mn-ea"/>
                          <a:cs typeface="Times New Roman" panose="02020603050405020304" pitchFamily="18" charset="0"/>
                        </a:rPr>
                        <a:t>如：溫室</a:t>
                      </a:r>
                      <a:r>
                        <a:rPr lang="zh-TW" altLang="en-US" sz="1600" kern="1200"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氣體盤查與數據</a:t>
                      </a:r>
                      <a:r>
                        <a:rPr lang="zh-TW" altLang="en-US" sz="1600" kern="12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決策平台：建置系統化</a:t>
                      </a:r>
                      <a:r>
                        <a:rPr lang="zh-TW" altLang="en-US" sz="1600" kern="1200" spc="-5"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溫室氣體盤查平台</a:t>
                      </a:r>
                    </a:p>
                    <a:p>
                      <a:pPr marL="447675" marR="0" lvl="0" indent="0" algn="l" defTabSz="914377" rtl="0" eaLnBrk="1" fontAlgn="auto" latinLnBrk="0" hangingPunct="1">
                        <a:lnSpc>
                          <a:spcPts val="2300"/>
                        </a:lnSpc>
                        <a:spcBef>
                          <a:spcPts val="600"/>
                        </a:spcBef>
                        <a:spcAft>
                          <a:spcPts val="0"/>
                        </a:spcAft>
                        <a:buClrTx/>
                        <a:buSzTx/>
                        <a:buFont typeface="+mj-lt"/>
                        <a:buNone/>
                        <a:tabLst>
                          <a:tab pos="271780" algn="l"/>
                        </a:tabLst>
                        <a:defRPr/>
                      </a:pPr>
                      <a:r>
                        <a:rPr lang="zh-TW" altLang="en-US" sz="1600" kern="12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雲端資料交換系統：透過感測器傳輸資料，建置</a:t>
                      </a:r>
                      <a:r>
                        <a:rPr lang="zh-TW" altLang="en-US" sz="1600" kern="1200" spc="-5"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雲端平台</a:t>
                      </a:r>
                      <a:r>
                        <a:rPr lang="zh-TW" altLang="en-US" sz="1600" kern="12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，提供客戶線上</a:t>
                      </a:r>
                      <a:r>
                        <a:rPr lang="zh-TW" altLang="en-US" sz="1600" kern="1200" spc="-5"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資訊即時查詢</a:t>
                      </a:r>
                    </a:p>
                  </a:txBody>
                  <a:tcPr marL="0" marR="0" marT="184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17953720"/>
                  </a:ext>
                </a:extLst>
              </a:tr>
              <a:tr h="893015">
                <a:tc rowSpan="2">
                  <a:txBody>
                    <a:bodyPr/>
                    <a:lstStyle/>
                    <a:p>
                      <a:pPr marL="92075" marR="0" lvl="0" indent="0" algn="ctr" defTabSz="914377" rtl="0" eaLnBrk="1" fontAlgn="auto" latinLnBrk="0" hangingPunct="1">
                        <a:lnSpc>
                          <a:spcPct val="100000"/>
                        </a:lnSpc>
                        <a:spcBef>
                          <a:spcPts val="0"/>
                        </a:spcBef>
                        <a:spcAft>
                          <a:spcPts val="0"/>
                        </a:spcAft>
                        <a:buClrTx/>
                        <a:buSzTx/>
                        <a:buFontTx/>
                        <a:buNone/>
                        <a:tabLst/>
                        <a:defRPr/>
                      </a:pPr>
                      <a:r>
                        <a:rPr lang="zh-TW" altLang="en-US" sz="1800" b="0" spc="-5" dirty="0">
                          <a:solidFill>
                            <a:schemeClr val="tx1"/>
                          </a:solidFill>
                          <a:latin typeface="微軟正黑體" panose="020B0604030504040204" pitchFamily="34" charset="-120"/>
                          <a:ea typeface="微軟正黑體" panose="020B0604030504040204" pitchFamily="34" charset="-120"/>
                          <a:cs typeface="微軟正黑體"/>
                        </a:rPr>
                        <a:t>計畫效益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87313" marR="0" lvl="0" indent="0" algn="l" defTabSz="914377" rtl="0" eaLnBrk="1" fontAlgn="auto" latinLnBrk="0" hangingPunct="1">
                        <a:lnSpc>
                          <a:spcPts val="1400"/>
                        </a:lnSpc>
                        <a:spcBef>
                          <a:spcPts val="0"/>
                        </a:spcBef>
                        <a:spcAft>
                          <a:spcPts val="0"/>
                        </a:spcAft>
                        <a:buClrTx/>
                        <a:buSzTx/>
                        <a:buFont typeface="+mj-lt"/>
                        <a:buNone/>
                        <a:tabLst>
                          <a:tab pos="271780" algn="l"/>
                        </a:tabLst>
                        <a:defRPr/>
                      </a:pPr>
                      <a:r>
                        <a:rPr lang="zh-TW" altLang="en-US" sz="1600" kern="1200" spc="-5"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必要效益</a:t>
                      </a:r>
                    </a:p>
                  </a:txBody>
                  <a:tcPr marL="0" marR="0" marT="184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0" indent="0" algn="l" defTabSz="914377" rtl="0" eaLnBrk="1" fontAlgn="auto" latinLnBrk="0" hangingPunct="1">
                        <a:lnSpc>
                          <a:spcPts val="1400"/>
                        </a:lnSpc>
                        <a:spcBef>
                          <a:spcPts val="0"/>
                        </a:spcBef>
                        <a:spcAft>
                          <a:spcPts val="0"/>
                        </a:spcAft>
                        <a:buClrTx/>
                        <a:buSzTx/>
                        <a:buFont typeface="+mj-lt"/>
                        <a:buNone/>
                        <a:tabLst>
                          <a:tab pos="271780" algn="l"/>
                        </a:tabLst>
                        <a:defRPr/>
                      </a:pPr>
                      <a:endParaRPr lang="zh-TW" altLang="en-US" sz="1600" kern="1200" spc="-5"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184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0" indent="0" algn="l" defTabSz="914377" rtl="0" eaLnBrk="1" fontAlgn="auto" latinLnBrk="0" hangingPunct="1">
                        <a:lnSpc>
                          <a:spcPts val="1400"/>
                        </a:lnSpc>
                        <a:spcBef>
                          <a:spcPts val="0"/>
                        </a:spcBef>
                        <a:spcAft>
                          <a:spcPts val="0"/>
                        </a:spcAft>
                        <a:buClrTx/>
                        <a:buSzTx/>
                        <a:buFont typeface="+mj-lt"/>
                        <a:buNone/>
                        <a:tabLst>
                          <a:tab pos="271780" algn="l"/>
                        </a:tabLst>
                        <a:defRPr/>
                      </a:pPr>
                      <a:endParaRPr lang="zh-TW" altLang="en-US" sz="1600" kern="12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1841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348219"/>
                  </a:ext>
                </a:extLst>
              </a:tr>
              <a:tr h="618972">
                <a:tc vMerge="1">
                  <a:txBody>
                    <a:bodyPr/>
                    <a:lstStyle/>
                    <a:p>
                      <a:endParaRPr lang="zh-TW" altLang="en-US"/>
                    </a:p>
                  </a:txBody>
                  <a:tcPr/>
                </a:tc>
                <a:tc>
                  <a:txBody>
                    <a:bodyPr/>
                    <a:lstStyle/>
                    <a:p>
                      <a:pPr marL="87313" marR="0" lvl="0" indent="0" algn="l" defTabSz="914377" rtl="0" eaLnBrk="1" fontAlgn="auto" latinLnBrk="0" hangingPunct="1">
                        <a:lnSpc>
                          <a:spcPct val="100000"/>
                        </a:lnSpc>
                        <a:spcBef>
                          <a:spcPts val="0"/>
                        </a:spcBef>
                        <a:spcAft>
                          <a:spcPts val="0"/>
                        </a:spcAft>
                        <a:buClrTx/>
                        <a:buSzTx/>
                        <a:buFont typeface="+mj-lt"/>
                        <a:buNone/>
                        <a:tabLst>
                          <a:tab pos="271780" algn="l"/>
                        </a:tabLst>
                        <a:defRPr/>
                      </a:pPr>
                      <a:r>
                        <a:rPr lang="zh-TW" altLang="en-US" sz="1600" spc="-5" dirty="0">
                          <a:solidFill>
                            <a:srgbClr val="002060"/>
                          </a:solidFill>
                          <a:latin typeface="Times New Roman" panose="02020603050405020304" pitchFamily="18" charset="0"/>
                          <a:ea typeface="+mn-ea"/>
                          <a:cs typeface="Times New Roman" panose="02020603050405020304" pitchFamily="18" charset="0"/>
                        </a:rPr>
                        <a:t>其他效益</a:t>
                      </a:r>
                    </a:p>
                    <a:p>
                      <a:pPr marL="87313" marR="0" lvl="0" indent="0" algn="l" defTabSz="914377" rtl="0" eaLnBrk="1" fontAlgn="auto" latinLnBrk="0" hangingPunct="1">
                        <a:lnSpc>
                          <a:spcPct val="100000"/>
                        </a:lnSpc>
                        <a:spcBef>
                          <a:spcPts val="0"/>
                        </a:spcBef>
                        <a:spcAft>
                          <a:spcPts val="0"/>
                        </a:spcAft>
                        <a:buClrTx/>
                        <a:buSzTx/>
                        <a:buFont typeface="+mj-lt"/>
                        <a:buNone/>
                        <a:tabLst>
                          <a:tab pos="271780" algn="l"/>
                        </a:tabLst>
                        <a:defRPr/>
                      </a:pPr>
                      <a:endParaRPr lang="zh-TW" altLang="en-US" sz="1600" kern="1200" spc="-5"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184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zh-TW" altLang="en-US" sz="1600" dirty="0">
                          <a:latin typeface="Times New Roman" panose="02020603050405020304" pitchFamily="18" charset="0"/>
                          <a:cs typeface="Times New Roman" panose="02020603050405020304" pitchFamily="18" charset="0"/>
                        </a:rPr>
                        <a:t>請列舉</a:t>
                      </a:r>
                      <a:r>
                        <a:rPr lang="en-US" altLang="zh-TW" sz="1600" dirty="0">
                          <a:latin typeface="Times New Roman" panose="02020603050405020304" pitchFamily="18" charset="0"/>
                          <a:cs typeface="Times New Roman" panose="02020603050405020304" pitchFamily="18" charset="0"/>
                        </a:rPr>
                        <a:t>3~4</a:t>
                      </a:r>
                      <a:r>
                        <a:rPr lang="zh-TW" altLang="en-US" sz="1600" dirty="0">
                          <a:latin typeface="Times New Roman" panose="02020603050405020304" pitchFamily="18" charset="0"/>
                          <a:cs typeface="Times New Roman" panose="02020603050405020304" pitchFamily="18" charset="0"/>
                        </a:rPr>
                        <a:t>項簽約計畫書摘要表所列之其他效益</a:t>
                      </a:r>
                    </a:p>
                  </a:txBody>
                  <a:tcPr marL="0" marR="0" marT="184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223499506"/>
                  </a:ext>
                </a:extLst>
              </a:tr>
            </a:tbl>
          </a:graphicData>
        </a:graphic>
      </p:graphicFrame>
      <p:grpSp>
        <p:nvGrpSpPr>
          <p:cNvPr id="8" name="群組 7"/>
          <p:cNvGrpSpPr/>
          <p:nvPr/>
        </p:nvGrpSpPr>
        <p:grpSpPr>
          <a:xfrm>
            <a:off x="10383448" y="13162"/>
            <a:ext cx="2771596" cy="644515"/>
            <a:chOff x="7464152" y="297594"/>
            <a:chExt cx="2880320" cy="669798"/>
          </a:xfrm>
          <a:solidFill>
            <a:schemeClr val="bg1">
              <a:lumMod val="85000"/>
            </a:schemeClr>
          </a:solidFill>
        </p:grpSpPr>
        <p:sp>
          <p:nvSpPr>
            <p:cNvPr id="4" name="矩形圖說文字 3"/>
            <p:cNvSpPr/>
            <p:nvPr/>
          </p:nvSpPr>
          <p:spPr>
            <a:xfrm>
              <a:off x="7464152" y="297594"/>
              <a:ext cx="2880320" cy="669798"/>
            </a:xfrm>
            <a:prstGeom prst="wedgeRectCallout">
              <a:avLst>
                <a:gd name="adj1" fmla="val -20833"/>
                <a:gd name="adj2" fmla="val 77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11" name="文字方塊 10"/>
            <p:cNvSpPr txBox="1"/>
            <p:nvPr/>
          </p:nvSpPr>
          <p:spPr>
            <a:xfrm>
              <a:off x="7608168" y="321062"/>
              <a:ext cx="2736304" cy="607715"/>
            </a:xfrm>
            <a:prstGeom prst="rect">
              <a:avLst/>
            </a:prstGeom>
            <a:grp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請依照個案狀況修正範例內容填寫</a:t>
              </a:r>
            </a:p>
          </p:txBody>
        </p:sp>
      </p:grpSp>
      <p:grpSp>
        <p:nvGrpSpPr>
          <p:cNvPr id="9" name="群組 8"/>
          <p:cNvGrpSpPr/>
          <p:nvPr/>
        </p:nvGrpSpPr>
        <p:grpSpPr>
          <a:xfrm>
            <a:off x="5257020" y="5046082"/>
            <a:ext cx="6309377" cy="767903"/>
            <a:chOff x="4987389" y="4910091"/>
            <a:chExt cx="6309377" cy="767903"/>
          </a:xfrm>
        </p:grpSpPr>
        <p:sp>
          <p:nvSpPr>
            <p:cNvPr id="6" name="矩形 5"/>
            <p:cNvSpPr/>
            <p:nvPr/>
          </p:nvSpPr>
          <p:spPr>
            <a:xfrm>
              <a:off x="7885844" y="4910091"/>
              <a:ext cx="3410922" cy="690958"/>
            </a:xfrm>
            <a:prstGeom prst="rect">
              <a:avLst/>
            </a:prstGeom>
          </p:spPr>
          <p:txBody>
            <a:bodyPr wrap="square">
              <a:spAutoFit/>
            </a:bodyPr>
            <a:lstStyle/>
            <a:p>
              <a:pPr marL="87313" lvl="0" algn="ctr" defTabSz="914377" eaLnBrk="1" fontAlgn="auto" hangingPunct="1">
                <a:lnSpc>
                  <a:spcPts val="2300"/>
                </a:lnSpc>
                <a:spcBef>
                  <a:spcPts val="0"/>
                </a:spcBef>
                <a:spcAft>
                  <a:spcPts val="0"/>
                </a:spcAft>
                <a:tabLst>
                  <a:tab pos="271780" algn="l"/>
                </a:tabLst>
                <a:defRPr/>
              </a:pPr>
              <a:r>
                <a:rPr lang="zh-TW" altLang="en-US" sz="1600" spc="-5" dirty="0">
                  <a:solidFill>
                    <a:schemeClr val="bg2">
                      <a:lumMod val="10000"/>
                    </a:schemeClr>
                  </a:solidFill>
                  <a:latin typeface="微軟正黑體" panose="020B0604030504040204" pitchFamily="34" charset="-120"/>
                  <a:ea typeface="微軟正黑體" panose="020B0604030504040204" pitchFamily="34" charset="-120"/>
                  <a:cs typeface="微軟正黑體"/>
                </a:rPr>
                <a:t>如：增加海外營收</a:t>
              </a:r>
              <a:r>
                <a:rPr lang="en-US" altLang="zh-TW"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(OO</a:t>
              </a:r>
              <a:r>
                <a:rPr lang="zh-TW" altLang="en-US"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條件</a:t>
              </a:r>
              <a:r>
                <a:rPr lang="en-US" altLang="zh-TW"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87313" lvl="0" algn="ctr" defTabSz="914377" eaLnBrk="1" fontAlgn="auto" hangingPunct="1">
                <a:lnSpc>
                  <a:spcPts val="2300"/>
                </a:lnSpc>
                <a:spcBef>
                  <a:spcPts val="0"/>
                </a:spcBef>
                <a:spcAft>
                  <a:spcPts val="0"/>
                </a:spcAft>
                <a:tabLst>
                  <a:tab pos="271780" algn="l"/>
                </a:tabLst>
                <a:defRPr/>
              </a:pPr>
              <a:r>
                <a:rPr lang="zh-TW" altLang="en-US" sz="1600" spc="-5" dirty="0">
                  <a:solidFill>
                    <a:srgbClr val="02329A"/>
                  </a:solidFill>
                  <a:latin typeface="微軟正黑體" panose="020B0604030504040204" pitchFamily="34" charset="-120"/>
                  <a:ea typeface="微軟正黑體" panose="020B0604030504040204" pitchFamily="34" charset="-120"/>
                </a:rPr>
                <a:t>「海外營收」提高</a:t>
              </a:r>
              <a:r>
                <a:rPr lang="en-US" altLang="zh-TW" sz="2800" b="1" spc="-5" dirty="0">
                  <a:solidFill>
                    <a:srgbClr val="02329A"/>
                  </a:solidFill>
                  <a:latin typeface="微軟正黑體" panose="020B0604030504040204" pitchFamily="34" charset="-120"/>
                  <a:ea typeface="微軟正黑體" panose="020B0604030504040204" pitchFamily="34" charset="-120"/>
                </a:rPr>
                <a:t>3</a:t>
              </a:r>
              <a:r>
                <a:rPr lang="en-US" altLang="zh-TW" sz="1600" spc="-5" dirty="0">
                  <a:solidFill>
                    <a:srgbClr val="02329A"/>
                  </a:solidFill>
                  <a:latin typeface="微軟正黑體" panose="020B0604030504040204" pitchFamily="34" charset="-120"/>
                  <a:ea typeface="微軟正黑體" panose="020B0604030504040204" pitchFamily="34" charset="-120"/>
                </a:rPr>
                <a:t> %</a:t>
              </a:r>
            </a:p>
          </p:txBody>
        </p:sp>
        <p:sp>
          <p:nvSpPr>
            <p:cNvPr id="7" name="矩形 6"/>
            <p:cNvSpPr/>
            <p:nvPr/>
          </p:nvSpPr>
          <p:spPr>
            <a:xfrm>
              <a:off x="4987389" y="4910091"/>
              <a:ext cx="2880320" cy="767903"/>
            </a:xfrm>
            <a:prstGeom prst="rect">
              <a:avLst/>
            </a:prstGeom>
          </p:spPr>
          <p:txBody>
            <a:bodyPr wrap="square">
              <a:spAutoFit/>
            </a:bodyPr>
            <a:lstStyle/>
            <a:p>
              <a:pPr marL="87313" lvl="0" algn="ctr" defTabSz="914377" eaLnBrk="1" fontAlgn="auto" hangingPunct="1">
                <a:lnSpc>
                  <a:spcPts val="2300"/>
                </a:lnSpc>
                <a:spcBef>
                  <a:spcPts val="600"/>
                </a:spcBef>
                <a:spcAft>
                  <a:spcPts val="0"/>
                </a:spcAft>
                <a:tabLst>
                  <a:tab pos="271780" algn="l"/>
                </a:tabLst>
                <a:defRPr/>
              </a:pPr>
              <a:r>
                <a:rPr lang="zh-TW" altLang="en-US" sz="1600" spc="-5" dirty="0">
                  <a:solidFill>
                    <a:schemeClr val="bg2">
                      <a:lumMod val="10000"/>
                    </a:schemeClr>
                  </a:solidFill>
                  <a:latin typeface="微軟正黑體" panose="020B0604030504040204" pitchFamily="34" charset="-120"/>
                  <a:ea typeface="微軟正黑體" panose="020B0604030504040204" pitchFamily="34" charset="-120"/>
                  <a:cs typeface="Times New Roman" panose="02020603050405020304" pitchFamily="18" charset="0"/>
                </a:rPr>
                <a:t>如：提高員工</a:t>
              </a:r>
              <a:r>
                <a:rPr lang="zh-TW" altLang="en-US"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薪資</a:t>
              </a:r>
              <a:r>
                <a:rPr lang="en-US" altLang="zh-TW"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(OO</a:t>
              </a:r>
              <a:r>
                <a:rPr lang="zh-TW" altLang="en-US"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條件</a:t>
              </a:r>
              <a:r>
                <a:rPr lang="en-US" altLang="zh-TW" sz="1600" spc="-5" dirty="0">
                  <a:solidFill>
                    <a:schemeClr val="bg2">
                      <a:lumMod val="1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a:p>
              <a:pPr marL="87313" lvl="0" algn="ctr" defTabSz="914377" eaLnBrk="1" fontAlgn="auto" hangingPunct="1">
                <a:lnSpc>
                  <a:spcPts val="2300"/>
                </a:lnSpc>
                <a:spcBef>
                  <a:spcPts val="600"/>
                </a:spcBef>
                <a:spcAft>
                  <a:spcPts val="0"/>
                </a:spcAft>
                <a:tabLst>
                  <a:tab pos="271780" algn="l"/>
                </a:tabLst>
                <a:defRPr/>
              </a:pPr>
              <a:r>
                <a:rPr lang="zh-TW" altLang="en-US" sz="1600" spc="-5" dirty="0">
                  <a:solidFill>
                    <a:srgbClr val="02329A"/>
                  </a:solidFill>
                  <a:latin typeface="微軟正黑體" panose="020B0604030504040204" pitchFamily="34" charset="-120"/>
                  <a:ea typeface="微軟正黑體" panose="020B0604030504040204" pitchFamily="34" charset="-120"/>
                  <a:cs typeface="Times New Roman" panose="02020603050405020304" pitchFamily="18" charset="0"/>
                </a:rPr>
                <a:t>「關鍵員工」薪資成長 </a:t>
              </a:r>
              <a:r>
                <a:rPr lang="en-US" altLang="zh-TW" sz="2800" b="1" spc="-5" dirty="0">
                  <a:solidFill>
                    <a:srgbClr val="02329A"/>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800" b="1" spc="-5" dirty="0">
                  <a:solidFill>
                    <a:srgbClr val="02329A"/>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spc="-5" dirty="0">
                  <a:solidFill>
                    <a:srgbClr val="02329A"/>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spc="-5" dirty="0">
                <a:solidFill>
                  <a:srgbClr val="02329A"/>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72388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633046" y="236660"/>
            <a:ext cx="10972800" cy="725488"/>
          </a:xfrm>
        </p:spPr>
        <p:txBody>
          <a:bodyPr/>
          <a:lstStyle/>
          <a:p>
            <a:r>
              <a:rPr lang="zh-TW" altLang="en-US"/>
              <a:t>前次查證意見回覆</a:t>
            </a:r>
          </a:p>
        </p:txBody>
      </p:sp>
      <p:sp>
        <p:nvSpPr>
          <p:cNvPr id="8195" name="內容版面配置區 2"/>
          <p:cNvSpPr>
            <a:spLocks noGrp="1"/>
          </p:cNvSpPr>
          <p:nvPr>
            <p:ph idx="1"/>
          </p:nvPr>
        </p:nvSpPr>
        <p:spPr>
          <a:xfrm>
            <a:off x="1981200" y="928689"/>
            <a:ext cx="8229600" cy="5500687"/>
          </a:xfrm>
        </p:spPr>
        <p:txBody>
          <a:bodyPr/>
          <a:lstStyle/>
          <a:p>
            <a:pPr>
              <a:defRPr/>
            </a:pPr>
            <a:r>
              <a:rPr lang="en-US" altLang="zh-TW">
                <a:solidFill>
                  <a:schemeClr val="bg1">
                    <a:lumMod val="50000"/>
                  </a:schemeClr>
                </a:solidFill>
              </a:rPr>
              <a:t>(</a:t>
            </a:r>
            <a:r>
              <a:rPr lang="zh-TW" altLang="en-US">
                <a:solidFill>
                  <a:schemeClr val="bg1">
                    <a:lumMod val="50000"/>
                  </a:schemeClr>
                </a:solidFill>
              </a:rPr>
              <a:t>若無則免填</a:t>
            </a:r>
            <a:r>
              <a:rPr lang="en-US" altLang="zh-TW">
                <a:solidFill>
                  <a:schemeClr val="bg1">
                    <a:lumMod val="50000"/>
                  </a:schemeClr>
                </a:solidFill>
              </a:rPr>
              <a:t>)</a:t>
            </a:r>
            <a:endParaRPr lang="zh-TW" altLang="en-US" b="0">
              <a:solidFill>
                <a:schemeClr val="bg1">
                  <a:lumMod val="50000"/>
                </a:schemeClr>
              </a:solidFill>
            </a:endParaRP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4</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5</a:t>
            </a:fld>
            <a:endParaRPr lang="zh-TW" altLang="en-US"/>
          </a:p>
        </p:txBody>
      </p:sp>
      <p:sp>
        <p:nvSpPr>
          <p:cNvPr id="6" name="文字方塊 5"/>
          <p:cNvSpPr txBox="1"/>
          <p:nvPr/>
        </p:nvSpPr>
        <p:spPr>
          <a:xfrm>
            <a:off x="2244625" y="781092"/>
            <a:ext cx="7702750" cy="4371261"/>
          </a:xfrm>
          <a:prstGeom prst="rect">
            <a:avLst/>
          </a:prstGeom>
          <a:noFill/>
        </p:spPr>
        <p:txBody>
          <a:bodyPr wrap="none" rtlCol="0">
            <a:spAutoFit/>
          </a:bodyPr>
          <a:lstStyle/>
          <a:p>
            <a:pPr algn="just">
              <a:lnSpc>
                <a:spcPts val="2800"/>
              </a:lnSpc>
              <a:spcAft>
                <a:spcPts val="0"/>
              </a:spcAft>
            </a:pPr>
            <a:r>
              <a:rPr lang="zh-TW" altLang="zh-TW" sz="2000" dirty="0">
                <a:latin typeface="Times New Roman" panose="02020603050405020304" pitchFamily="18" charset="0"/>
                <a:ea typeface="微軟正黑體" panose="020B0604030504040204" pitchFamily="34" charset="-120"/>
              </a:rPr>
              <a:t>一、</a:t>
            </a:r>
            <a:r>
              <a:rPr lang="en-US" altLang="zh-TW" sz="2000" dirty="0">
                <a:latin typeface="Times New Roman" panose="02020603050405020304" pitchFamily="18" charset="0"/>
                <a:ea typeface="微軟正黑體" panose="020B0604030504040204" pitchFamily="34" charset="-120"/>
              </a:rPr>
              <a:t>○○</a:t>
            </a:r>
            <a:r>
              <a:rPr lang="zh-TW" altLang="zh-TW" sz="2000" dirty="0">
                <a:latin typeface="Times New Roman" panose="02020603050405020304" pitchFamily="18" charset="0"/>
                <a:ea typeface="微軟正黑體" panose="020B0604030504040204" pitchFamily="34" charset="-120"/>
              </a:rPr>
              <a:t>公司基本資料</a:t>
            </a:r>
            <a:endParaRPr lang="zh-TW" altLang="zh-TW" sz="2000" dirty="0">
              <a:latin typeface="Times New Roman" panose="02020603050405020304" pitchFamily="18" charset="0"/>
              <a:ea typeface="細明體" panose="02020509000000000000" pitchFamily="49" charset="-120"/>
            </a:endParaRP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一</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創立日期：</a:t>
            </a: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二</a:t>
            </a:r>
            <a:r>
              <a:rPr lang="en-US" altLang="zh-TW" sz="2000" kern="100" dirty="0">
                <a:latin typeface="Times New Roman" panose="02020603050405020304" pitchFamily="18" charset="0"/>
                <a:ea typeface="微軟正黑體" panose="020B0604030504040204" pitchFamily="34" charset="-120"/>
              </a:rPr>
              <a:t>)________</a:t>
            </a:r>
            <a:r>
              <a:rPr lang="zh-TW" altLang="en-US" sz="2000" kern="100" dirty="0">
                <a:latin typeface="Times New Roman" panose="02020603050405020304" pitchFamily="18" charset="0"/>
                <a:ea typeface="微軟正黑體" panose="020B0604030504040204" pitchFamily="34" charset="-120"/>
              </a:rPr>
              <a:t>年實收資本額：新台幣       千元 </a:t>
            </a: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三</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員工人數：</a:t>
            </a: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四</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上市上櫃狀況：□上市　□上櫃　□公開發行　□非公開發行</a:t>
            </a: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五</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產業別：</a:t>
            </a: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六</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公司產業地位與營業項目：</a:t>
            </a: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七</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主要客戶：</a:t>
            </a: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八</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關鍵技術能力：</a:t>
            </a:r>
            <a:endParaRPr lang="en-US" altLang="zh-TW" sz="2000" kern="100" dirty="0">
              <a:latin typeface="Times New Roman" panose="02020603050405020304" pitchFamily="18" charset="0"/>
              <a:ea typeface="微軟正黑體" panose="020B0604030504040204" pitchFamily="34" charset="-120"/>
            </a:endParaRP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九</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計畫主持人：</a:t>
            </a:r>
            <a:r>
              <a:rPr lang="en-US" altLang="zh-TW" sz="2000" kern="100" dirty="0">
                <a:latin typeface="Times New Roman" panose="02020603050405020304" pitchFamily="18" charset="0"/>
                <a:ea typeface="微軟正黑體" panose="020B0604030504040204" pitchFamily="34" charset="-120"/>
              </a:rPr>
              <a:t>OOO/</a:t>
            </a:r>
            <a:r>
              <a:rPr lang="zh-TW" altLang="en-US" sz="2000" kern="100" dirty="0">
                <a:latin typeface="Times New Roman" panose="02020603050405020304" pitchFamily="18" charset="0"/>
                <a:ea typeface="微軟正黑體" panose="020B0604030504040204" pitchFamily="34" charset="-120"/>
              </a:rPr>
              <a:t>職稱</a:t>
            </a:r>
            <a:endParaRPr lang="en-US" altLang="zh-TW" sz="2000" kern="100" dirty="0">
              <a:latin typeface="Times New Roman" panose="02020603050405020304" pitchFamily="18" charset="0"/>
              <a:ea typeface="微軟正黑體" panose="020B0604030504040204" pitchFamily="34" charset="-120"/>
            </a:endParaRP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十</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公司負責人</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 </a:t>
            </a:r>
            <a:r>
              <a:rPr lang="en-US" altLang="zh-TW" sz="2000" kern="100" dirty="0">
                <a:latin typeface="Times New Roman" panose="02020603050405020304" pitchFamily="18" charset="0"/>
                <a:ea typeface="微軟正黑體" panose="020B0604030504040204" pitchFamily="34" charset="-120"/>
              </a:rPr>
              <a:t>OOO/</a:t>
            </a:r>
            <a:r>
              <a:rPr lang="zh-TW" altLang="en-US" sz="2000" kern="100" dirty="0">
                <a:latin typeface="Times New Roman" panose="02020603050405020304" pitchFamily="18" charset="0"/>
                <a:ea typeface="微軟正黑體" panose="020B0604030504040204" pitchFamily="34" charset="-120"/>
              </a:rPr>
              <a:t>職稱</a:t>
            </a:r>
            <a:endParaRPr lang="en-US" altLang="zh-TW" sz="2000" kern="100" dirty="0">
              <a:latin typeface="Times New Roman" panose="02020603050405020304" pitchFamily="18" charset="0"/>
              <a:ea typeface="微軟正黑體" panose="020B0604030504040204" pitchFamily="34" charset="-120"/>
            </a:endParaRPr>
          </a:p>
          <a:p>
            <a:pPr lvl="1">
              <a:lnSpc>
                <a:spcPts val="2800"/>
              </a:lnSpc>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十一</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近三年營業額：</a:t>
            </a:r>
          </a:p>
        </p:txBody>
      </p:sp>
      <p:sp>
        <p:nvSpPr>
          <p:cNvPr id="7" name="標題 1"/>
          <p:cNvSpPr>
            <a:spLocks noGrp="1"/>
          </p:cNvSpPr>
          <p:nvPr>
            <p:ph type="title"/>
          </p:nvPr>
        </p:nvSpPr>
        <p:spPr>
          <a:xfrm>
            <a:off x="1981200" y="142875"/>
            <a:ext cx="8229600" cy="725488"/>
          </a:xfrm>
        </p:spPr>
        <p:txBody>
          <a:bodyPr/>
          <a:lstStyle/>
          <a:p>
            <a:r>
              <a:rPr lang="zh-TW" altLang="en-US"/>
              <a:t>公司簡介</a:t>
            </a:r>
          </a:p>
        </p:txBody>
      </p:sp>
      <p:graphicFrame>
        <p:nvGraphicFramePr>
          <p:cNvPr id="9" name="表格 8">
            <a:extLst>
              <a:ext uri="{FF2B5EF4-FFF2-40B4-BE49-F238E27FC236}">
                <a16:creationId xmlns:a16="http://schemas.microsoft.com/office/drawing/2014/main" id="{9A1ABCA6-E540-49D7-978A-E92D56334380}"/>
              </a:ext>
            </a:extLst>
          </p:cNvPr>
          <p:cNvGraphicFramePr>
            <a:graphicFrameLocks noGrp="1"/>
          </p:cNvGraphicFramePr>
          <p:nvPr>
            <p:extLst>
              <p:ext uri="{D42A27DB-BD31-4B8C-83A1-F6EECF244321}">
                <p14:modId xmlns:p14="http://schemas.microsoft.com/office/powerpoint/2010/main" val="1222136629"/>
              </p:ext>
            </p:extLst>
          </p:nvPr>
        </p:nvGraphicFramePr>
        <p:xfrm>
          <a:off x="1773523" y="5240215"/>
          <a:ext cx="8644954" cy="1172307"/>
        </p:xfrm>
        <a:graphic>
          <a:graphicData uri="http://schemas.openxmlformats.org/drawingml/2006/table">
            <a:tbl>
              <a:tblPr/>
              <a:tblGrid>
                <a:gridCol w="1802197">
                  <a:extLst>
                    <a:ext uri="{9D8B030D-6E8A-4147-A177-3AD203B41FA5}">
                      <a16:colId xmlns:a16="http://schemas.microsoft.com/office/drawing/2014/main" val="1620645433"/>
                    </a:ext>
                  </a:extLst>
                </a:gridCol>
                <a:gridCol w="2280919">
                  <a:extLst>
                    <a:ext uri="{9D8B030D-6E8A-4147-A177-3AD203B41FA5}">
                      <a16:colId xmlns:a16="http://schemas.microsoft.com/office/drawing/2014/main" val="2936113825"/>
                    </a:ext>
                  </a:extLst>
                </a:gridCol>
                <a:gridCol w="2280919">
                  <a:extLst>
                    <a:ext uri="{9D8B030D-6E8A-4147-A177-3AD203B41FA5}">
                      <a16:colId xmlns:a16="http://schemas.microsoft.com/office/drawing/2014/main" val="1894745040"/>
                    </a:ext>
                  </a:extLst>
                </a:gridCol>
                <a:gridCol w="2280919">
                  <a:extLst>
                    <a:ext uri="{9D8B030D-6E8A-4147-A177-3AD203B41FA5}">
                      <a16:colId xmlns:a16="http://schemas.microsoft.com/office/drawing/2014/main" val="1868562070"/>
                    </a:ext>
                  </a:extLst>
                </a:gridCol>
              </a:tblGrid>
              <a:tr h="423847">
                <a:tc>
                  <a:txBody>
                    <a:bodyPr/>
                    <a:lstStyle/>
                    <a:p>
                      <a:pPr algn="ctr">
                        <a:lnSpc>
                          <a:spcPts val="1800"/>
                        </a:lnSpc>
                        <a:spcAft>
                          <a:spcPts val="0"/>
                        </a:spcAft>
                      </a:pPr>
                      <a:r>
                        <a:rPr lang="zh-TW" sz="1600" b="1" dirty="0">
                          <a:ln>
                            <a:noFill/>
                          </a:ln>
                          <a:solidFill>
                            <a:sysClr val="windowText" lastClr="000000"/>
                          </a:solidFill>
                          <a:effectLst/>
                          <a:latin typeface="+mn-ea"/>
                          <a:ea typeface="+mn-ea"/>
                        </a:rPr>
                        <a:t>產品項目</a:t>
                      </a:r>
                      <a:endParaRPr lang="zh-TW" sz="1200" dirty="0">
                        <a:ln>
                          <a:noFill/>
                        </a:ln>
                        <a:solidFill>
                          <a:sysClr val="windowText" lastClr="000000"/>
                        </a:solidFill>
                        <a:effectLst/>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mn-ea"/>
                          <a:ea typeface="+mn-ea"/>
                        </a:rPr>
                        <a:t>111</a:t>
                      </a:r>
                      <a:r>
                        <a:rPr lang="zh-TW" sz="1600" b="1" dirty="0">
                          <a:ln>
                            <a:noFill/>
                          </a:ln>
                          <a:solidFill>
                            <a:sysClr val="windowText" lastClr="000000"/>
                          </a:solidFill>
                          <a:effectLst/>
                          <a:latin typeface="+mn-ea"/>
                          <a:ea typeface="+mn-ea"/>
                        </a:rPr>
                        <a:t>年</a:t>
                      </a:r>
                      <a:endParaRPr lang="zh-TW" sz="1200" dirty="0">
                        <a:ln>
                          <a:noFill/>
                        </a:ln>
                        <a:solidFill>
                          <a:sysClr val="windowText" lastClr="000000"/>
                        </a:solidFill>
                        <a:effectLst/>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mn-ea"/>
                          <a:ea typeface="+mn-ea"/>
                        </a:rPr>
                        <a:t>110</a:t>
                      </a:r>
                      <a:r>
                        <a:rPr lang="zh-TW" sz="1600" b="1" dirty="0">
                          <a:ln>
                            <a:noFill/>
                          </a:ln>
                          <a:solidFill>
                            <a:sysClr val="windowText" lastClr="000000"/>
                          </a:solidFill>
                          <a:effectLst/>
                          <a:latin typeface="+mn-ea"/>
                          <a:ea typeface="+mn-ea"/>
                        </a:rPr>
                        <a:t>年</a:t>
                      </a:r>
                      <a:endParaRPr lang="zh-TW" sz="1200" dirty="0">
                        <a:ln>
                          <a:noFill/>
                        </a:ln>
                        <a:solidFill>
                          <a:sysClr val="windowText" lastClr="000000"/>
                        </a:solidFill>
                        <a:effectLst/>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mn-ea"/>
                          <a:ea typeface="+mn-ea"/>
                        </a:rPr>
                        <a:t>109</a:t>
                      </a:r>
                      <a:r>
                        <a:rPr lang="zh-TW" sz="1600" b="1" dirty="0">
                          <a:ln>
                            <a:noFill/>
                          </a:ln>
                          <a:solidFill>
                            <a:sysClr val="windowText" lastClr="000000"/>
                          </a:solidFill>
                          <a:effectLst/>
                          <a:latin typeface="+mn-ea"/>
                          <a:ea typeface="+mn-ea"/>
                        </a:rPr>
                        <a:t>年</a:t>
                      </a:r>
                      <a:endParaRPr lang="zh-TW" sz="1200" dirty="0">
                        <a:ln>
                          <a:noFill/>
                        </a:ln>
                        <a:solidFill>
                          <a:sysClr val="windowText" lastClr="000000"/>
                        </a:solidFill>
                        <a:effectLst/>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24613">
                <a:tc>
                  <a:txBody>
                    <a:bodyPr/>
                    <a:lstStyle/>
                    <a:p>
                      <a:endParaRPr lang="zh-TW" sz="1000">
                        <a:effectLst/>
                        <a:latin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000">
                        <a:effectLst/>
                        <a:latin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02029149"/>
                  </a:ext>
                </a:extLst>
              </a:tr>
              <a:tr h="423847">
                <a:tc>
                  <a:txBody>
                    <a:bodyPr/>
                    <a:lstStyle/>
                    <a:p>
                      <a:pPr algn="ctr">
                        <a:lnSpc>
                          <a:spcPts val="1800"/>
                        </a:lnSpc>
                        <a:spcAft>
                          <a:spcPts val="0"/>
                        </a:spcAft>
                      </a:pPr>
                      <a:r>
                        <a:rPr lang="zh-TW" sz="1600" b="0" dirty="0">
                          <a:solidFill>
                            <a:schemeClr val="tx1"/>
                          </a:solidFill>
                          <a:effectLst/>
                          <a:latin typeface="Times New Roman" panose="02020603050405020304" pitchFamily="18" charset="0"/>
                          <a:ea typeface="微軟正黑體" panose="020B0604030504040204" pitchFamily="34" charset="-120"/>
                        </a:rPr>
                        <a:t>營業額合計</a:t>
                      </a:r>
                      <a:endParaRPr lang="zh-TW" sz="1200" b="0" dirty="0">
                        <a:solidFill>
                          <a:schemeClr val="tx1"/>
                        </a:solidFill>
                        <a:effectLst/>
                        <a:latin typeface="Times New Roman" panose="02020603050405020304" pitchFamily="18" charset="0"/>
                        <a:ea typeface="細明體" panose="02020509000000000000" pitchFamily="49" charset="-12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rPr>
                        <a:t>(</a:t>
                      </a:r>
                      <a:r>
                        <a:rPr lang="zh-TW" altLang="en-US" sz="1600" b="0" dirty="0">
                          <a:solidFill>
                            <a:schemeClr val="tx1"/>
                          </a:solidFill>
                          <a:effectLst/>
                          <a:latin typeface="Times New Roman" panose="02020603050405020304" pitchFamily="18" charset="0"/>
                          <a:ea typeface="微軟正黑體" panose="020B0604030504040204" pitchFamily="34" charset="-120"/>
                        </a:rPr>
                        <a:t>千元</a:t>
                      </a:r>
                      <a:r>
                        <a:rPr lang="en-US" sz="1600" b="0" dirty="0">
                          <a:solidFill>
                            <a:schemeClr val="tx1"/>
                          </a:solidFill>
                          <a:effectLst/>
                          <a:latin typeface="Times New Roman" panose="02020603050405020304" pitchFamily="18" charset="0"/>
                          <a:ea typeface="微軟正黑體" panose="020B0604030504040204" pitchFamily="34" charset="-120"/>
                        </a:rPr>
                        <a:t>)</a:t>
                      </a:r>
                      <a:endParaRPr lang="zh-TW" sz="1200" b="0" dirty="0">
                        <a:solidFill>
                          <a:schemeClr val="tx1"/>
                        </a:solidFill>
                        <a:effectLst/>
                        <a:latin typeface="Times New Roman" panose="02020603050405020304" pitchFamily="18" charset="0"/>
                        <a:ea typeface="細明體" panose="02020509000000000000" pitchFamily="49" charset="-12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rPr>
                        <a:t>(</a:t>
                      </a:r>
                      <a:r>
                        <a:rPr lang="zh-TW" altLang="en-US" sz="1600" b="0" dirty="0">
                          <a:solidFill>
                            <a:schemeClr val="tx1"/>
                          </a:solidFill>
                          <a:effectLst/>
                          <a:latin typeface="Times New Roman" panose="02020603050405020304" pitchFamily="18" charset="0"/>
                          <a:ea typeface="微軟正黑體" panose="020B0604030504040204" pitchFamily="34" charset="-120"/>
                        </a:rPr>
                        <a:t>千元</a:t>
                      </a:r>
                      <a:r>
                        <a:rPr lang="en-US" sz="1600" b="0" dirty="0">
                          <a:solidFill>
                            <a:schemeClr val="tx1"/>
                          </a:solidFill>
                          <a:effectLst/>
                          <a:latin typeface="Times New Roman" panose="02020603050405020304" pitchFamily="18" charset="0"/>
                          <a:ea typeface="微軟正黑體" panose="020B0604030504040204" pitchFamily="34" charset="-120"/>
                        </a:rPr>
                        <a:t>)</a:t>
                      </a:r>
                      <a:endParaRPr lang="zh-TW" sz="1200" b="0" dirty="0">
                        <a:solidFill>
                          <a:schemeClr val="tx1"/>
                        </a:solidFill>
                        <a:effectLst/>
                        <a:latin typeface="Times New Roman" panose="02020603050405020304" pitchFamily="18" charset="0"/>
                        <a:ea typeface="細明體" panose="02020509000000000000" pitchFamily="49" charset="-12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rPr>
                        <a:t>(</a:t>
                      </a:r>
                      <a:r>
                        <a:rPr lang="zh-TW" altLang="en-US" sz="1600" b="0" dirty="0">
                          <a:solidFill>
                            <a:schemeClr val="tx1"/>
                          </a:solidFill>
                          <a:effectLst/>
                          <a:latin typeface="Times New Roman" panose="02020603050405020304" pitchFamily="18" charset="0"/>
                          <a:ea typeface="微軟正黑體" panose="020B0604030504040204" pitchFamily="34" charset="-120"/>
                        </a:rPr>
                        <a:t>千元</a:t>
                      </a:r>
                      <a:r>
                        <a:rPr lang="en-US" sz="1600" b="0" dirty="0">
                          <a:solidFill>
                            <a:schemeClr val="tx1"/>
                          </a:solidFill>
                          <a:effectLst/>
                          <a:latin typeface="Times New Roman" panose="02020603050405020304" pitchFamily="18" charset="0"/>
                          <a:ea typeface="微軟正黑體" panose="020B0604030504040204" pitchFamily="34" charset="-120"/>
                        </a:rPr>
                        <a:t>)</a:t>
                      </a:r>
                      <a:endParaRPr lang="zh-TW" sz="1200" b="0" dirty="0">
                        <a:solidFill>
                          <a:schemeClr val="tx1"/>
                        </a:solidFill>
                        <a:effectLst/>
                        <a:latin typeface="Times New Roman" panose="02020603050405020304" pitchFamily="18" charset="0"/>
                        <a:ea typeface="細明體" panose="02020509000000000000" pitchFamily="49" charset="-12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Tree>
    <p:extLst>
      <p:ext uri="{BB962C8B-B14F-4D97-AF65-F5344CB8AC3E}">
        <p14:creationId xmlns:p14="http://schemas.microsoft.com/office/powerpoint/2010/main" val="119778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6</a:t>
            </a:fld>
            <a:endParaRPr lang="zh-TW" altLang="en-US"/>
          </a:p>
        </p:txBody>
      </p:sp>
      <p:sp>
        <p:nvSpPr>
          <p:cNvPr id="5" name="文字方塊 4"/>
          <p:cNvSpPr txBox="1"/>
          <p:nvPr/>
        </p:nvSpPr>
        <p:spPr>
          <a:xfrm>
            <a:off x="409129" y="1256649"/>
            <a:ext cx="8568952" cy="2364302"/>
          </a:xfrm>
          <a:prstGeom prst="rect">
            <a:avLst/>
          </a:prstGeom>
          <a:noFill/>
        </p:spPr>
        <p:txBody>
          <a:bodyPr wrap="square" rtlCol="0">
            <a:spAutoFit/>
          </a:bodyPr>
          <a:lstStyle/>
          <a:p>
            <a:pPr algn="just">
              <a:lnSpc>
                <a:spcPts val="3000"/>
              </a:lnSpc>
              <a:spcAft>
                <a:spcPts val="0"/>
              </a:spcAft>
            </a:pPr>
            <a:r>
              <a:rPr lang="zh-TW" altLang="zh-TW" sz="2000" dirty="0">
                <a:latin typeface="Times New Roman" panose="02020603050405020304" pitchFamily="18" charset="0"/>
                <a:ea typeface="微軟正黑體" panose="020B0604030504040204" pitchFamily="34" charset="-120"/>
              </a:rPr>
              <a:t>二、</a:t>
            </a:r>
            <a:r>
              <a:rPr lang="zh-TW" altLang="en-US" sz="2000" dirty="0">
                <a:latin typeface="Times New Roman" panose="02020603050405020304" pitchFamily="18" charset="0"/>
                <a:ea typeface="微軟正黑體" panose="020B0604030504040204" pitchFamily="34" charset="-120"/>
              </a:rPr>
              <a:t>接班人</a:t>
            </a:r>
            <a:r>
              <a:rPr lang="zh-TW" altLang="zh-TW" sz="2000" dirty="0">
                <a:latin typeface="Times New Roman" panose="02020603050405020304" pitchFamily="18" charset="0"/>
                <a:ea typeface="微軟正黑體" panose="020B0604030504040204" pitchFamily="34" charset="-120"/>
              </a:rPr>
              <a:t>簡介</a:t>
            </a:r>
            <a:endParaRPr lang="en-US" altLang="zh-TW" sz="2000" dirty="0">
              <a:latin typeface="Times New Roman" panose="02020603050405020304" pitchFamily="18" charset="0"/>
              <a:ea typeface="細明體" panose="02020509000000000000" pitchFamily="49" charset="-120"/>
            </a:endParaRPr>
          </a:p>
          <a:p>
            <a:pPr lvl="1">
              <a:lnSpc>
                <a:spcPts val="3000"/>
              </a:lnSpc>
              <a:buSzPts val="2200"/>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一</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 姓名</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職稱</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條件一、二、三</a:t>
            </a:r>
            <a:r>
              <a:rPr lang="zh-TW" altLang="en-US" sz="2000" kern="100" baseline="30000" dirty="0">
                <a:latin typeface="Times New Roman" panose="02020603050405020304" pitchFamily="18" charset="0"/>
                <a:ea typeface="微軟正黑體" panose="020B0604030504040204" pitchFamily="34" charset="-120"/>
              </a:rPr>
              <a:t>註</a:t>
            </a:r>
            <a:r>
              <a:rPr lang="zh-TW" altLang="zh-TW" sz="2000" kern="100" dirty="0">
                <a:latin typeface="Times New Roman" panose="02020603050405020304" pitchFamily="18" charset="0"/>
                <a:ea typeface="微軟正黑體" panose="020B0604030504040204" pitchFamily="34" charset="-120"/>
              </a:rPr>
              <a:t>：</a:t>
            </a:r>
            <a:endParaRPr lang="en-US" altLang="zh-TW" sz="2000" kern="100" dirty="0">
              <a:latin typeface="Times New Roman" panose="02020603050405020304" pitchFamily="18" charset="0"/>
            </a:endParaRPr>
          </a:p>
          <a:p>
            <a:pPr lvl="1">
              <a:lnSpc>
                <a:spcPts val="3000"/>
              </a:lnSpc>
              <a:buSzPts val="2200"/>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二</a:t>
            </a:r>
            <a:r>
              <a:rPr lang="en-US" altLang="zh-TW" sz="2000" kern="100" dirty="0">
                <a:latin typeface="Times New Roman" panose="02020603050405020304" pitchFamily="18" charset="0"/>
                <a:ea typeface="微軟正黑體" panose="020B0604030504040204" pitchFamily="34" charset="-120"/>
              </a:rPr>
              <a:t>) </a:t>
            </a:r>
            <a:r>
              <a:rPr lang="zh-TW" altLang="en-US" sz="2000" kern="100" dirty="0">
                <a:latin typeface="Times New Roman" panose="02020603050405020304" pitchFamily="18" charset="0"/>
                <a:ea typeface="微軟正黑體" panose="020B0604030504040204" pitchFamily="34" charset="-120"/>
              </a:rPr>
              <a:t>預計接班</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已經接班</a:t>
            </a:r>
            <a:r>
              <a:rPr lang="en-US" altLang="zh-TW" sz="2000" kern="100" dirty="0">
                <a:latin typeface="Times New Roman" panose="02020603050405020304" pitchFamily="18" charset="0"/>
                <a:ea typeface="微軟正黑體" panose="020B0604030504040204" pitchFamily="34" charset="-120"/>
              </a:rPr>
              <a:t>(3</a:t>
            </a:r>
            <a:r>
              <a:rPr lang="zh-TW" altLang="en-US" sz="2000" kern="100" dirty="0">
                <a:latin typeface="Times New Roman" panose="02020603050405020304" pitchFamily="18" charset="0"/>
                <a:ea typeface="微軟正黑體" panose="020B0604030504040204" pitchFamily="34" charset="-120"/>
              </a:rPr>
              <a:t>年內</a:t>
            </a:r>
            <a:r>
              <a:rPr lang="en-US" altLang="zh-TW" sz="2000" kern="100" dirty="0">
                <a:latin typeface="Times New Roman" panose="02020603050405020304" pitchFamily="18" charset="0"/>
                <a:ea typeface="微軟正黑體" panose="020B0604030504040204" pitchFamily="34" charset="-120"/>
              </a:rPr>
              <a:t>)</a:t>
            </a:r>
          </a:p>
          <a:p>
            <a:pPr lvl="1">
              <a:lnSpc>
                <a:spcPts val="3000"/>
              </a:lnSpc>
              <a:buSzPts val="2200"/>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三</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 出生年</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學經歷</a:t>
            </a:r>
            <a:r>
              <a:rPr lang="zh-TW"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 </a:t>
            </a:r>
            <a:endParaRPr lang="zh-TW" altLang="zh-TW" sz="2000" kern="100" dirty="0">
              <a:latin typeface="Times New Roman" panose="02020603050405020304" pitchFamily="18" charset="0"/>
            </a:endParaRPr>
          </a:p>
          <a:p>
            <a:pPr lvl="1">
              <a:lnSpc>
                <a:spcPts val="3000"/>
              </a:lnSpc>
              <a:buSzPts val="2200"/>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四</a:t>
            </a:r>
            <a:r>
              <a:rPr lang="en-US" altLang="zh-TW" sz="2000" kern="100" dirty="0">
                <a:latin typeface="Times New Roman" panose="02020603050405020304" pitchFamily="18" charset="0"/>
                <a:ea typeface="微軟正黑體" panose="020B0604030504040204" pitchFamily="34" charset="-120"/>
              </a:rPr>
              <a:t>) </a:t>
            </a:r>
            <a:r>
              <a:rPr lang="zh-TW" altLang="en-US" sz="2000" kern="100" dirty="0">
                <a:latin typeface="Times New Roman" panose="02020603050405020304" pitchFamily="18" charset="0"/>
                <a:ea typeface="微軟正黑體" panose="020B0604030504040204" pitchFamily="34" charset="-120"/>
              </a:rPr>
              <a:t>接班歷程</a:t>
            </a:r>
            <a:r>
              <a:rPr lang="zh-TW" altLang="zh-TW" sz="2000" kern="100" dirty="0">
                <a:latin typeface="Times New Roman" panose="02020603050405020304" pitchFamily="18" charset="0"/>
                <a:ea typeface="微軟正黑體" panose="020B0604030504040204" pitchFamily="34" charset="-120"/>
              </a:rPr>
              <a:t>：</a:t>
            </a:r>
            <a:r>
              <a:rPr lang="en-US" altLang="zh-TW" sz="2000" kern="100" dirty="0">
                <a:latin typeface="Times New Roman" panose="02020603050405020304" pitchFamily="18" charset="0"/>
                <a:ea typeface="微軟正黑體" panose="020B0604030504040204" pitchFamily="34" charset="-120"/>
              </a:rPr>
              <a:t> </a:t>
            </a:r>
            <a:endParaRPr lang="zh-TW" altLang="zh-TW" sz="2000" kern="100" dirty="0">
              <a:latin typeface="Times New Roman" panose="02020603050405020304" pitchFamily="18" charset="0"/>
            </a:endParaRPr>
          </a:p>
          <a:p>
            <a:pPr lvl="1">
              <a:lnSpc>
                <a:spcPts val="3000"/>
              </a:lnSpc>
              <a:buSzPts val="2200"/>
            </a:pP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五</a:t>
            </a:r>
            <a:r>
              <a:rPr lang="en-US" altLang="zh-TW" sz="2000" kern="100" dirty="0">
                <a:latin typeface="Times New Roman" panose="02020603050405020304" pitchFamily="18" charset="0"/>
                <a:ea typeface="微軟正黑體" panose="020B0604030504040204" pitchFamily="34" charset="-120"/>
              </a:rPr>
              <a:t>)</a:t>
            </a:r>
            <a:r>
              <a:rPr lang="zh-TW" altLang="en-US" sz="2000" kern="100" dirty="0">
                <a:latin typeface="Times New Roman" panose="02020603050405020304" pitchFamily="18" charset="0"/>
                <a:ea typeface="微軟正黑體" panose="020B0604030504040204" pitchFamily="34" charset="-120"/>
              </a:rPr>
              <a:t> 重要事蹟</a:t>
            </a:r>
            <a:r>
              <a:rPr lang="zh-TW" altLang="zh-TW" sz="2000" kern="100" dirty="0">
                <a:latin typeface="Times New Roman" panose="02020603050405020304" pitchFamily="18" charset="0"/>
                <a:ea typeface="微軟正黑體" panose="020B0604030504040204" pitchFamily="34" charset="-120"/>
              </a:rPr>
              <a:t>：</a:t>
            </a:r>
            <a:endParaRPr lang="zh-TW" altLang="zh-TW" sz="2000" kern="100" dirty="0">
              <a:latin typeface="Times New Roman" panose="02020603050405020304" pitchFamily="18" charset="0"/>
            </a:endParaRPr>
          </a:p>
        </p:txBody>
      </p:sp>
      <p:sp>
        <p:nvSpPr>
          <p:cNvPr id="7" name="標題 1"/>
          <p:cNvSpPr>
            <a:spLocks noGrp="1"/>
          </p:cNvSpPr>
          <p:nvPr>
            <p:ph type="title"/>
          </p:nvPr>
        </p:nvSpPr>
        <p:spPr>
          <a:xfrm>
            <a:off x="1981200" y="142875"/>
            <a:ext cx="8229600" cy="725488"/>
          </a:xfrm>
        </p:spPr>
        <p:txBody>
          <a:bodyPr/>
          <a:lstStyle/>
          <a:p>
            <a:r>
              <a:rPr lang="zh-TW" altLang="en-US"/>
              <a:t>公司簡介</a:t>
            </a:r>
          </a:p>
        </p:txBody>
      </p:sp>
      <p:sp>
        <p:nvSpPr>
          <p:cNvPr id="6" name="矩形 5"/>
          <p:cNvSpPr/>
          <p:nvPr/>
        </p:nvSpPr>
        <p:spPr>
          <a:xfrm>
            <a:off x="839416" y="3958607"/>
            <a:ext cx="6286553" cy="2144177"/>
          </a:xfrm>
          <a:prstGeom prst="rect">
            <a:avLst/>
          </a:prstGeom>
          <a:solidFill>
            <a:schemeClr val="bg1">
              <a:lumMod val="95000"/>
            </a:schemeClr>
          </a:solidFill>
        </p:spPr>
        <p:txBody>
          <a:bodyPr wrap="square">
            <a:spAutoFit/>
          </a:bodyPr>
          <a:lstStyle/>
          <a:p>
            <a:pPr marL="306070">
              <a:lnSpc>
                <a:spcPts val="2000"/>
              </a:lnSpc>
              <a:spcAft>
                <a:spcPts val="0"/>
              </a:spcAft>
            </a:pPr>
            <a:r>
              <a:rPr lang="zh-TW" altLang="en-US" sz="1400" b="1" kern="100" dirty="0">
                <a:latin typeface="Times New Roman" panose="02020603050405020304" pitchFamily="18" charset="0"/>
                <a:ea typeface="微軟正黑體" panose="020B0604030504040204" pitchFamily="34" charset="-120"/>
              </a:rPr>
              <a:t>註</a:t>
            </a:r>
            <a:r>
              <a:rPr lang="en-US" altLang="zh-TW" sz="1400" b="1" kern="100" dirty="0">
                <a:latin typeface="Times New Roman" panose="02020603050405020304" pitchFamily="18" charset="0"/>
                <a:ea typeface="微軟正黑體" panose="020B0604030504040204" pitchFamily="34" charset="-120"/>
              </a:rPr>
              <a:t>:</a:t>
            </a:r>
            <a:r>
              <a:rPr lang="zh-TW" altLang="en-US" sz="1400" b="1" kern="100" dirty="0">
                <a:latin typeface="Times New Roman" panose="02020603050405020304" pitchFamily="18" charset="0"/>
                <a:ea typeface="微軟正黑體" panose="020B0604030504040204" pitchFamily="34" charset="-120"/>
              </a:rPr>
              <a:t> </a:t>
            </a:r>
            <a:endParaRPr lang="en-US" altLang="zh-TW" sz="1400" b="1" kern="100" dirty="0">
              <a:latin typeface="Times New Roman" panose="02020603050405020304" pitchFamily="18" charset="0"/>
              <a:ea typeface="微軟正黑體" panose="020B0604030504040204" pitchFamily="34" charset="-120"/>
            </a:endParaRPr>
          </a:p>
          <a:p>
            <a:pPr marL="306070">
              <a:lnSpc>
                <a:spcPts val="2000"/>
              </a:lnSpc>
              <a:spcAft>
                <a:spcPts val="0"/>
              </a:spcAft>
            </a:pPr>
            <a:r>
              <a:rPr lang="zh-TW" altLang="zh-TW" sz="1400" kern="100" dirty="0">
                <a:latin typeface="Times New Roman" panose="02020603050405020304" pitchFamily="18" charset="0"/>
                <a:ea typeface="微軟正黑體" panose="020B0604030504040204" pitchFamily="34" charset="-120"/>
              </a:rPr>
              <a:t>計畫主持人須符合以下任一條件</a:t>
            </a:r>
            <a:r>
              <a:rPr lang="zh-TW" altLang="en-US" sz="1400" kern="100" dirty="0">
                <a:latin typeface="Times New Roman" panose="02020603050405020304" pitchFamily="18" charset="0"/>
                <a:ea typeface="微軟正黑體" panose="020B0604030504040204" pitchFamily="34" charset="-120"/>
              </a:rPr>
              <a:t>：</a:t>
            </a:r>
            <a:endParaRPr lang="zh-TW" altLang="zh-TW" sz="1200" kern="100" dirty="0">
              <a:latin typeface="Times New Roman" panose="02020603050405020304" pitchFamily="18" charset="0"/>
            </a:endParaRPr>
          </a:p>
          <a:p>
            <a:pPr marL="342900" lvl="0" indent="-168275">
              <a:lnSpc>
                <a:spcPts val="2000"/>
              </a:lnSpc>
              <a:spcAft>
                <a:spcPts val="0"/>
              </a:spcAft>
              <a:buClr>
                <a:srgbClr val="000000"/>
              </a:buClr>
              <a:buFont typeface="+mj-lt"/>
              <a:buAutoNum type="arabicPeriod"/>
            </a:pPr>
            <a:r>
              <a:rPr lang="zh-TW" altLang="en-US" sz="1400" kern="100" dirty="0">
                <a:latin typeface="Times New Roman" panose="02020603050405020304" pitchFamily="18" charset="0"/>
                <a:ea typeface="微軟正黑體" panose="020B0604030504040204" pitchFamily="34" charset="-120"/>
              </a:rPr>
              <a:t>為提案業者之負責人、董監事或持股超過</a:t>
            </a:r>
            <a:r>
              <a:rPr lang="en-US" altLang="zh-TW" sz="1400" kern="100" dirty="0">
                <a:latin typeface="Times New Roman" panose="02020603050405020304" pitchFamily="18" charset="0"/>
                <a:ea typeface="微軟正黑體" panose="020B0604030504040204" pitchFamily="34" charset="-120"/>
              </a:rPr>
              <a:t>10%</a:t>
            </a:r>
            <a:r>
              <a:rPr lang="zh-TW" altLang="en-US" sz="1400" kern="100" dirty="0">
                <a:latin typeface="Times New Roman" panose="02020603050405020304" pitchFamily="18" charset="0"/>
                <a:ea typeface="微軟正黑體" panose="020B0604030504040204" pitchFamily="34" charset="-120"/>
              </a:rPr>
              <a:t>大股東的本人或三等親屬，並出具相關佐證資料。</a:t>
            </a:r>
          </a:p>
          <a:p>
            <a:pPr marL="342900" lvl="0" indent="-168275">
              <a:lnSpc>
                <a:spcPts val="2000"/>
              </a:lnSpc>
              <a:spcAft>
                <a:spcPts val="0"/>
              </a:spcAft>
              <a:buClr>
                <a:srgbClr val="000000"/>
              </a:buClr>
              <a:buFont typeface="+mj-lt"/>
              <a:buAutoNum type="arabicPeriod"/>
            </a:pPr>
            <a:r>
              <a:rPr lang="zh-TW" altLang="en-US" sz="1400" kern="100" dirty="0">
                <a:latin typeface="Times New Roman" panose="02020603050405020304" pitchFamily="18" charset="0"/>
                <a:ea typeface="微軟正黑體" panose="020B0604030504040204" pitchFamily="34" charset="-120"/>
              </a:rPr>
              <a:t>加入公司滿</a:t>
            </a:r>
            <a:r>
              <a:rPr lang="en-US" altLang="zh-TW" sz="1400" kern="100" dirty="0">
                <a:latin typeface="Times New Roman" panose="02020603050405020304" pitchFamily="18" charset="0"/>
                <a:ea typeface="微軟正黑體" panose="020B0604030504040204" pitchFamily="34" charset="-120"/>
              </a:rPr>
              <a:t>10</a:t>
            </a:r>
            <a:r>
              <a:rPr lang="zh-TW" altLang="en-US" sz="1400" kern="100" dirty="0">
                <a:latin typeface="Times New Roman" panose="02020603050405020304" pitchFamily="18" charset="0"/>
                <a:ea typeface="微軟正黑體" panose="020B0604030504040204" pitchFamily="34" charset="-120"/>
              </a:rPr>
              <a:t>年，且為公司一級主管出具公司相關證明文件，如組織架構圖及勞保投保紀錄。 </a:t>
            </a:r>
          </a:p>
          <a:p>
            <a:pPr marL="342900" lvl="0" indent="-168275">
              <a:lnSpc>
                <a:spcPts val="2000"/>
              </a:lnSpc>
              <a:spcAft>
                <a:spcPts val="0"/>
              </a:spcAft>
              <a:buClr>
                <a:srgbClr val="000000"/>
              </a:buClr>
              <a:buFont typeface="+mj-lt"/>
              <a:buAutoNum type="arabicPeriod"/>
            </a:pPr>
            <a:r>
              <a:rPr lang="zh-TW" altLang="en-US" sz="1400" kern="100" dirty="0">
                <a:latin typeface="Times New Roman" panose="02020603050405020304" pitchFamily="18" charset="0"/>
                <a:ea typeface="微軟正黑體" panose="020B0604030504040204" pitchFamily="34" charset="-120"/>
              </a:rPr>
              <a:t>為集團或公司總部成立獨立的相關「人才發展委員會」接班人名單之一，檢附公司組織章程中具有「人才發展委員會」並含接班人名單。</a:t>
            </a:r>
          </a:p>
        </p:txBody>
      </p:sp>
      <p:grpSp>
        <p:nvGrpSpPr>
          <p:cNvPr id="10" name="群組 9">
            <a:extLst>
              <a:ext uri="{FF2B5EF4-FFF2-40B4-BE49-F238E27FC236}">
                <a16:creationId xmlns:a16="http://schemas.microsoft.com/office/drawing/2014/main" id="{E7073304-7B9C-437F-9621-34F02A30726C}"/>
              </a:ext>
            </a:extLst>
          </p:cNvPr>
          <p:cNvGrpSpPr/>
          <p:nvPr/>
        </p:nvGrpSpPr>
        <p:grpSpPr>
          <a:xfrm>
            <a:off x="8768737" y="1364795"/>
            <a:ext cx="2646504" cy="3709751"/>
            <a:chOff x="6156176" y="1023393"/>
            <a:chExt cx="2646504" cy="3709751"/>
          </a:xfrm>
        </p:grpSpPr>
        <p:pic>
          <p:nvPicPr>
            <p:cNvPr id="11" name="圖片 10" descr="Free photo Suit Boss Businessman Professional People Success - Max Pixel">
              <a:extLst>
                <a:ext uri="{FF2B5EF4-FFF2-40B4-BE49-F238E27FC236}">
                  <a16:creationId xmlns:a16="http://schemas.microsoft.com/office/drawing/2014/main" id="{A9DCFA95-0F57-4CB4-B6EB-90E52706C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071" y="1492784"/>
              <a:ext cx="2627609" cy="3240360"/>
            </a:xfrm>
            <a:prstGeom prst="rect">
              <a:avLst/>
            </a:prstGeom>
            <a:ln>
              <a:solidFill>
                <a:srgbClr val="2D669E"/>
              </a:solidFill>
            </a:ln>
          </p:spPr>
        </p:pic>
        <p:sp>
          <p:nvSpPr>
            <p:cNvPr id="12" name="剪去並圓角化單一角落矩形 16">
              <a:extLst>
                <a:ext uri="{FF2B5EF4-FFF2-40B4-BE49-F238E27FC236}">
                  <a16:creationId xmlns:a16="http://schemas.microsoft.com/office/drawing/2014/main" id="{77979227-CEF4-454D-95E9-E5098E2F5456}"/>
                </a:ext>
              </a:extLst>
            </p:cNvPr>
            <p:cNvSpPr/>
            <p:nvPr/>
          </p:nvSpPr>
          <p:spPr>
            <a:xfrm>
              <a:off x="6156176" y="1023393"/>
              <a:ext cx="2232248" cy="461391"/>
            </a:xfrm>
            <a:prstGeom prst="snipRoundRect">
              <a:avLst/>
            </a:prstGeom>
            <a:solidFill>
              <a:srgbClr val="3EC3B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接班人</a:t>
              </a:r>
              <a:r>
                <a:rPr kumimoji="0" lang="en-US" altLang="zh-TW"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OOO</a:t>
              </a: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照片</a:t>
              </a:r>
            </a:p>
          </p:txBody>
        </p:sp>
      </p:grpSp>
    </p:spTree>
    <p:extLst>
      <p:ext uri="{BB962C8B-B14F-4D97-AF65-F5344CB8AC3E}">
        <p14:creationId xmlns:p14="http://schemas.microsoft.com/office/powerpoint/2010/main" val="240540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19E8E7D-EAD5-413E-A5B2-993537F6F8D4}"/>
              </a:ext>
            </a:extLst>
          </p:cNvPr>
          <p:cNvSpPr>
            <a:spLocks noGrp="1"/>
          </p:cNvSpPr>
          <p:nvPr>
            <p:ph type="sldNum" sz="quarter" idx="12"/>
          </p:nvPr>
        </p:nvSpPr>
        <p:spPr>
          <a:xfrm>
            <a:off x="9212023" y="8615202"/>
            <a:ext cx="2228850" cy="365125"/>
          </a:xfrm>
        </p:spPr>
        <p:txBody>
          <a:bodyPr/>
          <a:lstStyle/>
          <a:p>
            <a:pPr>
              <a:defRPr/>
            </a:pPr>
            <a:fld id="{41891D65-17B4-4C4B-865B-282D95EFB1B0}" type="slidenum">
              <a:rPr lang="zh-TW" altLang="en-US" smtClean="0"/>
              <a:pPr>
                <a:defRPr/>
              </a:pPr>
              <a:t>7</a:t>
            </a:fld>
            <a:endParaRPr lang="zh-TW" altLang="en-US"/>
          </a:p>
        </p:txBody>
      </p:sp>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現況分析與轉型目標設定</a:t>
            </a:r>
          </a:p>
        </p:txBody>
      </p:sp>
      <p:sp>
        <p:nvSpPr>
          <p:cNvPr id="55" name="圓角矩形 54"/>
          <p:cNvSpPr/>
          <p:nvPr/>
        </p:nvSpPr>
        <p:spPr>
          <a:xfrm>
            <a:off x="9567544" y="8068095"/>
            <a:ext cx="1673304" cy="8124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a:solidFill>
                  <a:schemeClr val="tx1"/>
                </a:solidFill>
                <a:latin typeface="微軟正黑體" panose="020B0604030504040204" pitchFamily="34" charset="-120"/>
                <a:ea typeface="微軟正黑體" panose="020B0604030504040204" pitchFamily="34" charset="-120"/>
              </a:rPr>
              <a:t>新商模營收目標</a:t>
            </a:r>
            <a:endParaRPr lang="zh-TW" altLang="en-US" sz="2000">
              <a:solidFill>
                <a:schemeClr val="tx1"/>
              </a:solidFill>
            </a:endParaRPr>
          </a:p>
        </p:txBody>
      </p:sp>
      <p:sp>
        <p:nvSpPr>
          <p:cNvPr id="7"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7</a:t>
            </a:r>
            <a:endParaRPr lang="zh-TW" altLang="en-US" dirty="0">
              <a:sym typeface="Times New Roman" panose="02020603050405020304" pitchFamily="18" charset="0"/>
            </a:endParaRPr>
          </a:p>
        </p:txBody>
      </p:sp>
      <p:sp>
        <p:nvSpPr>
          <p:cNvPr id="8" name="矩形 7">
            <a:extLst>
              <a:ext uri="{FF2B5EF4-FFF2-40B4-BE49-F238E27FC236}">
                <a16:creationId xmlns:a16="http://schemas.microsoft.com/office/drawing/2014/main" id="{EAA6E901-83E0-4C21-A9B7-26DF8FC1C79F}"/>
              </a:ext>
            </a:extLst>
          </p:cNvPr>
          <p:cNvSpPr/>
          <p:nvPr/>
        </p:nvSpPr>
        <p:spPr>
          <a:xfrm>
            <a:off x="407367" y="1150231"/>
            <a:ext cx="11586837" cy="5201424"/>
          </a:xfrm>
          <a:prstGeom prst="rect">
            <a:avLst/>
          </a:prstGeom>
        </p:spPr>
        <p:txBody>
          <a:bodyPr wrap="square">
            <a:spAutoFit/>
          </a:bodyPr>
          <a:lstStyle/>
          <a:p>
            <a:pPr marL="622300" marR="3810" lvl="3" indent="-622300" algn="just">
              <a:spcBef>
                <a:spcPts val="600"/>
              </a:spcBef>
              <a:spcAft>
                <a:spcPts val="600"/>
              </a:spcAft>
            </a:pPr>
            <a:r>
              <a:rPr lang="zh-TW" altLang="en-US" sz="2400" b="1" kern="100" dirty="0">
                <a:latin typeface="Times" panose="02020603050405020304" pitchFamily="18" charset="0"/>
                <a:ea typeface="微軟正黑體" panose="020B0604030504040204" pitchFamily="34" charset="-120"/>
                <a:cs typeface="Times New Roman" panose="02020603050405020304" pitchFamily="18" charset="0"/>
              </a:rPr>
              <a:t>一、</a:t>
            </a:r>
            <a:r>
              <a:rPr lang="zh-TW" altLang="zh-TW" sz="2400" b="1" kern="100" dirty="0">
                <a:latin typeface="Times" panose="02020603050405020304" pitchFamily="18" charset="0"/>
                <a:ea typeface="微軟正黑體" panose="020B0604030504040204" pitchFamily="34" charset="-120"/>
                <a:cs typeface="Times New Roman" panose="02020603050405020304" pitchFamily="18" charset="0"/>
              </a:rPr>
              <a:t>公司簡介</a:t>
            </a:r>
            <a:endParaRPr lang="en-US" altLang="zh-TW" sz="2400" b="1"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	</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如主要產品、營收情形、營運模式、產業地位、主要供應商及客戶。</a:t>
            </a:r>
            <a:endParaRPr lang="en-US" altLang="zh-TW" sz="2000"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endParaRPr lang="zh-TW" altLang="zh-TW" sz="2000" kern="100" dirty="0">
              <a:latin typeface="Calibri" panose="020F0502020204030204" pitchFamily="34" charset="0"/>
              <a:cs typeface="Times New Roman" panose="02020603050405020304" pitchFamily="18" charset="0"/>
            </a:endParaRPr>
          </a:p>
          <a:p>
            <a:pPr marL="622300" marR="3810" lvl="3" indent="-622300" algn="just">
              <a:spcBef>
                <a:spcPts val="600"/>
              </a:spcBef>
              <a:spcAft>
                <a:spcPts val="600"/>
              </a:spcAft>
            </a:pPr>
            <a:r>
              <a:rPr lang="zh-TW" altLang="en-US" sz="2400" b="1" kern="100" dirty="0">
                <a:latin typeface="Times" panose="02020603050405020304" pitchFamily="18" charset="0"/>
                <a:ea typeface="微軟正黑體" panose="020B0604030504040204" pitchFamily="34" charset="-120"/>
                <a:cs typeface="Times New Roman" panose="02020603050405020304" pitchFamily="18" charset="0"/>
              </a:rPr>
              <a:t>二、</a:t>
            </a:r>
            <a:r>
              <a:rPr lang="zh-TW" altLang="zh-TW" sz="2400" b="1" kern="100" dirty="0">
                <a:latin typeface="Times" panose="02020603050405020304" pitchFamily="18" charset="0"/>
                <a:ea typeface="微軟正黑體" panose="020B0604030504040204" pitchFamily="34" charset="-120"/>
                <a:cs typeface="Times New Roman" panose="02020603050405020304" pitchFamily="18" charset="0"/>
              </a:rPr>
              <a:t>市場競爭分析</a:t>
            </a:r>
            <a:endParaRPr lang="en-US" altLang="zh-TW" sz="2400" b="1"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	</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國內外市場現況及主導客戶、主要競爭同業概況、公司核心競爭力</a:t>
            </a:r>
            <a:r>
              <a:rPr lang="zh-TW" altLang="en-US" sz="2000" kern="100" dirty="0">
                <a:latin typeface="Times" panose="02020603050405020304" pitchFamily="18" charset="0"/>
                <a:ea typeface="微軟正黑體" panose="020B0604030504040204" pitchFamily="34" charset="-120"/>
                <a:cs typeface="Times New Roman" panose="02020603050405020304" pitchFamily="18" charset="0"/>
              </a:rPr>
              <a:t>，並盤點公司需求，連結轉型目標</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a:t>
            </a:r>
            <a:endParaRPr lang="en-US" altLang="zh-TW" sz="2000"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endParaRPr lang="zh-TW" altLang="zh-TW" sz="2000" kern="100" dirty="0">
              <a:latin typeface="Calibri" panose="020F0502020204030204" pitchFamily="34" charset="0"/>
              <a:cs typeface="Times New Roman" panose="02020603050405020304" pitchFamily="18" charset="0"/>
            </a:endParaRPr>
          </a:p>
          <a:p>
            <a:pPr marL="622300" marR="3810" lvl="3" indent="-622300" algn="just">
              <a:spcBef>
                <a:spcPts val="600"/>
              </a:spcBef>
              <a:spcAft>
                <a:spcPts val="600"/>
              </a:spcAft>
            </a:pPr>
            <a:r>
              <a:rPr lang="zh-TW" altLang="en-US" sz="2400" b="1" kern="100" dirty="0">
                <a:latin typeface="Times" panose="02020603050405020304" pitchFamily="18" charset="0"/>
                <a:ea typeface="微軟正黑體" panose="020B0604030504040204" pitchFamily="34" charset="-120"/>
                <a:cs typeface="Times New Roman" panose="02020603050405020304" pitchFamily="18" charset="0"/>
              </a:rPr>
              <a:t>三、</a:t>
            </a:r>
            <a:r>
              <a:rPr lang="zh-TW" altLang="zh-TW" sz="2400" b="1" kern="100" dirty="0">
                <a:latin typeface="Times" panose="02020603050405020304" pitchFamily="18" charset="0"/>
                <a:ea typeface="微軟正黑體" panose="020B0604030504040204" pitchFamily="34" charset="-120"/>
                <a:cs typeface="Times New Roman" panose="02020603050405020304" pitchFamily="18" charset="0"/>
              </a:rPr>
              <a:t>轉型目標設定</a:t>
            </a:r>
            <a:endParaRPr lang="en-US" altLang="zh-TW" sz="2400" b="1"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	</a:t>
            </a:r>
            <a:r>
              <a:rPr lang="zh-TW"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說明轉型動機</a:t>
            </a:r>
            <a:r>
              <a:rPr lang="en-US"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解決問題或滿足需求</a:t>
            </a:r>
            <a:r>
              <a:rPr lang="en-US"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、轉型方向，並設定願景與目標</a:t>
            </a:r>
            <a:r>
              <a:rPr lang="en-US"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kern="100" dirty="0">
                <a:latin typeface="Times New Roman" panose="02020603050405020304" pitchFamily="18" charset="0"/>
                <a:ea typeface="微軟正黑體" panose="020B0604030504040204" pitchFamily="34" charset="-120"/>
                <a:cs typeface="Times New Roman" panose="02020603050405020304" pitchFamily="18" charset="0"/>
              </a:rPr>
              <a:t>包含欲達成之目標及效益如「設定轉型目標為高附加價值與高品質規格要求的</a:t>
            </a:r>
            <a:r>
              <a:rPr lang="en-US"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OOO</a:t>
            </a:r>
            <a:r>
              <a:rPr lang="zh-TW" altLang="en-US" sz="2000" kern="100" dirty="0">
                <a:latin typeface="Times New Roman" panose="02020603050405020304" pitchFamily="18" charset="0"/>
                <a:ea typeface="微軟正黑體" panose="020B0604030504040204" pitchFamily="34" charset="-120"/>
                <a:cs typeface="Times New Roman" panose="02020603050405020304" pitchFamily="18" charset="0"/>
              </a:rPr>
              <a:t>新藍海。」、「提升營業額</a:t>
            </a:r>
            <a:r>
              <a:rPr lang="en-US"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OO</a:t>
            </a:r>
            <a:r>
              <a:rPr lang="zh-TW" altLang="en-US" sz="2000" kern="100" dirty="0">
                <a:latin typeface="Times New Roman" panose="02020603050405020304" pitchFamily="18" charset="0"/>
                <a:ea typeface="微軟正黑體" panose="020B0604030504040204" pitchFamily="34" charset="-120"/>
                <a:cs typeface="Times New Roman" panose="02020603050405020304" pitchFamily="18" charset="0"/>
              </a:rPr>
              <a:t>千元或達成海外市場突破」</a:t>
            </a:r>
            <a:r>
              <a:rPr lang="en-US"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kern="1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可參考創新商業模式內容撰寫</a:t>
            </a:r>
            <a:r>
              <a:rPr lang="en-US" altLang="zh-TW" sz="16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a:t>
            </a:r>
          </a:p>
          <a:p>
            <a:pPr marL="622300" marR="3810" lvl="3" indent="-622300" algn="just">
              <a:spcBef>
                <a:spcPts val="600"/>
              </a:spcBef>
              <a:spcAft>
                <a:spcPts val="600"/>
              </a:spcAft>
            </a:pPr>
            <a:endParaRPr lang="zh-TW" altLang="zh-TW" sz="2000" kern="100" dirty="0">
              <a:latin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263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4"/>
          <a:srcRect b="6959"/>
          <a:stretch/>
        </p:blipFill>
        <p:spPr>
          <a:xfrm>
            <a:off x="4542511" y="1172309"/>
            <a:ext cx="7091134" cy="4883096"/>
          </a:xfrm>
          <a:prstGeom prst="rect">
            <a:avLst/>
          </a:prstGeom>
        </p:spPr>
      </p:pic>
      <p:sp>
        <p:nvSpPr>
          <p:cNvPr id="2" name="投影片編號版面配置區 1">
            <a:extLst>
              <a:ext uri="{FF2B5EF4-FFF2-40B4-BE49-F238E27FC236}">
                <a16:creationId xmlns:a16="http://schemas.microsoft.com/office/drawing/2014/main" id="{119E8E7D-EAD5-413E-A5B2-993537F6F8D4}"/>
              </a:ext>
            </a:extLst>
          </p:cNvPr>
          <p:cNvSpPr>
            <a:spLocks noGrp="1"/>
          </p:cNvSpPr>
          <p:nvPr>
            <p:ph type="sldNum" sz="quarter" idx="12"/>
          </p:nvPr>
        </p:nvSpPr>
        <p:spPr>
          <a:xfrm>
            <a:off x="9212023" y="8615202"/>
            <a:ext cx="2228850" cy="365125"/>
          </a:xfrm>
        </p:spPr>
        <p:txBody>
          <a:bodyPr/>
          <a:lstStyle/>
          <a:p>
            <a:pPr>
              <a:defRPr/>
            </a:pPr>
            <a:fld id="{41891D65-17B4-4C4B-865B-282D95EFB1B0}" type="slidenum">
              <a:rPr lang="zh-TW" altLang="en-US" smtClean="0"/>
              <a:pPr>
                <a:defRPr/>
              </a:pPr>
              <a:t>8</a:t>
            </a:fld>
            <a:endParaRPr lang="zh-TW" altLang="en-US"/>
          </a:p>
        </p:txBody>
      </p:sp>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轉型策略藍圖</a:t>
            </a:r>
          </a:p>
        </p:txBody>
      </p:sp>
      <p:sp>
        <p:nvSpPr>
          <p:cNvPr id="55" name="圓角矩形 54"/>
          <p:cNvSpPr/>
          <p:nvPr/>
        </p:nvSpPr>
        <p:spPr>
          <a:xfrm>
            <a:off x="9567544" y="8068095"/>
            <a:ext cx="1673304" cy="8124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a:solidFill>
                  <a:schemeClr val="tx1"/>
                </a:solidFill>
                <a:latin typeface="微軟正黑體" panose="020B0604030504040204" pitchFamily="34" charset="-120"/>
                <a:ea typeface="微軟正黑體" panose="020B0604030504040204" pitchFamily="34" charset="-120"/>
              </a:rPr>
              <a:t>新商模營收目標</a:t>
            </a:r>
            <a:endParaRPr lang="zh-TW" altLang="en-US" sz="2000">
              <a:solidFill>
                <a:schemeClr val="tx1"/>
              </a:solidFill>
            </a:endParaRPr>
          </a:p>
        </p:txBody>
      </p:sp>
      <p:sp>
        <p:nvSpPr>
          <p:cNvPr id="8" name="矩形 7">
            <a:extLst>
              <a:ext uri="{FF2B5EF4-FFF2-40B4-BE49-F238E27FC236}">
                <a16:creationId xmlns:a16="http://schemas.microsoft.com/office/drawing/2014/main" id="{BD48637C-6012-471D-A95F-8CF66BDA5AE1}"/>
              </a:ext>
            </a:extLst>
          </p:cNvPr>
          <p:cNvSpPr/>
          <p:nvPr/>
        </p:nvSpPr>
        <p:spPr>
          <a:xfrm>
            <a:off x="7336175" y="411320"/>
            <a:ext cx="2498301" cy="307777"/>
          </a:xfrm>
          <a:prstGeom prst="rect">
            <a:avLst/>
          </a:prstGeom>
        </p:spPr>
        <p:txBody>
          <a:bodyPr wrap="square">
            <a:spAutoFit/>
          </a:bodyPr>
          <a:lstStyle/>
          <a:p>
            <a:pPr algn="ctr"/>
            <a:r>
              <a:rPr lang="en-US" altLang="zh-TW" sz="1400" dirty="0">
                <a:solidFill>
                  <a:schemeClr val="bg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schemeClr val="bg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範例圖片僅供參考</a:t>
            </a:r>
          </a:p>
        </p:txBody>
      </p:sp>
      <p:sp>
        <p:nvSpPr>
          <p:cNvPr id="13"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8</a:t>
            </a:r>
            <a:endParaRPr lang="zh-TW" altLang="en-US" dirty="0">
              <a:sym typeface="Times New Roman" panose="02020603050405020304" pitchFamily="18" charset="0"/>
            </a:endParaRPr>
          </a:p>
        </p:txBody>
      </p:sp>
      <p:sp>
        <p:nvSpPr>
          <p:cNvPr id="16" name="文字方塊 15">
            <a:extLst>
              <a:ext uri="{FF2B5EF4-FFF2-40B4-BE49-F238E27FC236}">
                <a16:creationId xmlns:a16="http://schemas.microsoft.com/office/drawing/2014/main" id="{02ECB73C-5A20-4AB5-A9F2-5410347FB54F}"/>
              </a:ext>
            </a:extLst>
          </p:cNvPr>
          <p:cNvSpPr txBox="1"/>
          <p:nvPr/>
        </p:nvSpPr>
        <p:spPr>
          <a:xfrm>
            <a:off x="481671" y="1923729"/>
            <a:ext cx="1509312" cy="307777"/>
          </a:xfrm>
          <a:prstGeom prst="rect">
            <a:avLst/>
          </a:prstGeom>
          <a:noFill/>
        </p:spPr>
        <p:txBody>
          <a:bodyPr vert="horz" wrap="square" rtlCol="0">
            <a:spAutoFit/>
          </a:bodyPr>
          <a:lstStyle/>
          <a:p>
            <a:pPr algn="ctr"/>
            <a:r>
              <a:rPr lang="en-US" altLang="zh-TW" sz="1400" dirty="0">
                <a:latin typeface="+mj-ea"/>
                <a:ea typeface="+mj-ea"/>
              </a:rPr>
              <a:t>*</a:t>
            </a:r>
            <a:r>
              <a:rPr lang="zh-TW" altLang="en-US" sz="1400" dirty="0">
                <a:latin typeface="+mj-ea"/>
                <a:ea typeface="+mj-ea"/>
              </a:rPr>
              <a:t>需包含下列三項</a:t>
            </a:r>
          </a:p>
        </p:txBody>
      </p:sp>
      <p:sp>
        <p:nvSpPr>
          <p:cNvPr id="17" name="文字方塊 16">
            <a:extLst>
              <a:ext uri="{FF2B5EF4-FFF2-40B4-BE49-F238E27FC236}">
                <a16:creationId xmlns:a16="http://schemas.microsoft.com/office/drawing/2014/main" id="{18BF9751-FC5A-4D4E-9508-F7F3E0C11CA2}"/>
              </a:ext>
            </a:extLst>
          </p:cNvPr>
          <p:cNvSpPr txBox="1"/>
          <p:nvPr/>
        </p:nvSpPr>
        <p:spPr>
          <a:xfrm>
            <a:off x="498444" y="3995801"/>
            <a:ext cx="3655267" cy="1587999"/>
          </a:xfrm>
          <a:prstGeom prst="rect">
            <a:avLst/>
          </a:prstGeom>
          <a:noFill/>
        </p:spPr>
        <p:txBody>
          <a:bodyPr wrap="square" rtlCol="0">
            <a:spAutoFit/>
          </a:bodyPr>
          <a:lstStyle/>
          <a:p>
            <a:pPr>
              <a:lnSpc>
                <a:spcPts val="3000"/>
              </a:lnSpc>
            </a:pP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經董事會通過</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簽章</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之企業中長期</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至少</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轉型規劃，應可見未來商業模式的規劃，實踐的階段目標與策略</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，並說明績效指標與其目標值</a:t>
            </a:r>
            <a:endPar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8" name="群組 17">
            <a:extLst>
              <a:ext uri="{FF2B5EF4-FFF2-40B4-BE49-F238E27FC236}">
                <a16:creationId xmlns:a16="http://schemas.microsoft.com/office/drawing/2014/main" id="{E7EC0593-CA62-47B4-895A-502C2D6251E1}"/>
              </a:ext>
            </a:extLst>
          </p:cNvPr>
          <p:cNvGrpSpPr/>
          <p:nvPr/>
        </p:nvGrpSpPr>
        <p:grpSpPr>
          <a:xfrm>
            <a:off x="577113" y="2283642"/>
            <a:ext cx="3005951" cy="1502079"/>
            <a:chOff x="1100610" y="1784402"/>
            <a:chExt cx="3005951" cy="1502079"/>
          </a:xfrm>
          <a:solidFill>
            <a:srgbClr val="0070C0"/>
          </a:solidFill>
        </p:grpSpPr>
        <p:sp>
          <p:nvSpPr>
            <p:cNvPr id="19" name="矩形 18">
              <a:extLst>
                <a:ext uri="{FF2B5EF4-FFF2-40B4-BE49-F238E27FC236}">
                  <a16:creationId xmlns:a16="http://schemas.microsoft.com/office/drawing/2014/main" id="{1F402291-284A-4178-91B6-072108280165}"/>
                </a:ext>
              </a:extLst>
            </p:cNvPr>
            <p:cNvSpPr/>
            <p:nvPr/>
          </p:nvSpPr>
          <p:spPr>
            <a:xfrm>
              <a:off x="1100610" y="1784402"/>
              <a:ext cx="3005951" cy="400110"/>
            </a:xfrm>
            <a:prstGeom prst="rect">
              <a:avLst/>
            </a:prstGeom>
            <a:grpFill/>
          </p:spPr>
          <p:txBody>
            <a:bodyPr wrap="none">
              <a:spAutoFit/>
            </a:bodyPr>
            <a:lstStyle/>
            <a:p>
              <a:r>
                <a:rPr kumimoji="0" lang="zh-TW" altLang="en-US" sz="2000" dirty="0">
                  <a:solidFill>
                    <a:schemeClr val="bg1"/>
                  </a:solidFill>
                  <a:latin typeface="微軟正黑體" panose="020B0604030504040204" pitchFamily="34" charset="-120"/>
                  <a:ea typeface="微軟正黑體" panose="020B0604030504040204" pitchFamily="34" charset="-120"/>
                </a:rPr>
                <a:t>現況分析與轉型目標設定</a:t>
              </a:r>
              <a:endParaRPr lang="zh-TW" altLang="en-US" sz="2000" dirty="0"/>
            </a:p>
          </p:txBody>
        </p:sp>
        <p:sp>
          <p:nvSpPr>
            <p:cNvPr id="20" name="矩形 19">
              <a:extLst>
                <a:ext uri="{FF2B5EF4-FFF2-40B4-BE49-F238E27FC236}">
                  <a16:creationId xmlns:a16="http://schemas.microsoft.com/office/drawing/2014/main" id="{9188B47E-E520-4C9A-BF42-B3C6556EA6D0}"/>
                </a:ext>
              </a:extLst>
            </p:cNvPr>
            <p:cNvSpPr/>
            <p:nvPr/>
          </p:nvSpPr>
          <p:spPr>
            <a:xfrm>
              <a:off x="1100610" y="2335386"/>
              <a:ext cx="1980029" cy="400110"/>
            </a:xfrm>
            <a:prstGeom prst="rect">
              <a:avLst/>
            </a:prstGeom>
            <a:grpFill/>
          </p:spPr>
          <p:txBody>
            <a:bodyPr wrap="none">
              <a:spAutoFit/>
            </a:bodyPr>
            <a:lstStyle/>
            <a:p>
              <a:r>
                <a:rPr kumimoji="0" lang="zh-TW" altLang="en-US" sz="2000">
                  <a:solidFill>
                    <a:schemeClr val="bg1"/>
                  </a:solidFill>
                  <a:latin typeface="微軟正黑體" panose="020B0604030504040204" pitchFamily="34" charset="-120"/>
                  <a:ea typeface="微軟正黑體" panose="020B0604030504040204" pitchFamily="34" charset="-120"/>
                </a:rPr>
                <a:t>中長期轉型藍圖</a:t>
              </a:r>
              <a:endParaRPr lang="zh-TW" altLang="en-US" sz="2000"/>
            </a:p>
          </p:txBody>
        </p:sp>
        <p:sp>
          <p:nvSpPr>
            <p:cNvPr id="21" name="矩形 20">
              <a:extLst>
                <a:ext uri="{FF2B5EF4-FFF2-40B4-BE49-F238E27FC236}">
                  <a16:creationId xmlns:a16="http://schemas.microsoft.com/office/drawing/2014/main" id="{EC90E9D8-137F-4D8F-8C0B-2AA522E214A4}"/>
                </a:ext>
              </a:extLst>
            </p:cNvPr>
            <p:cNvSpPr/>
            <p:nvPr/>
          </p:nvSpPr>
          <p:spPr>
            <a:xfrm>
              <a:off x="1100610" y="2886371"/>
              <a:ext cx="2749471" cy="400110"/>
            </a:xfrm>
            <a:prstGeom prst="rect">
              <a:avLst/>
            </a:prstGeom>
            <a:grpFill/>
          </p:spPr>
          <p:txBody>
            <a:bodyPr wrap="none">
              <a:spAutoFit/>
            </a:bodyPr>
            <a:lstStyle/>
            <a:p>
              <a:pPr marL="630238" indent="-630238" fontAlgn="auto">
                <a:spcBef>
                  <a:spcPts val="200"/>
                </a:spcBef>
                <a:spcAft>
                  <a:spcPts val="0"/>
                </a:spcAft>
              </a:pPr>
              <a:r>
                <a:rPr kumimoji="0" lang="zh-TW" altLang="en-US" sz="2000" dirty="0">
                  <a:solidFill>
                    <a:schemeClr val="bg1"/>
                  </a:solidFill>
                  <a:latin typeface="微軟正黑體" panose="020B0604030504040204" pitchFamily="34" charset="-120"/>
                  <a:ea typeface="微軟正黑體" panose="020B0604030504040204" pitchFamily="34" charset="-120"/>
                </a:rPr>
                <a:t>分年發展策略與里程碑</a:t>
              </a:r>
              <a:endParaRPr kumimoji="0" lang="en-US" altLang="zh-TW" sz="2000" dirty="0">
                <a:solidFill>
                  <a:schemeClr val="bg1"/>
                </a:solidFill>
                <a:latin typeface="微軟正黑體" panose="020B0604030504040204" pitchFamily="34" charset="-120"/>
                <a:ea typeface="微軟正黑體" panose="020B0604030504040204" pitchFamily="34" charset="-120"/>
              </a:endParaRPr>
            </a:p>
          </p:txBody>
        </p:sp>
      </p:grpSp>
    </p:spTree>
    <p:custDataLst>
      <p:tags r:id="rId1"/>
    </p:custDataLst>
    <p:extLst>
      <p:ext uri="{BB962C8B-B14F-4D97-AF65-F5344CB8AC3E}">
        <p14:creationId xmlns:p14="http://schemas.microsoft.com/office/powerpoint/2010/main" val="544587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185003;"/>
</p:tagLst>
</file>

<file path=ppt/tags/tag2.xml><?xml version="1.0" encoding="utf-8"?>
<p:tagLst xmlns:a="http://schemas.openxmlformats.org/drawingml/2006/main" xmlns:r="http://schemas.openxmlformats.org/officeDocument/2006/relationships" xmlns:p="http://schemas.openxmlformats.org/presentationml/2006/main">
  <p:tag name="ISLIDE.VECTOR" val="#185003;"/>
</p:tagLst>
</file>

<file path=ppt/tags/tag3.xml><?xml version="1.0" encoding="utf-8"?>
<p:tagLst xmlns:a="http://schemas.openxmlformats.org/drawingml/2006/main" xmlns:r="http://schemas.openxmlformats.org/officeDocument/2006/relationships" xmlns:p="http://schemas.openxmlformats.org/presentationml/2006/main">
  <p:tag name="ISLIDE.VECTOR" val="#185003;"/>
</p:tagLst>
</file>

<file path=ppt/tags/tag4.xml><?xml version="1.0" encoding="utf-8"?>
<p:tagLst xmlns:a="http://schemas.openxmlformats.org/drawingml/2006/main" xmlns:r="http://schemas.openxmlformats.org/officeDocument/2006/relationships" xmlns:p="http://schemas.openxmlformats.org/presentationml/2006/main">
  <p:tag name="ISLIDE.VECTOR" val="#185003;"/>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7941</TotalTime>
  <Words>3687</Words>
  <Application>Microsoft Office PowerPoint</Application>
  <PresentationFormat>寬螢幕</PresentationFormat>
  <Paragraphs>962</Paragraphs>
  <Slides>29</Slides>
  <Notes>16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29</vt:i4>
      </vt:variant>
    </vt:vector>
  </HeadingPairs>
  <TitlesOfParts>
    <vt:vector size="39" baseType="lpstr">
      <vt:lpstr>細明體</vt:lpstr>
      <vt:lpstr>微軟正黑體</vt:lpstr>
      <vt:lpstr>新細明體</vt:lpstr>
      <vt:lpstr>標楷體</vt:lpstr>
      <vt:lpstr>Arial</vt:lpstr>
      <vt:lpstr>Calibri</vt:lpstr>
      <vt:lpstr>Times</vt:lpstr>
      <vt:lpstr>Times New Roman</vt:lpstr>
      <vt:lpstr>Wingdings</vt:lpstr>
      <vt:lpstr>Office 佈景主題</vt:lpstr>
      <vt:lpstr>經濟部產業發展署 中小製造業接班傳承數位轉型計畫 期中/結案查證簡報 (※請選擇期中或結案，此行請於列印時刪除)</vt:lpstr>
      <vt:lpstr>目錄</vt:lpstr>
      <vt:lpstr>計畫簡介</vt:lpstr>
      <vt:lpstr>計畫簡介</vt:lpstr>
      <vt:lpstr>前次查證意見回覆</vt:lpstr>
      <vt:lpstr>公司簡介</vt:lpstr>
      <vt:lpstr>公司簡介</vt:lpstr>
      <vt:lpstr>PowerPoint 簡報</vt:lpstr>
      <vt:lpstr>PowerPoint 簡報</vt:lpstr>
      <vt:lpstr>PowerPoint 簡報</vt:lpstr>
      <vt:lpstr>PowerPoint 簡報</vt:lpstr>
      <vt:lpstr>本次執行進度說明</vt:lpstr>
      <vt:lpstr>本次執行進度說明</vt:lpstr>
      <vt:lpstr>PowerPoint 簡報</vt:lpstr>
      <vt:lpstr>PowerPoint 簡報</vt:lpstr>
      <vt:lpstr>PowerPoint 簡報</vt:lpstr>
      <vt:lpstr>PowerPoint 簡報</vt:lpstr>
      <vt:lpstr>PowerPoint 簡報</vt:lpstr>
      <vt:lpstr>PowerPoint 簡報</vt:lpstr>
      <vt:lpstr>計畫變更情形(若無則免填)</vt:lpstr>
      <vt:lpstr>人力投入配置說明</vt:lpstr>
      <vt:lpstr>PowerPoint 簡報</vt:lpstr>
      <vt:lpstr>PowerPoint 簡報</vt:lpstr>
      <vt:lpstr>人員異動情形(本次查證期程)</vt:lpstr>
      <vt:lpstr>經費預算及支用情形</vt:lpstr>
      <vt:lpstr>委外業者簡介(若無則免填)</vt:lpstr>
      <vt:lpstr>委外業者簡介(若無則免填)</vt:lpstr>
      <vt:lpstr>遭遇之困難</vt:lpstr>
      <vt:lpstr>PowerPoint 簡報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經濟部科技研究發展專案  業界開發產業技術計畫 ／創新科技應用與服務計畫／主導性新產品開發計畫  (※請選擇計畫別，此行請於列印時刪除)   期中／全程查證簡報  (※請選擇期中或全程，此行請於列印時刪除)</dc:title>
  <dc:creator>尹信文</dc:creator>
  <cp:lastModifiedBy>賴致瀚 </cp:lastModifiedBy>
  <cp:revision>661</cp:revision>
  <cp:lastPrinted>2022-05-18T01:03:14Z</cp:lastPrinted>
  <dcterms:created xsi:type="dcterms:W3CDTF">2008-12-22T00:30:51Z</dcterms:created>
  <dcterms:modified xsi:type="dcterms:W3CDTF">2024-04-26T02:59:06Z</dcterms:modified>
</cp:coreProperties>
</file>