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">
            <a:extLst>
              <a:ext uri="{FF2B5EF4-FFF2-40B4-BE49-F238E27FC236}">
                <a16:creationId xmlns:a16="http://schemas.microsoft.com/office/drawing/2014/main" id="{CA176107-8A98-614E-A00E-EE53D79A6326}"/>
              </a:ext>
            </a:extLst>
          </p:cNvPr>
          <p:cNvSpPr/>
          <p:nvPr userDrawn="1"/>
        </p:nvSpPr>
        <p:spPr>
          <a:xfrm rot="10800000" flipH="1" flipV="1">
            <a:off x="1" y="2"/>
            <a:ext cx="12188825" cy="6865263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194" hangingPunct="1"/>
            <a:endParaRPr lang="en-US" sz="1800" kern="120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6463B66-72DF-4DC0-8675-D46ECA3EBF9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51050" y="1303379"/>
            <a:ext cx="3945361" cy="4601468"/>
          </a:xfrm>
          <a:custGeom>
            <a:avLst/>
            <a:gdLst>
              <a:gd name="connsiteX0" fmla="*/ 0 w 3945361"/>
              <a:gd name="connsiteY0" fmla="*/ 0 h 4601468"/>
              <a:gd name="connsiteX1" fmla="*/ 3287788 w 3945361"/>
              <a:gd name="connsiteY1" fmla="*/ 0 h 4601468"/>
              <a:gd name="connsiteX2" fmla="*/ 3945361 w 3945361"/>
              <a:gd name="connsiteY2" fmla="*/ 657573 h 4601468"/>
              <a:gd name="connsiteX3" fmla="*/ 3945361 w 3945361"/>
              <a:gd name="connsiteY3" fmla="*/ 4601468 h 4601468"/>
              <a:gd name="connsiteX4" fmla="*/ 657573 w 3945361"/>
              <a:gd name="connsiteY4" fmla="*/ 4601468 h 4601468"/>
              <a:gd name="connsiteX5" fmla="*/ 0 w 3945361"/>
              <a:gd name="connsiteY5" fmla="*/ 3943895 h 4601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45361" h="4601468">
                <a:moveTo>
                  <a:pt x="0" y="0"/>
                </a:moveTo>
                <a:lnTo>
                  <a:pt x="3287788" y="0"/>
                </a:lnTo>
                <a:lnTo>
                  <a:pt x="3945361" y="657573"/>
                </a:lnTo>
                <a:lnTo>
                  <a:pt x="3945361" y="4601468"/>
                </a:lnTo>
                <a:lnTo>
                  <a:pt x="657573" y="4601468"/>
                </a:lnTo>
                <a:lnTo>
                  <a:pt x="0" y="3943895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rgbClr val="B4C43F"/>
                </a:solidFill>
              </a:defRPr>
            </a:lvl1pPr>
          </a:lstStyle>
          <a:p>
            <a:endParaRPr lang="en-US"/>
          </a:p>
        </p:txBody>
      </p:sp>
      <p:pic>
        <p:nvPicPr>
          <p:cNvPr id="11" name="圖片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31112" y="268330"/>
            <a:ext cx="2452281" cy="38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08888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表格版面配置區 7"/>
          <p:cNvSpPr>
            <a:spLocks noGrp="1"/>
          </p:cNvSpPr>
          <p:nvPr>
            <p:ph type="tbl" sz="quarter" idx="10"/>
          </p:nvPr>
        </p:nvSpPr>
        <p:spPr>
          <a:xfrm>
            <a:off x="714600" y="1432941"/>
            <a:ext cx="10753200" cy="4590761"/>
          </a:xfrm>
        </p:spPr>
        <p:txBody>
          <a:bodyPr/>
          <a:lstStyle>
            <a:lvl1pPr marL="0" indent="0">
              <a:buNone/>
              <a:defRPr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18" name="文字版面配置區 38"/>
          <p:cNvSpPr>
            <a:spLocks noGrp="1"/>
          </p:cNvSpPr>
          <p:nvPr>
            <p:ph type="body" sz="quarter" idx="11"/>
          </p:nvPr>
        </p:nvSpPr>
        <p:spPr>
          <a:xfrm>
            <a:off x="714600" y="297001"/>
            <a:ext cx="9964739" cy="658019"/>
          </a:xfrm>
        </p:spPr>
        <p:txBody>
          <a:bodyPr anchor="ctr">
            <a:normAutofit/>
          </a:bodyPr>
          <a:lstStyle>
            <a:lvl1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zh-TW" altLang="en-US" sz="3300" b="1" i="0" u="none" strike="noStrike" cap="none" spc="0" normalizeH="0" baseline="0" dirty="0" smtClean="0">
                <a:ln>
                  <a:noFill/>
                </a:ln>
                <a:solidFill>
                  <a:srgbClr val="1F323D"/>
                </a:solidFill>
                <a:effectLst/>
                <a:uFillTx/>
                <a:latin typeface="Noto Sans TC Light" panose="020B0300000000000000" pitchFamily="34" charset="-120"/>
                <a:ea typeface="Noto Sans TC Light" panose="020B0300000000000000" pitchFamily="34" charset="-120"/>
                <a:cs typeface="Noto Sans TC Light" panose="020B0300000000000000" pitchFamily="34" charset="-120"/>
                <a:sym typeface="Helvetica Neue"/>
              </a:defRPr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9" name="Straight Connector 9">
            <a:extLst>
              <a:ext uri="{FF2B5EF4-FFF2-40B4-BE49-F238E27FC236}">
                <a16:creationId xmlns:a16="http://schemas.microsoft.com/office/drawing/2014/main" id="{007E6599-7AB1-804C-A458-3C05ADAA00AC}"/>
              </a:ext>
            </a:extLst>
          </p:cNvPr>
          <p:cNvCxnSpPr>
            <a:cxnSpLocks/>
          </p:cNvCxnSpPr>
          <p:nvPr userDrawn="1"/>
        </p:nvCxnSpPr>
        <p:spPr>
          <a:xfrm>
            <a:off x="641668" y="6334559"/>
            <a:ext cx="109728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 userDrawn="1"/>
        </p:nvSpPr>
        <p:spPr>
          <a:xfrm>
            <a:off x="733651" y="6427868"/>
            <a:ext cx="2343508" cy="2051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1000" b="0" i="0" u="none" strike="noStrike" cap="none" spc="0" normalizeH="0" baseline="0">
                <a:ln>
                  <a:noFill/>
                </a:ln>
                <a:solidFill>
                  <a:srgbClr val="5F5F5F"/>
                </a:solidFill>
                <a:effectLst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  <a:sym typeface="Helvetica Neue"/>
              </a:rPr>
              <a:t>引領中小微型企業數位轉型戰略攻頂計畫</a:t>
            </a:r>
          </a:p>
        </p:txBody>
      </p:sp>
      <p:sp>
        <p:nvSpPr>
          <p:cNvPr id="12" name="投影片編號版面配置區 1"/>
          <p:cNvSpPr txBox="1">
            <a:spLocks/>
          </p:cNvSpPr>
          <p:nvPr userDrawn="1"/>
        </p:nvSpPr>
        <p:spPr>
          <a:xfrm>
            <a:off x="11392200" y="6389467"/>
            <a:ext cx="374333" cy="302819"/>
          </a:xfrm>
          <a:prstGeom prst="rect">
            <a:avLst/>
          </a:prstGeom>
        </p:spPr>
        <p:txBody>
          <a:bodyPr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fld id="{86CB4B4D-7CA3-9044-876B-883B54F8677D}" type="slidenum">
              <a:rPr lang="en-US" altLang="zh-TW" sz="1000" b="1" smtClean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rPr>
              <a:pPr/>
              <a:t>‹#›</a:t>
            </a:fld>
            <a:endParaRPr lang="zh-TW" altLang="en-US" sz="1000" b="1">
              <a:solidFill>
                <a:srgbClr val="1F323D"/>
              </a:solidFill>
              <a:latin typeface="Noto Sans TC Light" panose="020B0300000000000000" pitchFamily="34" charset="-120"/>
              <a:ea typeface="Noto Sans TC Light" panose="020B0300000000000000" pitchFamily="34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77400" y="6383602"/>
            <a:ext cx="1760117" cy="32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3525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77400" y="6204137"/>
            <a:ext cx="1760117" cy="322665"/>
          </a:xfrm>
          <a:prstGeom prst="rect">
            <a:avLst/>
          </a:prstGeom>
        </p:spPr>
      </p:pic>
      <p:sp>
        <p:nvSpPr>
          <p:cNvPr id="39" name="文字版面配置區 38"/>
          <p:cNvSpPr>
            <a:spLocks noGrp="1"/>
          </p:cNvSpPr>
          <p:nvPr>
            <p:ph type="body" sz="quarter" idx="11"/>
          </p:nvPr>
        </p:nvSpPr>
        <p:spPr>
          <a:xfrm>
            <a:off x="714600" y="297001"/>
            <a:ext cx="9964739" cy="658019"/>
          </a:xfrm>
        </p:spPr>
        <p:txBody>
          <a:bodyPr anchor="ctr">
            <a:normAutofit/>
          </a:bodyPr>
          <a:lstStyle>
            <a:lvl1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zh-TW" altLang="en-US" sz="3300" b="1" i="0" u="none" strike="noStrike" cap="none" spc="0" normalizeH="0" baseline="0" dirty="0" smtClean="0">
                <a:ln>
                  <a:noFill/>
                </a:ln>
                <a:solidFill>
                  <a:srgbClr val="1F323D"/>
                </a:solidFill>
                <a:effectLst/>
                <a:uFillTx/>
                <a:latin typeface="Noto Sans TC Light" panose="020B0300000000000000" pitchFamily="34" charset="-120"/>
                <a:ea typeface="Noto Sans TC Light" panose="020B0300000000000000" pitchFamily="34" charset="-120"/>
                <a:cs typeface="Noto Sans TC Light" panose="020B0300000000000000" pitchFamily="34" charset="-120"/>
                <a:sym typeface="Helvetica Neue"/>
              </a:defRPr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0" name="內容版面配置區 2"/>
          <p:cNvSpPr>
            <a:spLocks noGrp="1"/>
          </p:cNvSpPr>
          <p:nvPr>
            <p:ph idx="1"/>
          </p:nvPr>
        </p:nvSpPr>
        <p:spPr>
          <a:xfrm>
            <a:off x="714600" y="1396749"/>
            <a:ext cx="10762200" cy="4584953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2000" b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1pPr>
            <a:lvl2pPr marL="304792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2pPr>
            <a:lvl3pPr marL="404766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3pPr>
            <a:lvl4pPr marL="580959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4pPr>
            <a:lvl5pPr marL="671435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tabLst>
                <a:tab pos="3990519" algn="l"/>
              </a:tabLst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 第五層</a:t>
            </a:r>
          </a:p>
        </p:txBody>
      </p:sp>
      <p:sp>
        <p:nvSpPr>
          <p:cNvPr id="8" name="文字方塊 7"/>
          <p:cNvSpPr txBox="1"/>
          <p:nvPr userDrawn="1"/>
        </p:nvSpPr>
        <p:spPr>
          <a:xfrm>
            <a:off x="733651" y="6248401"/>
            <a:ext cx="2343508" cy="2051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1000" b="0" i="0" u="none" strike="noStrike" cap="none" spc="0" normalizeH="0" baseline="0">
                <a:ln>
                  <a:noFill/>
                </a:ln>
                <a:solidFill>
                  <a:srgbClr val="5F5F5F"/>
                </a:solidFill>
                <a:effectLst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  <a:sym typeface="Helvetica Neue"/>
              </a:rPr>
              <a:t>引領中小微型企業數位轉型戰略攻頂計畫</a:t>
            </a:r>
          </a:p>
        </p:txBody>
      </p:sp>
      <p:sp>
        <p:nvSpPr>
          <p:cNvPr id="9" name="投影片編號版面配置區 1"/>
          <p:cNvSpPr txBox="1">
            <a:spLocks/>
          </p:cNvSpPr>
          <p:nvPr userDrawn="1"/>
        </p:nvSpPr>
        <p:spPr>
          <a:xfrm>
            <a:off x="11392200" y="6210001"/>
            <a:ext cx="374333" cy="302819"/>
          </a:xfrm>
          <a:prstGeom prst="rect">
            <a:avLst/>
          </a:prstGeom>
        </p:spPr>
        <p:txBody>
          <a:bodyPr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fld id="{86CB4B4D-7CA3-9044-876B-883B54F8677D}" type="slidenum">
              <a:rPr lang="en-US" altLang="zh-TW" sz="1000" b="1" smtClean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rPr>
              <a:pPr/>
              <a:t>‹#›</a:t>
            </a:fld>
            <a:endParaRPr lang="zh-TW" altLang="en-US" sz="1000" b="1">
              <a:solidFill>
                <a:srgbClr val="1F323D"/>
              </a:solidFill>
              <a:latin typeface="Noto Sans TC Light" panose="020B0300000000000000" pitchFamily="34" charset="-120"/>
              <a:ea typeface="Noto Sans TC Light" panose="020B0300000000000000" pitchFamily="34" charset="-120"/>
            </a:endParaRPr>
          </a:p>
        </p:txBody>
      </p:sp>
      <p:cxnSp>
        <p:nvCxnSpPr>
          <p:cNvPr id="2" name="Straight Connector 9">
            <a:extLst>
              <a:ext uri="{FF2B5EF4-FFF2-40B4-BE49-F238E27FC236}">
                <a16:creationId xmlns:a16="http://schemas.microsoft.com/office/drawing/2014/main" id="{007E6599-7AB1-804C-A458-3C05ADAA00AC}"/>
              </a:ext>
            </a:extLst>
          </p:cNvPr>
          <p:cNvCxnSpPr>
            <a:cxnSpLocks/>
          </p:cNvCxnSpPr>
          <p:nvPr userDrawn="1"/>
        </p:nvCxnSpPr>
        <p:spPr>
          <a:xfrm>
            <a:off x="641668" y="6138000"/>
            <a:ext cx="109728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2850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文字版面配置區 38"/>
          <p:cNvSpPr>
            <a:spLocks noGrp="1"/>
          </p:cNvSpPr>
          <p:nvPr>
            <p:ph type="body" sz="quarter" idx="11"/>
          </p:nvPr>
        </p:nvSpPr>
        <p:spPr>
          <a:xfrm>
            <a:off x="1757906" y="2590961"/>
            <a:ext cx="9964739" cy="658019"/>
          </a:xfrm>
        </p:spPr>
        <p:txBody>
          <a:bodyPr>
            <a:normAutofit/>
          </a:bodyPr>
          <a:lstStyle>
            <a:lvl1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zh-TW" altLang="en-US" sz="3300" b="0" i="0" u="none" strike="noStrike" cap="none" spc="0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Noto Sans TC Light" panose="020B0300000000000000" pitchFamily="34" charset="-120"/>
                <a:ea typeface="Noto Sans TC Light" panose="020B0300000000000000" pitchFamily="34" charset="-120"/>
                <a:cs typeface="Noto Sans TC Light" panose="020B0300000000000000" pitchFamily="34" charset="-120"/>
                <a:sym typeface="Helvetica Neue"/>
              </a:defRPr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0" name="文字方塊 9"/>
          <p:cNvSpPr txBox="1"/>
          <p:nvPr userDrawn="1"/>
        </p:nvSpPr>
        <p:spPr>
          <a:xfrm>
            <a:off x="733651" y="6248401"/>
            <a:ext cx="2343508" cy="2051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1000" b="0" i="0" u="none" strike="noStrike" cap="none" spc="0" normalizeH="0" baseline="0">
                <a:ln>
                  <a:noFill/>
                </a:ln>
                <a:solidFill>
                  <a:srgbClr val="5F5F5F"/>
                </a:solidFill>
                <a:effectLst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  <a:sym typeface="Helvetica Neue"/>
              </a:rPr>
              <a:t>引領中小微型企業數位轉型戰略攻頂計畫</a:t>
            </a:r>
          </a:p>
        </p:txBody>
      </p:sp>
      <p:cxnSp>
        <p:nvCxnSpPr>
          <p:cNvPr id="17" name="Straight Connector 9">
            <a:extLst>
              <a:ext uri="{FF2B5EF4-FFF2-40B4-BE49-F238E27FC236}">
                <a16:creationId xmlns:a16="http://schemas.microsoft.com/office/drawing/2014/main" id="{007E6599-7AB1-804C-A458-3C05ADAA00AC}"/>
              </a:ext>
            </a:extLst>
          </p:cNvPr>
          <p:cNvCxnSpPr>
            <a:cxnSpLocks/>
          </p:cNvCxnSpPr>
          <p:nvPr userDrawn="1"/>
        </p:nvCxnSpPr>
        <p:spPr>
          <a:xfrm>
            <a:off x="641668" y="6138000"/>
            <a:ext cx="109728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投影片編號版面配置區 1"/>
          <p:cNvSpPr txBox="1">
            <a:spLocks/>
          </p:cNvSpPr>
          <p:nvPr userDrawn="1"/>
        </p:nvSpPr>
        <p:spPr>
          <a:xfrm>
            <a:off x="11392200" y="6210001"/>
            <a:ext cx="651755" cy="302819"/>
          </a:xfrm>
          <a:prstGeom prst="rect">
            <a:avLst/>
          </a:prstGeom>
        </p:spPr>
        <p:txBody>
          <a:bodyPr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fld id="{86CB4B4D-7CA3-9044-876B-883B54F8677D}" type="slidenum">
              <a:rPr lang="en-US" altLang="zh-TW" sz="1000" b="1" smtClean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rPr>
              <a:pPr/>
              <a:t>‹#›</a:t>
            </a:fld>
            <a:endParaRPr lang="zh-TW" altLang="en-US" sz="1000" b="1" dirty="0">
              <a:solidFill>
                <a:srgbClr val="1F323D"/>
              </a:solidFill>
              <a:latin typeface="Noto Sans TC Light" panose="020B0300000000000000" pitchFamily="34" charset="-120"/>
              <a:ea typeface="Noto Sans TC Light" panose="020B0300000000000000" pitchFamily="34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77400" y="6204137"/>
            <a:ext cx="1760117" cy="32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30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內容版面配置區 2"/>
          <p:cNvSpPr>
            <a:spLocks noGrp="1"/>
          </p:cNvSpPr>
          <p:nvPr>
            <p:ph idx="1"/>
          </p:nvPr>
        </p:nvSpPr>
        <p:spPr>
          <a:xfrm>
            <a:off x="714600" y="1396748"/>
            <a:ext cx="10762200" cy="4546853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2000" b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1pPr>
            <a:lvl2pPr marL="304792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2pPr>
            <a:lvl3pPr marL="404766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3pPr>
            <a:lvl4pPr marL="580959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4pPr>
            <a:lvl5pPr marL="671435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tabLst>
                <a:tab pos="3990519" algn="l"/>
              </a:tabLst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 第五層</a:t>
            </a:r>
          </a:p>
        </p:txBody>
      </p:sp>
      <p:sp>
        <p:nvSpPr>
          <p:cNvPr id="14" name="文字版面配置區 38"/>
          <p:cNvSpPr>
            <a:spLocks noGrp="1"/>
          </p:cNvSpPr>
          <p:nvPr>
            <p:ph type="body" sz="quarter" idx="11"/>
          </p:nvPr>
        </p:nvSpPr>
        <p:spPr>
          <a:xfrm>
            <a:off x="714600" y="297001"/>
            <a:ext cx="9964739" cy="658019"/>
          </a:xfrm>
        </p:spPr>
        <p:txBody>
          <a:bodyPr anchor="ctr">
            <a:normAutofit/>
          </a:bodyPr>
          <a:lstStyle>
            <a:lvl1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zh-TW" altLang="en-US" sz="3300" b="1" i="0" u="none" strike="noStrike" cap="none" spc="0" normalizeH="0" baseline="0" dirty="0" smtClean="0">
                <a:ln>
                  <a:noFill/>
                </a:ln>
                <a:solidFill>
                  <a:srgbClr val="1F323D"/>
                </a:solidFill>
                <a:effectLst/>
                <a:uFillTx/>
                <a:latin typeface="Noto Sans TC Light" panose="020B0300000000000000" pitchFamily="34" charset="-120"/>
                <a:ea typeface="Noto Sans TC Light" panose="020B0300000000000000" pitchFamily="34" charset="-120"/>
                <a:cs typeface="Noto Sans TC Light" panose="020B0300000000000000" pitchFamily="34" charset="-120"/>
                <a:sym typeface="Helvetica Neue"/>
              </a:defRPr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5" name="投影片編號版面配置區 1"/>
          <p:cNvSpPr txBox="1">
            <a:spLocks/>
          </p:cNvSpPr>
          <p:nvPr userDrawn="1"/>
        </p:nvSpPr>
        <p:spPr>
          <a:xfrm>
            <a:off x="11392200" y="6389467"/>
            <a:ext cx="573377" cy="302819"/>
          </a:xfrm>
          <a:prstGeom prst="rect">
            <a:avLst/>
          </a:prstGeom>
        </p:spPr>
        <p:txBody>
          <a:bodyPr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fld id="{86CB4B4D-7CA3-9044-876B-883B54F8677D}" type="slidenum">
              <a:rPr lang="en-US" altLang="zh-TW" sz="1000" b="1" smtClean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rPr>
              <a:pPr/>
              <a:t>‹#›</a:t>
            </a:fld>
            <a:endParaRPr lang="zh-TW" altLang="en-US" sz="1000" b="1" dirty="0">
              <a:solidFill>
                <a:srgbClr val="1F323D"/>
              </a:solidFill>
              <a:latin typeface="Noto Sans TC Light" panose="020B0300000000000000" pitchFamily="34" charset="-120"/>
              <a:ea typeface="Noto Sans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18569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內容版面配置區 2"/>
          <p:cNvSpPr>
            <a:spLocks noGrp="1"/>
          </p:cNvSpPr>
          <p:nvPr>
            <p:ph idx="1"/>
          </p:nvPr>
        </p:nvSpPr>
        <p:spPr>
          <a:xfrm>
            <a:off x="714600" y="2324101"/>
            <a:ext cx="10762200" cy="36195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2000" b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1pPr>
            <a:lvl2pPr marL="304792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2pPr>
            <a:lvl3pPr marL="404766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3pPr>
            <a:lvl4pPr marL="580959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4pPr>
            <a:lvl5pPr marL="671435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tabLst>
                <a:tab pos="3990519" algn="l"/>
              </a:tabLst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 第五層</a:t>
            </a:r>
          </a:p>
        </p:txBody>
      </p:sp>
      <p:sp>
        <p:nvSpPr>
          <p:cNvPr id="14" name="文字版面配置區 38"/>
          <p:cNvSpPr>
            <a:spLocks noGrp="1"/>
          </p:cNvSpPr>
          <p:nvPr>
            <p:ph type="body" sz="quarter" idx="11"/>
          </p:nvPr>
        </p:nvSpPr>
        <p:spPr>
          <a:xfrm>
            <a:off x="714600" y="297001"/>
            <a:ext cx="9964739" cy="658019"/>
          </a:xfrm>
        </p:spPr>
        <p:txBody>
          <a:bodyPr anchor="ctr">
            <a:normAutofit/>
          </a:bodyPr>
          <a:lstStyle>
            <a:lvl1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zh-TW" altLang="en-US" sz="3300" b="1" i="0" u="none" strike="noStrike" cap="none" spc="0" normalizeH="0" baseline="0" dirty="0" smtClean="0">
                <a:ln>
                  <a:noFill/>
                </a:ln>
                <a:solidFill>
                  <a:srgbClr val="1F323D"/>
                </a:solidFill>
                <a:effectLst/>
                <a:uFillTx/>
                <a:latin typeface="Noto Sans TC Light" panose="020B0300000000000000" pitchFamily="34" charset="-120"/>
                <a:ea typeface="Noto Sans TC Light" panose="020B0300000000000000" pitchFamily="34" charset="-120"/>
                <a:cs typeface="Noto Sans TC Light" panose="020B0300000000000000" pitchFamily="34" charset="-120"/>
                <a:sym typeface="Helvetica Neue"/>
              </a:defRPr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2"/>
          </p:nvPr>
        </p:nvSpPr>
        <p:spPr>
          <a:xfrm>
            <a:off x="714376" y="1222201"/>
            <a:ext cx="10677525" cy="952500"/>
          </a:xfrm>
        </p:spPr>
        <p:txBody>
          <a:bodyPr/>
          <a:lstStyle>
            <a:lvl1pPr marL="0" indent="0">
              <a:buNone/>
              <a:defRPr>
                <a:solidFill>
                  <a:srgbClr val="1F323D"/>
                </a:solidFill>
              </a:defRPr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9" name="Straight Connector 9">
            <a:extLst>
              <a:ext uri="{FF2B5EF4-FFF2-40B4-BE49-F238E27FC236}">
                <a16:creationId xmlns:a16="http://schemas.microsoft.com/office/drawing/2014/main" id="{007E6599-7AB1-804C-A458-3C05ADAA00AC}"/>
              </a:ext>
            </a:extLst>
          </p:cNvPr>
          <p:cNvCxnSpPr>
            <a:cxnSpLocks/>
          </p:cNvCxnSpPr>
          <p:nvPr userDrawn="1"/>
        </p:nvCxnSpPr>
        <p:spPr>
          <a:xfrm>
            <a:off x="641668" y="6334559"/>
            <a:ext cx="109728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字方塊 10"/>
          <p:cNvSpPr txBox="1"/>
          <p:nvPr userDrawn="1"/>
        </p:nvSpPr>
        <p:spPr>
          <a:xfrm>
            <a:off x="733651" y="6427868"/>
            <a:ext cx="2343508" cy="2051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1000" b="0" i="0" u="none" strike="noStrike" cap="none" spc="0" normalizeH="0" baseline="0">
                <a:ln>
                  <a:noFill/>
                </a:ln>
                <a:solidFill>
                  <a:srgbClr val="5F5F5F"/>
                </a:solidFill>
                <a:effectLst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  <a:sym typeface="Helvetica Neue"/>
              </a:rPr>
              <a:t>引領中小微型企業數位轉型戰略攻頂計畫</a:t>
            </a:r>
          </a:p>
        </p:txBody>
      </p:sp>
      <p:sp>
        <p:nvSpPr>
          <p:cNvPr id="12" name="投影片編號版面配置區 1"/>
          <p:cNvSpPr txBox="1">
            <a:spLocks/>
          </p:cNvSpPr>
          <p:nvPr userDrawn="1"/>
        </p:nvSpPr>
        <p:spPr>
          <a:xfrm>
            <a:off x="11392200" y="6389467"/>
            <a:ext cx="374333" cy="302819"/>
          </a:xfrm>
          <a:prstGeom prst="rect">
            <a:avLst/>
          </a:prstGeom>
        </p:spPr>
        <p:txBody>
          <a:bodyPr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fld id="{86CB4B4D-7CA3-9044-876B-883B54F8677D}" type="slidenum">
              <a:rPr lang="en-US" altLang="zh-TW" sz="1000" b="1" smtClean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rPr>
              <a:pPr/>
              <a:t>‹#›</a:t>
            </a:fld>
            <a:endParaRPr lang="zh-TW" altLang="en-US" sz="1000" b="1">
              <a:solidFill>
                <a:srgbClr val="1F323D"/>
              </a:solidFill>
              <a:latin typeface="Noto Sans TC Light" panose="020B0300000000000000" pitchFamily="34" charset="-120"/>
              <a:ea typeface="Noto Sans TC Light" panose="020B0300000000000000" pitchFamily="34" charset="-120"/>
            </a:endParaRPr>
          </a:p>
        </p:txBody>
      </p:sp>
      <p:pic>
        <p:nvPicPr>
          <p:cNvPr id="15" name="圖片 1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77400" y="6383602"/>
            <a:ext cx="1760117" cy="32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78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字版面配置區 38"/>
          <p:cNvSpPr>
            <a:spLocks noGrp="1"/>
          </p:cNvSpPr>
          <p:nvPr>
            <p:ph type="body" sz="quarter" idx="11"/>
          </p:nvPr>
        </p:nvSpPr>
        <p:spPr>
          <a:xfrm>
            <a:off x="714600" y="297001"/>
            <a:ext cx="9964739" cy="658019"/>
          </a:xfrm>
        </p:spPr>
        <p:txBody>
          <a:bodyPr anchor="ctr">
            <a:normAutofit/>
          </a:bodyPr>
          <a:lstStyle>
            <a:lvl1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zh-TW" altLang="en-US" sz="3300" b="1" i="0" u="none" strike="noStrike" cap="none" spc="0" normalizeH="0" baseline="0" dirty="0" smtClean="0">
                <a:ln>
                  <a:noFill/>
                </a:ln>
                <a:solidFill>
                  <a:srgbClr val="1F323D"/>
                </a:solidFill>
                <a:effectLst/>
                <a:uFillTx/>
                <a:latin typeface="Noto Sans TC Light" panose="020B0300000000000000" pitchFamily="34" charset="-120"/>
                <a:ea typeface="Noto Sans TC Light" panose="020B0300000000000000" pitchFamily="34" charset="-120"/>
                <a:cs typeface="Noto Sans TC Light" panose="020B0300000000000000" pitchFamily="34" charset="-120"/>
                <a:sym typeface="Helvetica Neue"/>
              </a:defRPr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表格版面配置區 4"/>
          <p:cNvSpPr>
            <a:spLocks noGrp="1"/>
          </p:cNvSpPr>
          <p:nvPr>
            <p:ph type="tbl" sz="quarter" idx="12"/>
          </p:nvPr>
        </p:nvSpPr>
        <p:spPr>
          <a:xfrm>
            <a:off x="714601" y="1447801"/>
            <a:ext cx="10658475" cy="4533900"/>
          </a:xfrm>
        </p:spPr>
        <p:txBody>
          <a:bodyPr/>
          <a:lstStyle>
            <a:lvl1pPr marL="0" indent="0">
              <a:buNone/>
              <a:defRPr>
                <a:solidFill>
                  <a:srgbClr val="1F323D"/>
                </a:solidFill>
              </a:defRPr>
            </a:lvl1pPr>
          </a:lstStyle>
          <a:p>
            <a:endParaRPr lang="zh-TW" altLang="en-US"/>
          </a:p>
        </p:txBody>
      </p:sp>
      <p:cxnSp>
        <p:nvCxnSpPr>
          <p:cNvPr id="8" name="Straight Connector 9">
            <a:extLst>
              <a:ext uri="{FF2B5EF4-FFF2-40B4-BE49-F238E27FC236}">
                <a16:creationId xmlns:a16="http://schemas.microsoft.com/office/drawing/2014/main" id="{007E6599-7AB1-804C-A458-3C05ADAA00AC}"/>
              </a:ext>
            </a:extLst>
          </p:cNvPr>
          <p:cNvCxnSpPr>
            <a:cxnSpLocks/>
          </p:cNvCxnSpPr>
          <p:nvPr userDrawn="1"/>
        </p:nvCxnSpPr>
        <p:spPr>
          <a:xfrm>
            <a:off x="641668" y="6334559"/>
            <a:ext cx="109728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 userDrawn="1"/>
        </p:nvSpPr>
        <p:spPr>
          <a:xfrm>
            <a:off x="733651" y="6427868"/>
            <a:ext cx="2343508" cy="2051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1000" b="0" i="0" u="none" strike="noStrike" cap="none" spc="0" normalizeH="0" baseline="0">
                <a:ln>
                  <a:noFill/>
                </a:ln>
                <a:solidFill>
                  <a:srgbClr val="5F5F5F"/>
                </a:solidFill>
                <a:effectLst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  <a:sym typeface="Helvetica Neue"/>
              </a:rPr>
              <a:t>引領中小微型企業數位轉型戰略攻頂計畫</a:t>
            </a:r>
          </a:p>
        </p:txBody>
      </p:sp>
      <p:sp>
        <p:nvSpPr>
          <p:cNvPr id="12" name="投影片編號版面配置區 1"/>
          <p:cNvSpPr txBox="1">
            <a:spLocks/>
          </p:cNvSpPr>
          <p:nvPr userDrawn="1"/>
        </p:nvSpPr>
        <p:spPr>
          <a:xfrm>
            <a:off x="11392200" y="6389467"/>
            <a:ext cx="374333" cy="302819"/>
          </a:xfrm>
          <a:prstGeom prst="rect">
            <a:avLst/>
          </a:prstGeom>
        </p:spPr>
        <p:txBody>
          <a:bodyPr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fld id="{86CB4B4D-7CA3-9044-876B-883B54F8677D}" type="slidenum">
              <a:rPr lang="en-US" altLang="zh-TW" sz="1000" b="1" smtClean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rPr>
              <a:pPr/>
              <a:t>‹#›</a:t>
            </a:fld>
            <a:endParaRPr lang="zh-TW" altLang="en-US" sz="1000" b="1">
              <a:solidFill>
                <a:srgbClr val="1F323D"/>
              </a:solidFill>
              <a:latin typeface="Noto Sans TC Light" panose="020B0300000000000000" pitchFamily="34" charset="-120"/>
              <a:ea typeface="Noto Sans TC Light" panose="020B0300000000000000" pitchFamily="34" charset="-120"/>
            </a:endParaRPr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77400" y="6383602"/>
            <a:ext cx="1760117" cy="32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94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字版面配置區 38"/>
          <p:cNvSpPr>
            <a:spLocks noGrp="1"/>
          </p:cNvSpPr>
          <p:nvPr>
            <p:ph type="body" sz="quarter" idx="11"/>
          </p:nvPr>
        </p:nvSpPr>
        <p:spPr>
          <a:xfrm>
            <a:off x="714600" y="297001"/>
            <a:ext cx="9964739" cy="658019"/>
          </a:xfrm>
        </p:spPr>
        <p:txBody>
          <a:bodyPr anchor="ctr">
            <a:normAutofit/>
          </a:bodyPr>
          <a:lstStyle>
            <a:lvl1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zh-TW" altLang="en-US" sz="3300" b="1" i="0" u="none" strike="noStrike" cap="none" spc="0" normalizeH="0" baseline="0" dirty="0" smtClean="0">
                <a:ln>
                  <a:noFill/>
                </a:ln>
                <a:solidFill>
                  <a:srgbClr val="1F323D"/>
                </a:solidFill>
                <a:effectLst/>
                <a:uFillTx/>
                <a:latin typeface="Noto Sans TC Light" panose="020B0300000000000000" pitchFamily="34" charset="-120"/>
                <a:ea typeface="Noto Sans TC Light" panose="020B0300000000000000" pitchFamily="34" charset="-120"/>
                <a:cs typeface="Noto Sans TC Light" panose="020B0300000000000000" pitchFamily="34" charset="-120"/>
                <a:sym typeface="Helvetica Neue"/>
              </a:defRPr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SmartArt 版面配置區 2"/>
          <p:cNvSpPr>
            <a:spLocks noGrp="1"/>
          </p:cNvSpPr>
          <p:nvPr>
            <p:ph type="dgm" sz="quarter" idx="12"/>
          </p:nvPr>
        </p:nvSpPr>
        <p:spPr>
          <a:xfrm>
            <a:off x="714601" y="1409700"/>
            <a:ext cx="10582275" cy="4572000"/>
          </a:xfrm>
        </p:spPr>
        <p:txBody>
          <a:bodyPr/>
          <a:lstStyle>
            <a:lvl1pPr marL="0" indent="0">
              <a:buNone/>
              <a:defRPr>
                <a:solidFill>
                  <a:srgbClr val="1F323D"/>
                </a:solidFill>
              </a:defRPr>
            </a:lvl1pPr>
          </a:lstStyle>
          <a:p>
            <a:endParaRPr lang="zh-TW" altLang="en-US"/>
          </a:p>
        </p:txBody>
      </p:sp>
      <p:cxnSp>
        <p:nvCxnSpPr>
          <p:cNvPr id="8" name="Straight Connector 9">
            <a:extLst>
              <a:ext uri="{FF2B5EF4-FFF2-40B4-BE49-F238E27FC236}">
                <a16:creationId xmlns:a16="http://schemas.microsoft.com/office/drawing/2014/main" id="{007E6599-7AB1-804C-A458-3C05ADAA00AC}"/>
              </a:ext>
            </a:extLst>
          </p:cNvPr>
          <p:cNvCxnSpPr>
            <a:cxnSpLocks/>
          </p:cNvCxnSpPr>
          <p:nvPr userDrawn="1"/>
        </p:nvCxnSpPr>
        <p:spPr>
          <a:xfrm>
            <a:off x="641668" y="6334559"/>
            <a:ext cx="109728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 userDrawn="1"/>
        </p:nvSpPr>
        <p:spPr>
          <a:xfrm>
            <a:off x="733651" y="6427868"/>
            <a:ext cx="2343508" cy="2051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1000" b="0" i="0" u="none" strike="noStrike" cap="none" spc="0" normalizeH="0" baseline="0">
                <a:ln>
                  <a:noFill/>
                </a:ln>
                <a:solidFill>
                  <a:srgbClr val="5F5F5F"/>
                </a:solidFill>
                <a:effectLst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  <a:sym typeface="Helvetica Neue"/>
              </a:rPr>
              <a:t>引領中小微型企業數位轉型戰略攻頂計畫</a:t>
            </a:r>
          </a:p>
        </p:txBody>
      </p:sp>
      <p:sp>
        <p:nvSpPr>
          <p:cNvPr id="12" name="投影片編號版面配置區 1"/>
          <p:cNvSpPr txBox="1">
            <a:spLocks/>
          </p:cNvSpPr>
          <p:nvPr userDrawn="1"/>
        </p:nvSpPr>
        <p:spPr>
          <a:xfrm>
            <a:off x="11392200" y="6389467"/>
            <a:ext cx="374333" cy="302819"/>
          </a:xfrm>
          <a:prstGeom prst="rect">
            <a:avLst/>
          </a:prstGeom>
        </p:spPr>
        <p:txBody>
          <a:bodyPr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fld id="{86CB4B4D-7CA3-9044-876B-883B54F8677D}" type="slidenum">
              <a:rPr lang="en-US" altLang="zh-TW" sz="1000" b="1" smtClean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rPr>
              <a:pPr/>
              <a:t>‹#›</a:t>
            </a:fld>
            <a:endParaRPr lang="zh-TW" altLang="en-US" sz="1000" b="1">
              <a:solidFill>
                <a:srgbClr val="1F323D"/>
              </a:solidFill>
              <a:latin typeface="Noto Sans TC Light" panose="020B0300000000000000" pitchFamily="34" charset="-120"/>
              <a:ea typeface="Noto Sans TC Light" panose="020B0300000000000000" pitchFamily="34" charset="-120"/>
            </a:endParaRPr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77400" y="6383602"/>
            <a:ext cx="1760117" cy="32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04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表格版面配置區 7"/>
          <p:cNvSpPr>
            <a:spLocks noGrp="1"/>
          </p:cNvSpPr>
          <p:nvPr>
            <p:ph type="tbl" sz="quarter" idx="10"/>
          </p:nvPr>
        </p:nvSpPr>
        <p:spPr>
          <a:xfrm>
            <a:off x="714600" y="1432941"/>
            <a:ext cx="10753200" cy="4590761"/>
          </a:xfrm>
        </p:spPr>
        <p:txBody>
          <a:bodyPr/>
          <a:lstStyle>
            <a:lvl1pPr marL="0" indent="0">
              <a:buNone/>
              <a:defRPr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18" name="文字版面配置區 38"/>
          <p:cNvSpPr>
            <a:spLocks noGrp="1"/>
          </p:cNvSpPr>
          <p:nvPr>
            <p:ph type="body" sz="quarter" idx="11"/>
          </p:nvPr>
        </p:nvSpPr>
        <p:spPr>
          <a:xfrm>
            <a:off x="714600" y="297001"/>
            <a:ext cx="9964739" cy="658019"/>
          </a:xfrm>
        </p:spPr>
        <p:txBody>
          <a:bodyPr anchor="ctr">
            <a:normAutofit/>
          </a:bodyPr>
          <a:lstStyle>
            <a:lvl1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zh-TW" altLang="en-US" sz="3300" b="1" i="0" u="none" strike="noStrike" cap="none" spc="0" normalizeH="0" baseline="0" dirty="0" smtClean="0">
                <a:ln>
                  <a:noFill/>
                </a:ln>
                <a:solidFill>
                  <a:srgbClr val="1F323D"/>
                </a:solidFill>
                <a:effectLst/>
                <a:uFillTx/>
                <a:latin typeface="Noto Sans TC Light" panose="020B0300000000000000" pitchFamily="34" charset="-120"/>
                <a:ea typeface="Noto Sans TC Light" panose="020B0300000000000000" pitchFamily="34" charset="-120"/>
                <a:cs typeface="Noto Sans TC Light" panose="020B0300000000000000" pitchFamily="34" charset="-120"/>
                <a:sym typeface="Helvetica Neue"/>
              </a:defRPr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9" name="Straight Connector 9">
            <a:extLst>
              <a:ext uri="{FF2B5EF4-FFF2-40B4-BE49-F238E27FC236}">
                <a16:creationId xmlns:a16="http://schemas.microsoft.com/office/drawing/2014/main" id="{007E6599-7AB1-804C-A458-3C05ADAA00AC}"/>
              </a:ext>
            </a:extLst>
          </p:cNvPr>
          <p:cNvCxnSpPr>
            <a:cxnSpLocks/>
          </p:cNvCxnSpPr>
          <p:nvPr userDrawn="1"/>
        </p:nvCxnSpPr>
        <p:spPr>
          <a:xfrm>
            <a:off x="641668" y="6334559"/>
            <a:ext cx="109728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 userDrawn="1"/>
        </p:nvSpPr>
        <p:spPr>
          <a:xfrm>
            <a:off x="733651" y="6427868"/>
            <a:ext cx="2343508" cy="2051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1000" b="0" i="0" u="none" strike="noStrike" cap="none" spc="0" normalizeH="0" baseline="0">
                <a:ln>
                  <a:noFill/>
                </a:ln>
                <a:solidFill>
                  <a:srgbClr val="5F5F5F"/>
                </a:solidFill>
                <a:effectLst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  <a:sym typeface="Helvetica Neue"/>
              </a:rPr>
              <a:t>引領中小微型企業數位轉型戰略攻頂計畫</a:t>
            </a:r>
          </a:p>
        </p:txBody>
      </p:sp>
      <p:sp>
        <p:nvSpPr>
          <p:cNvPr id="12" name="投影片編號版面配置區 1"/>
          <p:cNvSpPr txBox="1">
            <a:spLocks/>
          </p:cNvSpPr>
          <p:nvPr userDrawn="1"/>
        </p:nvSpPr>
        <p:spPr>
          <a:xfrm>
            <a:off x="11392200" y="6389467"/>
            <a:ext cx="374333" cy="302819"/>
          </a:xfrm>
          <a:prstGeom prst="rect">
            <a:avLst/>
          </a:prstGeom>
        </p:spPr>
        <p:txBody>
          <a:bodyPr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fld id="{86CB4B4D-7CA3-9044-876B-883B54F8677D}" type="slidenum">
              <a:rPr lang="en-US" altLang="zh-TW" sz="1000" b="1" smtClean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rPr>
              <a:pPr/>
              <a:t>‹#›</a:t>
            </a:fld>
            <a:endParaRPr lang="zh-TW" altLang="en-US" sz="1000" b="1">
              <a:solidFill>
                <a:srgbClr val="1F323D"/>
              </a:solidFill>
              <a:latin typeface="Noto Sans TC Light" panose="020B0300000000000000" pitchFamily="34" charset="-120"/>
              <a:ea typeface="Noto Sans TC Light" panose="020B0300000000000000" pitchFamily="34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77400" y="6383602"/>
            <a:ext cx="1760117" cy="32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59222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8">
            <a:extLst>
              <a:ext uri="{FF2B5EF4-FFF2-40B4-BE49-F238E27FC236}">
                <a16:creationId xmlns:a16="http://schemas.microsoft.com/office/drawing/2014/main" id="{D9DD6903-31DD-5348-931E-827644FF87F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195993" y="-189186"/>
            <a:ext cx="12563493" cy="72363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051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51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大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作者和日期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0" y="5929931"/>
            <a:ext cx="10985503" cy="318491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350830">
              <a:lnSpc>
                <a:spcPct val="100000"/>
              </a:lnSpc>
              <a:spcBef>
                <a:spcPts val="0"/>
              </a:spcBef>
              <a:buSzTx/>
              <a:buNone/>
              <a:defRPr sz="1531" b="1"/>
            </a:lvl1pPr>
          </a:lstStyle>
          <a:p>
            <a:r>
              <a:t>作者和日期</a:t>
            </a:r>
          </a:p>
        </p:txBody>
      </p:sp>
      <p:sp>
        <p:nvSpPr>
          <p:cNvPr id="12" name="簡報標題"/>
          <p:cNvSpPr txBox="1">
            <a:spLocks noGrp="1"/>
          </p:cNvSpPr>
          <p:nvPr>
            <p:ph type="title" hasCustomPrompt="1"/>
          </p:nvPr>
        </p:nvSpPr>
        <p:spPr>
          <a:xfrm>
            <a:off x="603249" y="1287496"/>
            <a:ext cx="10985503" cy="2324101"/>
          </a:xfrm>
          <a:prstGeom prst="rect">
            <a:avLst/>
          </a:prstGeom>
        </p:spPr>
        <p:txBody>
          <a:bodyPr anchor="b"/>
          <a:lstStyle>
            <a:lvl1pPr>
              <a:defRPr sz="5800" spc="-116"/>
            </a:lvl1pPr>
          </a:lstStyle>
          <a:p>
            <a:r>
              <a:rPr err="1"/>
              <a:t>簡報標題</a:t>
            </a:r>
            <a:endParaRPr/>
          </a:p>
        </p:txBody>
      </p:sp>
      <p:sp>
        <p:nvSpPr>
          <p:cNvPr id="13" name="內文層級一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2" y="3611596"/>
            <a:ext cx="10985501" cy="952501"/>
          </a:xfrm>
          <a:prstGeom prst="rect">
            <a:avLst/>
          </a:prstGeom>
        </p:spPr>
        <p:txBody>
          <a:bodyPr/>
          <a:lstStyle>
            <a:lvl1pPr marL="0" indent="0" defTabSz="41274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1pPr>
            <a:lvl2pPr marL="0" indent="228594" defTabSz="41274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2pPr>
            <a:lvl3pPr marL="0" indent="457189" defTabSz="41274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3pPr>
            <a:lvl4pPr marL="0" indent="685783" defTabSz="41274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4pPr>
            <a:lvl5pPr marL="0" indent="914377" defTabSz="41274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5pPr>
          </a:lstStyle>
          <a:p>
            <a:r>
              <a:rPr err="1"/>
              <a:t>簡報子標題</a:t>
            </a:r>
            <a:endParaRPr/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</p:spTree>
    <p:extLst>
      <p:ext uri="{BB962C8B-B14F-4D97-AF65-F5344CB8AC3E}">
        <p14:creationId xmlns:p14="http://schemas.microsoft.com/office/powerpoint/2010/main" val="129443768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燈片標題"/>
          <p:cNvSpPr txBox="1">
            <a:spLocks noGrp="1"/>
          </p:cNvSpPr>
          <p:nvPr>
            <p:ph type="title" hasCustomPrompt="1"/>
          </p:nvPr>
        </p:nvSpPr>
        <p:spPr>
          <a:xfrm>
            <a:off x="603251" y="539750"/>
            <a:ext cx="10985500" cy="7165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rPr err="1"/>
              <a:t>幻燈片標題</a:t>
            </a:r>
            <a:endParaRPr/>
          </a:p>
        </p:txBody>
      </p:sp>
      <p:sp>
        <p:nvSpPr>
          <p:cNvPr id="3" name="內文層級一…"/>
          <p:cNvSpPr txBox="1">
            <a:spLocks noGrp="1"/>
          </p:cNvSpPr>
          <p:nvPr>
            <p:ph type="body" idx="1" hasCustomPrompt="1"/>
          </p:nvPr>
        </p:nvSpPr>
        <p:spPr>
          <a:xfrm>
            <a:off x="603251" y="2124253"/>
            <a:ext cx="10985500" cy="41280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rPr err="1"/>
              <a:t>幻燈片項目符號文字</a:t>
            </a:r>
            <a:endParaRPr/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</p:spTree>
    <p:extLst>
      <p:ext uri="{BB962C8B-B14F-4D97-AF65-F5344CB8AC3E}">
        <p14:creationId xmlns:p14="http://schemas.microsoft.com/office/powerpoint/2010/main" val="1722332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hf hdr="0" ftr="0" dt="0"/>
  <p:txStyles>
    <p:titleStyle>
      <a:lvl1pPr marL="0" marR="0" indent="0" algn="l" defTabSz="12191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0" i="0" u="none" strike="noStrike" cap="none" spc="-85" baseline="0">
          <a:solidFill>
            <a:srgbClr val="000000"/>
          </a:solidFill>
          <a:uFillTx/>
          <a:latin typeface="Noto Sans TC" panose="020B0500000000000000" pitchFamily="34" charset="-120"/>
          <a:ea typeface="Noto Sans TC" panose="020B0500000000000000" pitchFamily="34" charset="-120"/>
          <a:cs typeface="+mn-cs"/>
          <a:sym typeface="Helvetica Neue"/>
        </a:defRPr>
      </a:lvl1pPr>
      <a:lvl2pPr marL="0" marR="0" indent="228594" algn="l" defTabSz="12191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189" algn="l" defTabSz="12191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783" algn="l" defTabSz="12191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377" algn="l" defTabSz="12191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2971" algn="l" defTabSz="12191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566" algn="l" defTabSz="12191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160" algn="l" defTabSz="12191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754" algn="l" defTabSz="12191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304792" marR="0" indent="-304792" algn="l" defTabSz="1219139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Noto Sans TC" panose="020B0500000000000000" pitchFamily="34" charset="-120"/>
          <a:ea typeface="Noto Sans TC" panose="020B0500000000000000" pitchFamily="34" charset="-120"/>
          <a:cs typeface="+mn-cs"/>
          <a:sym typeface="Helvetica Neue"/>
        </a:defRPr>
      </a:lvl1pPr>
      <a:lvl2pPr marL="609585" marR="0" indent="-304792" algn="l" defTabSz="1219139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914377" marR="0" indent="-304792" algn="l" defTabSz="1219139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1219170" marR="0" indent="-304792" algn="l" defTabSz="1219139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1523962" marR="0" indent="-304792" algn="l" defTabSz="1219139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1828754" marR="0" indent="-304792" algn="l" defTabSz="1219139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2133547" marR="0" indent="-304792" algn="l" defTabSz="1219139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2438339" marR="0" indent="-304792" algn="l" defTabSz="1219139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2743131" marR="0" indent="-304792" algn="l" defTabSz="1219139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29209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594" algn="ctr" defTabSz="29209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189" algn="ctr" defTabSz="29209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783" algn="ctr" defTabSz="29209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377" algn="ctr" defTabSz="29209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2971" algn="ctr" defTabSz="29209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566" algn="ctr" defTabSz="29209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160" algn="ctr" defTabSz="29209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754" algn="ctr" defTabSz="29209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接點 5"/>
          <p:cNvCxnSpPr/>
          <p:nvPr/>
        </p:nvCxnSpPr>
        <p:spPr>
          <a:xfrm flipV="1">
            <a:off x="1030223" y="2504086"/>
            <a:ext cx="10080345" cy="14631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" name="文字方塊 7"/>
          <p:cNvSpPr txBox="1"/>
          <p:nvPr/>
        </p:nvSpPr>
        <p:spPr>
          <a:xfrm>
            <a:off x="1119225" y="83320"/>
            <a:ext cx="4433012" cy="2318583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>
            <a:spAutoFit/>
          </a:bodyPr>
          <a:lstStyle/>
          <a:p>
            <a:pPr defTabSz="2438338" hangingPunct="0"/>
            <a:r>
              <a:rPr kumimoji="0" lang="zh-TW" altLang="en-US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公司名稱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：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OOOOO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股份有限公司</a:t>
            </a:r>
            <a:endParaRPr kumimoji="0" lang="en-US" altLang="zh-TW" b="0" i="0" u="none" strike="noStrike" cap="none" spc="0" normalizeH="0" baseline="0" dirty="0" smtClean="0">
              <a:ln>
                <a:noFill/>
              </a:ln>
              <a:effectLst/>
              <a:uFillTx/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defTabSz="2438338" hangingPunct="0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統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編：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12345678</a:t>
            </a:r>
          </a:p>
          <a:p>
            <a:pPr defTabSz="2438338" hangingPunct="0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產業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別：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所在縣市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：台中市</a:t>
            </a:r>
            <a:endParaRPr kumimoji="0" lang="en-US" altLang="zh-TW" b="0" i="0" u="none" strike="noStrike" cap="none" spc="0" normalizeH="0" baseline="0" dirty="0" smtClean="0">
              <a:ln>
                <a:noFill/>
              </a:ln>
              <a:effectLst/>
              <a:uFillTx/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defTabSz="2438338" hangingPunct="0"/>
            <a:r>
              <a:rPr kumimoji="0" lang="zh-TW" altLang="en-US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公司規模：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60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人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中小企業</a:t>
            </a:r>
            <a:endParaRPr kumimoji="0" lang="en-US" altLang="zh-TW" b="0" i="0" u="none" strike="noStrike" cap="none" spc="0" normalizeH="0" baseline="0" dirty="0" smtClean="0">
              <a:ln>
                <a:noFill/>
              </a:ln>
              <a:effectLst/>
              <a:uFillTx/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主要營業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項目：金屬加工</a:t>
            </a:r>
            <a:endParaRPr kumimoji="0" lang="en-US" altLang="zh-TW" b="0" i="0" u="none" strike="noStrike" cap="none" spc="0" normalizeH="0" baseline="0" dirty="0" smtClean="0">
              <a:ln>
                <a:noFill/>
              </a:ln>
              <a:effectLst/>
              <a:uFillTx/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自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籌款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自付額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)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：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20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萬元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b="0" i="0" u="none" strike="noStrike" cap="none" spc="0" normalizeH="0" baseline="0" dirty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補助</a:t>
            </a:r>
            <a:r>
              <a:rPr kumimoji="0" lang="zh-TW" altLang="en-US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金額</a:t>
            </a:r>
            <a:r>
              <a:rPr kumimoji="0" lang="en-US" altLang="zh-TW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(</a:t>
            </a:r>
            <a:r>
              <a:rPr kumimoji="0" lang="zh-TW" altLang="en-US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使用點數</a:t>
            </a:r>
            <a:r>
              <a:rPr kumimoji="0" lang="en-US" altLang="zh-TW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)</a:t>
            </a:r>
            <a:r>
              <a:rPr kumimoji="0" lang="zh-TW" altLang="en-US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：</a:t>
            </a:r>
            <a:r>
              <a:rPr kumimoji="0" lang="en-US" altLang="zh-TW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20</a:t>
            </a:r>
            <a:r>
              <a:rPr kumimoji="0" lang="zh-TW" altLang="en-US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萬點</a:t>
            </a:r>
            <a:endParaRPr kumimoji="0" lang="en-US" altLang="zh-TW" b="0" i="0" u="none" strike="noStrike" cap="none" spc="0" normalizeH="0" baseline="0" dirty="0" smtClean="0">
              <a:ln>
                <a:noFill/>
              </a:ln>
              <a:effectLst/>
              <a:uFillTx/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096058" y="3769885"/>
            <a:ext cx="4674412" cy="12105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>
            <a:spAutoFit/>
          </a:bodyPr>
          <a:lstStyle/>
          <a:p>
            <a:pPr defTabSz="2438338" hangingPunct="0"/>
            <a:r>
              <a:rPr kumimoji="0" lang="zh-TW" altLang="en-US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導入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AI</a:t>
            </a:r>
            <a:r>
              <a:rPr lang="zh-TW" altLang="en-US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應用方案名稱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/>
            </a:r>
            <a:b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</a:b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方案簡介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類別、期程、價格、內容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)</a:t>
            </a: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1.</a:t>
            </a: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2.</a:t>
            </a:r>
            <a:endParaRPr kumimoji="0" lang="zh-TW" altLang="en-US" b="0" i="0" u="none" strike="noStrike" cap="none" spc="0" normalizeH="0" baseline="0" dirty="0">
              <a:ln>
                <a:noFill/>
              </a:ln>
              <a:effectLst/>
              <a:uFillTx/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096058" y="2603941"/>
            <a:ext cx="4674412" cy="9335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>
            <a:spAutoFit/>
          </a:bodyPr>
          <a:lstStyle/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導入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AI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應用方案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前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公司欲改善的狀況、痛點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/>
            </a:r>
            <a:b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</a:b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1.</a:t>
            </a: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2.</a:t>
            </a:r>
            <a:endParaRPr kumimoji="0" lang="zh-TW" altLang="en-US" b="0" i="0" u="none" strike="noStrike" cap="none" spc="0" normalizeH="0" baseline="0" dirty="0">
              <a:ln>
                <a:noFill/>
              </a:ln>
              <a:effectLst/>
              <a:uFillTx/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</p:txBody>
      </p:sp>
      <p:cxnSp>
        <p:nvCxnSpPr>
          <p:cNvPr id="11" name="直線接點 10"/>
          <p:cNvCxnSpPr/>
          <p:nvPr/>
        </p:nvCxnSpPr>
        <p:spPr>
          <a:xfrm flipV="1">
            <a:off x="1096058" y="3655187"/>
            <a:ext cx="5888737" cy="1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2" name="直線接點 11"/>
          <p:cNvCxnSpPr/>
          <p:nvPr/>
        </p:nvCxnSpPr>
        <p:spPr>
          <a:xfrm>
            <a:off x="1096058" y="5085536"/>
            <a:ext cx="5888737" cy="26582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3" name="文字方塊 12"/>
          <p:cNvSpPr txBox="1"/>
          <p:nvPr/>
        </p:nvSpPr>
        <p:spPr>
          <a:xfrm>
            <a:off x="1096057" y="5270453"/>
            <a:ext cx="5539027" cy="14875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>
            <a:spAutoFit/>
          </a:bodyPr>
          <a:lstStyle/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導入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後的值化量化效益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數字化表示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)</a:t>
            </a: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1.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改善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OO%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效率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…….(</a:t>
            </a: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提升幾</a:t>
            </a:r>
            <a:r>
              <a:rPr lang="en-US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%</a:t>
            </a: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，要有前後數字比較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)</a:t>
            </a: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2.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增加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OO%........</a:t>
            </a: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3.</a:t>
            </a: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4.</a:t>
            </a:r>
          </a:p>
        </p:txBody>
      </p:sp>
      <p:sp>
        <p:nvSpPr>
          <p:cNvPr id="14" name="圓角矩形 15">
            <a:extLst>
              <a:ext uri="{FF2B5EF4-FFF2-40B4-BE49-F238E27FC236}">
                <a16:creationId xmlns:a16="http://schemas.microsoft.com/office/drawing/2014/main" id="{BFBCBC43-7292-4575-82E0-A17222E77592}"/>
              </a:ext>
            </a:extLst>
          </p:cNvPr>
          <p:cNvSpPr/>
          <p:nvPr/>
        </p:nvSpPr>
        <p:spPr>
          <a:xfrm>
            <a:off x="413495" y="5270453"/>
            <a:ext cx="429491" cy="1467417"/>
          </a:xfrm>
          <a:prstGeom prst="roundRect">
            <a:avLst>
              <a:gd name="adj" fmla="val 50000"/>
            </a:avLst>
          </a:prstGeom>
          <a:solidFill>
            <a:srgbClr val="EBE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39" hangingPunct="0">
              <a:defRPr/>
            </a:pPr>
            <a:r>
              <a:rPr lang="zh-TW" altLang="en-US" b="1" kern="0" dirty="0">
                <a:solidFill>
                  <a:srgbClr val="5E5E5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成果</a:t>
            </a:r>
          </a:p>
        </p:txBody>
      </p:sp>
      <p:sp>
        <p:nvSpPr>
          <p:cNvPr id="15" name="圓角矩形 5">
            <a:extLst>
              <a:ext uri="{FF2B5EF4-FFF2-40B4-BE49-F238E27FC236}">
                <a16:creationId xmlns:a16="http://schemas.microsoft.com/office/drawing/2014/main" id="{A2196831-42B0-84A8-E413-84D32A25FCEC}"/>
              </a:ext>
            </a:extLst>
          </p:cNvPr>
          <p:cNvSpPr/>
          <p:nvPr/>
        </p:nvSpPr>
        <p:spPr>
          <a:xfrm>
            <a:off x="405959" y="3733284"/>
            <a:ext cx="429491" cy="1378834"/>
          </a:xfrm>
          <a:prstGeom prst="roundRect">
            <a:avLst>
              <a:gd name="adj" fmla="val 47913"/>
            </a:avLst>
          </a:prstGeom>
          <a:solidFill>
            <a:srgbClr val="EBE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39" hangingPunct="0">
              <a:defRPr/>
            </a:pPr>
            <a:r>
              <a:rPr lang="zh-TW" altLang="en-US" b="1" kern="0" dirty="0">
                <a:solidFill>
                  <a:srgbClr val="5E5E5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推動作法</a:t>
            </a:r>
          </a:p>
        </p:txBody>
      </p:sp>
      <p:sp>
        <p:nvSpPr>
          <p:cNvPr id="16" name="圓角矩形 54">
            <a:extLst>
              <a:ext uri="{FF2B5EF4-FFF2-40B4-BE49-F238E27FC236}">
                <a16:creationId xmlns:a16="http://schemas.microsoft.com/office/drawing/2014/main" id="{B3ABEB82-96FE-42A7-824D-D53311E19A26}"/>
              </a:ext>
            </a:extLst>
          </p:cNvPr>
          <p:cNvSpPr/>
          <p:nvPr/>
        </p:nvSpPr>
        <p:spPr>
          <a:xfrm>
            <a:off x="413495" y="2511401"/>
            <a:ext cx="421955" cy="1098536"/>
          </a:xfrm>
          <a:prstGeom prst="roundRect">
            <a:avLst>
              <a:gd name="adj" fmla="val 50000"/>
            </a:avLst>
          </a:prstGeom>
          <a:solidFill>
            <a:srgbClr val="EBE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r>
              <a:rPr lang="zh-TW" altLang="en-US" b="1" dirty="0">
                <a:solidFill>
                  <a:srgbClr val="5E5E5E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rPr>
              <a:t>痛點</a:t>
            </a:r>
          </a:p>
        </p:txBody>
      </p:sp>
      <p:sp>
        <p:nvSpPr>
          <p:cNvPr id="17" name="圓角矩形 54">
            <a:extLst>
              <a:ext uri="{FF2B5EF4-FFF2-40B4-BE49-F238E27FC236}">
                <a16:creationId xmlns:a16="http://schemas.microsoft.com/office/drawing/2014/main" id="{B3ABEB82-96FE-42A7-824D-D53311E19A26}"/>
              </a:ext>
            </a:extLst>
          </p:cNvPr>
          <p:cNvSpPr/>
          <p:nvPr/>
        </p:nvSpPr>
        <p:spPr>
          <a:xfrm>
            <a:off x="436662" y="97950"/>
            <a:ext cx="414419" cy="1786627"/>
          </a:xfrm>
          <a:prstGeom prst="roundRect">
            <a:avLst>
              <a:gd name="adj" fmla="val 50000"/>
            </a:avLst>
          </a:prstGeom>
          <a:solidFill>
            <a:srgbClr val="EBE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r>
              <a:rPr lang="zh-TW" altLang="en-US" b="1" dirty="0" smtClean="0">
                <a:solidFill>
                  <a:srgbClr val="5E5E5E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rPr>
              <a:t>公司簡介</a:t>
            </a:r>
            <a:endParaRPr lang="zh-TW" altLang="en-US" b="1" dirty="0">
              <a:solidFill>
                <a:srgbClr val="5E5E5E"/>
              </a:solidFill>
              <a:latin typeface="Noto Sans TC Light" panose="020B0300000000000000" pitchFamily="34" charset="-120"/>
              <a:ea typeface="Noto Sans TC Light" panose="020B0300000000000000" pitchFamily="34" charset="-12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7233511" y="2695738"/>
            <a:ext cx="3877056" cy="40421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zh-TW" sz="3200" dirty="0" smtClean="0">
              <a:solidFill>
                <a:schemeClr val="tx1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zh-TW" sz="3200" dirty="0" smtClean="0">
              <a:solidFill>
                <a:schemeClr val="tx1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zh-TW" sz="3200" dirty="0">
              <a:solidFill>
                <a:schemeClr val="tx1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sz="3200" dirty="0" smtClean="0">
                <a:solidFill>
                  <a:schemeClr val="tx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圖片</a:t>
            </a:r>
            <a:endParaRPr lang="en-US" altLang="zh-TW" sz="3200" dirty="0" smtClean="0">
              <a:solidFill>
                <a:schemeClr val="tx1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altLang="zh-TW" sz="32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zh-TW" sz="3200" dirty="0" smtClean="0">
              <a:solidFill>
                <a:schemeClr val="tx1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zh-TW" sz="3200" dirty="0" smtClean="0">
              <a:solidFill>
                <a:schemeClr val="tx1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32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5703415" y="83319"/>
            <a:ext cx="5407153" cy="2318583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>
            <a:spAutoFit/>
          </a:bodyPr>
          <a:lstStyle/>
          <a:p>
            <a:pPr defTabSz="2438338" hangingPunct="0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公司簡介：台灣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OO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的隱形冠軍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……</a:t>
            </a:r>
          </a:p>
          <a:p>
            <a:pPr defTabSz="2438338" hangingPunct="0"/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defTabSz="2438338" hangingPunct="0"/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defTabSz="2438338" hangingPunct="0"/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defTabSz="2438338" hangingPunct="0"/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defTabSz="2438338" hangingPunct="0"/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defTabSz="2438338" hangingPunct="0"/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defTabSz="2438338" hangingPunct="0"/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41336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6_BasicWhite">
  <a:themeElements>
    <a:clrScheme name="綠黃色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143</Words>
  <Application>Microsoft Office PowerPoint</Application>
  <PresentationFormat>寬螢幕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Helvetica Neue</vt:lpstr>
      <vt:lpstr>Helvetica Neue Medium</vt:lpstr>
      <vt:lpstr>Noto Sans TC</vt:lpstr>
      <vt:lpstr>Noto Sans TC Light</vt:lpstr>
      <vt:lpstr>微軟正黑體</vt:lpstr>
      <vt:lpstr>Calibri</vt:lpstr>
      <vt:lpstr>Wingdings</vt:lpstr>
      <vt:lpstr>26_BasicWhite</vt:lpstr>
      <vt:lpstr>PowerPoint 簡報</vt:lpstr>
    </vt:vector>
  </TitlesOfParts>
  <Company>CPC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03370王偉哲</dc:creator>
  <cp:lastModifiedBy>CPCuser</cp:lastModifiedBy>
  <cp:revision>14</cp:revision>
  <dcterms:created xsi:type="dcterms:W3CDTF">2023-07-05T10:28:37Z</dcterms:created>
  <dcterms:modified xsi:type="dcterms:W3CDTF">2024-10-23T10:56:31Z</dcterms:modified>
</cp:coreProperties>
</file>