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320" r:id="rId3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FF"/>
    <a:srgbClr val="FF7F01"/>
    <a:srgbClr val="FFCCFF"/>
    <a:srgbClr val="CC0099"/>
    <a:srgbClr val="FF6600"/>
    <a:srgbClr val="9999FF"/>
    <a:srgbClr val="0000FF"/>
    <a:srgbClr val="30918B"/>
    <a:srgbClr val="384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8" autoAdjust="0"/>
    <p:restoredTop sz="84934" autoAdjust="0"/>
  </p:normalViewPr>
  <p:slideViewPr>
    <p:cSldViewPr snapToGrid="0">
      <p:cViewPr varScale="1">
        <p:scale>
          <a:sx n="83" d="100"/>
          <a:sy n="83" d="100"/>
        </p:scale>
        <p:origin x="370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40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ABEC3-17EC-4B7E-B282-E229AED702D9}" type="datetimeFigureOut">
              <a:rPr lang="zh-TW" altLang="en-US" smtClean="0"/>
              <a:t>2022/10/1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0352D-57CC-4FC0-B4BC-17CB610BC8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692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0FEF0-3A6C-44EB-83AD-7CD73445C2BC}" type="datetimeFigureOut">
              <a:rPr lang="zh-TW" altLang="en-US" smtClean="0"/>
              <a:t>2022/10/1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4B01C-441C-4E8F-B0D0-56FC6B22A3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2313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291B0-E7B7-4336-8BD5-C73E5C2E95C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18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291B0-E7B7-4336-8BD5-C73E5C2E95C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955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案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2053244" y="0"/>
            <a:ext cx="1013875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9522C-9D4A-4C77-85A9-839F222D2578}" type="datetime1">
              <a:rPr lang="en-US" altLang="zh-TW" smtClean="0"/>
              <a:t>10/1/2022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8381" y="6389787"/>
            <a:ext cx="1410119" cy="365125"/>
          </a:xfrm>
        </p:spPr>
        <p:txBody>
          <a:bodyPr/>
          <a:lstStyle/>
          <a:p>
            <a:r>
              <a:rPr lang="zh-TW" altLang="en-US" dirty="0"/>
              <a:t>經濟部工業局</a:t>
            </a:r>
            <a:endParaRPr lang="en-US" dirty="0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-2" y="-12684"/>
            <a:ext cx="2053246" cy="400110"/>
          </a:xfrm>
          <a:prstGeom prst="rect">
            <a:avLst/>
          </a:prstGeom>
          <a:gradFill>
            <a:gsLst>
              <a:gs pos="0">
                <a:srgbClr val="BACDE0"/>
              </a:gs>
              <a:gs pos="100000">
                <a:srgbClr val="ACD8D6"/>
              </a:gs>
              <a:gs pos="39000">
                <a:srgbClr val="B3D2DF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107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86163" y="6403435"/>
            <a:ext cx="601384" cy="331689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algn="ctr">
              <a:defRPr sz="1200"/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橢圓 12"/>
          <p:cNvSpPr/>
          <p:nvPr userDrawn="1"/>
        </p:nvSpPr>
        <p:spPr>
          <a:xfrm>
            <a:off x="11664835" y="6356349"/>
            <a:ext cx="432000" cy="432000"/>
          </a:xfrm>
          <a:prstGeom prst="ellipse">
            <a:avLst/>
          </a:prstGeom>
          <a:noFill/>
          <a:ln>
            <a:solidFill>
              <a:srgbClr val="ACD8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圓角矩形 35"/>
          <p:cNvSpPr/>
          <p:nvPr userDrawn="1"/>
        </p:nvSpPr>
        <p:spPr>
          <a:xfrm>
            <a:off x="77869" y="985905"/>
            <a:ext cx="569763" cy="479212"/>
          </a:xfrm>
          <a:prstGeom prst="roundRect">
            <a:avLst>
              <a:gd name="adj" fmla="val 9936"/>
            </a:avLst>
          </a:prstGeom>
          <a:solidFill>
            <a:srgbClr val="8A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/>
              <a:t>產業創新</a:t>
            </a:r>
          </a:p>
        </p:txBody>
      </p:sp>
      <p:sp>
        <p:nvSpPr>
          <p:cNvPr id="38" name="圓角矩形 37"/>
          <p:cNvSpPr/>
          <p:nvPr/>
        </p:nvSpPr>
        <p:spPr>
          <a:xfrm>
            <a:off x="674638" y="1001271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8ABA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圓角矩形 39"/>
          <p:cNvSpPr/>
          <p:nvPr userDrawn="1"/>
        </p:nvSpPr>
        <p:spPr>
          <a:xfrm>
            <a:off x="74640" y="1523095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1B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/>
              <a:t>縣市</a:t>
            </a:r>
            <a:endParaRPr lang="en-US" altLang="zh-TW" sz="1400" b="1" dirty="0"/>
          </a:p>
          <a:p>
            <a:pPr algn="ctr"/>
            <a:r>
              <a:rPr lang="zh-TW" altLang="en-US" sz="1400" b="1" dirty="0"/>
              <a:t>別</a:t>
            </a:r>
          </a:p>
        </p:txBody>
      </p:sp>
      <p:sp>
        <p:nvSpPr>
          <p:cNvPr id="42" name="圓角矩形 41"/>
          <p:cNvSpPr/>
          <p:nvPr/>
        </p:nvSpPr>
        <p:spPr>
          <a:xfrm>
            <a:off x="664321" y="1538461"/>
            <a:ext cx="1365522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91B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4" name="圓角矩形 43"/>
          <p:cNvSpPr/>
          <p:nvPr userDrawn="1"/>
        </p:nvSpPr>
        <p:spPr>
          <a:xfrm>
            <a:off x="74639" y="2040705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6A4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/>
              <a:t>企業規模</a:t>
            </a:r>
          </a:p>
        </p:txBody>
      </p:sp>
      <p:sp>
        <p:nvSpPr>
          <p:cNvPr id="46" name="圓角矩形 45"/>
          <p:cNvSpPr/>
          <p:nvPr/>
        </p:nvSpPr>
        <p:spPr>
          <a:xfrm>
            <a:off x="666482" y="2056071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96A4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圓角矩形 47"/>
          <p:cNvSpPr/>
          <p:nvPr userDrawn="1"/>
        </p:nvSpPr>
        <p:spPr>
          <a:xfrm>
            <a:off x="72016" y="3658801"/>
            <a:ext cx="568800" cy="479212"/>
          </a:xfrm>
          <a:prstGeom prst="roundRect">
            <a:avLst>
              <a:gd name="adj" fmla="val 9936"/>
            </a:avLst>
          </a:prstGeom>
          <a:solidFill>
            <a:srgbClr val="FFB2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/>
              <a:t>組室</a:t>
            </a:r>
          </a:p>
        </p:txBody>
      </p:sp>
      <p:sp>
        <p:nvSpPr>
          <p:cNvPr id="50" name="圓角矩形 49"/>
          <p:cNvSpPr/>
          <p:nvPr/>
        </p:nvSpPr>
        <p:spPr>
          <a:xfrm>
            <a:off x="664320" y="3674167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FFB2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" name="圓角矩形 51"/>
          <p:cNvSpPr/>
          <p:nvPr userDrawn="1"/>
        </p:nvSpPr>
        <p:spPr>
          <a:xfrm>
            <a:off x="74639" y="2575356"/>
            <a:ext cx="568800" cy="479212"/>
          </a:xfrm>
          <a:prstGeom prst="roundRect">
            <a:avLst>
              <a:gd name="adj" fmla="val 993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/>
              <a:t>政府經費</a:t>
            </a:r>
          </a:p>
        </p:txBody>
      </p:sp>
      <p:sp>
        <p:nvSpPr>
          <p:cNvPr id="54" name="圓角矩形 53"/>
          <p:cNvSpPr/>
          <p:nvPr/>
        </p:nvSpPr>
        <p:spPr>
          <a:xfrm>
            <a:off x="666293" y="2590722"/>
            <a:ext cx="1363547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6" name="圓角矩形 55"/>
          <p:cNvSpPr/>
          <p:nvPr userDrawn="1"/>
        </p:nvSpPr>
        <p:spPr>
          <a:xfrm>
            <a:off x="77869" y="453322"/>
            <a:ext cx="569763" cy="479212"/>
          </a:xfrm>
          <a:prstGeom prst="roundRect">
            <a:avLst>
              <a:gd name="adj" fmla="val 9936"/>
            </a:avLst>
          </a:prstGeom>
          <a:solidFill>
            <a:srgbClr val="67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/>
              <a:t>計畫類型</a:t>
            </a:r>
          </a:p>
        </p:txBody>
      </p:sp>
      <p:sp>
        <p:nvSpPr>
          <p:cNvPr id="58" name="圓角矩形 57"/>
          <p:cNvSpPr/>
          <p:nvPr/>
        </p:nvSpPr>
        <p:spPr>
          <a:xfrm>
            <a:off x="664321" y="468688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67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圓角矩形 20"/>
          <p:cNvSpPr/>
          <p:nvPr userDrawn="1"/>
        </p:nvSpPr>
        <p:spPr>
          <a:xfrm>
            <a:off x="72016" y="3115048"/>
            <a:ext cx="568800" cy="479212"/>
          </a:xfrm>
          <a:prstGeom prst="roundRect">
            <a:avLst>
              <a:gd name="adj" fmla="val 9936"/>
            </a:avLst>
          </a:prstGeom>
          <a:solidFill>
            <a:srgbClr val="CC009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廠商自籌</a:t>
            </a:r>
          </a:p>
        </p:txBody>
      </p:sp>
      <p:sp>
        <p:nvSpPr>
          <p:cNvPr id="23" name="圓角矩形 22"/>
          <p:cNvSpPr/>
          <p:nvPr/>
        </p:nvSpPr>
        <p:spPr>
          <a:xfrm>
            <a:off x="664320" y="3130414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28160"/>
            <a:ext cx="2029840" cy="202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7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1EC02-8401-46A1-961E-796BF0E20D14}" type="datetime1">
              <a:rPr lang="zh-TW" altLang="en-US" smtClean="0"/>
              <a:t>2022/10/1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AA459-486D-4B02-A842-F27A54E73D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75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126938" y="305842"/>
            <a:ext cx="9549800" cy="1200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15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廠商名稱：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OO</a:t>
            </a:r>
            <a:r>
              <a:rPr lang="zh-TW" altLang="en-US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股份有限公司</a:t>
            </a:r>
            <a:r>
              <a:rPr lang="zh-TW" altLang="en-US" sz="15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　　　　　　計畫名稱</a:t>
            </a:r>
            <a:r>
              <a:rPr lang="zh-TW" altLang="en-US" sz="1500" b="1" dirty="0">
                <a:solidFill>
                  <a:schemeClr val="tx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：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XXXXXXXXXXXX</a:t>
            </a:r>
            <a:endParaRPr lang="en-US" altLang="zh-TW" sz="1500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5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內容概述：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說明本計畫之執行概要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sz="1500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sz="1500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72" name="圓角矩形 71"/>
          <p:cNvSpPr/>
          <p:nvPr/>
        </p:nvSpPr>
        <p:spPr>
          <a:xfrm>
            <a:off x="77869" y="985905"/>
            <a:ext cx="569763" cy="479212"/>
          </a:xfrm>
          <a:prstGeom prst="roundRect">
            <a:avLst>
              <a:gd name="adj" fmla="val 9936"/>
            </a:avLst>
          </a:prstGeom>
          <a:solidFill>
            <a:srgbClr val="8A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領域類別</a:t>
            </a:r>
          </a:p>
        </p:txBody>
      </p:sp>
      <p:sp>
        <p:nvSpPr>
          <p:cNvPr id="104" name="文字方塊 103"/>
          <p:cNvSpPr txBox="1"/>
          <p:nvPr/>
        </p:nvSpPr>
        <p:spPr>
          <a:xfrm>
            <a:off x="544113" y="1068887"/>
            <a:ext cx="1648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數位轉型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115" name="圓角矩形 114"/>
          <p:cNvSpPr/>
          <p:nvPr/>
        </p:nvSpPr>
        <p:spPr>
          <a:xfrm>
            <a:off x="74640" y="1523095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1B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所在縣市</a:t>
            </a:r>
            <a:endParaRPr lang="en-US" altLang="zh-TW" sz="1400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119" name="圓角矩形 118"/>
          <p:cNvSpPr/>
          <p:nvPr/>
        </p:nvSpPr>
        <p:spPr>
          <a:xfrm>
            <a:off x="74639" y="2040705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6A4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企業規模</a:t>
            </a:r>
          </a:p>
        </p:txBody>
      </p:sp>
      <p:sp>
        <p:nvSpPr>
          <p:cNvPr id="127" name="圓角矩形 126"/>
          <p:cNvSpPr/>
          <p:nvPr/>
        </p:nvSpPr>
        <p:spPr>
          <a:xfrm>
            <a:off x="74639" y="2575356"/>
            <a:ext cx="568800" cy="479212"/>
          </a:xfrm>
          <a:prstGeom prst="roundRect">
            <a:avLst>
              <a:gd name="adj" fmla="val 993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政府經費</a:t>
            </a:r>
          </a:p>
        </p:txBody>
      </p:sp>
      <p:grpSp>
        <p:nvGrpSpPr>
          <p:cNvPr id="128" name="群組 127"/>
          <p:cNvGrpSpPr/>
          <p:nvPr/>
        </p:nvGrpSpPr>
        <p:grpSpPr>
          <a:xfrm>
            <a:off x="661135" y="3210563"/>
            <a:ext cx="1233581" cy="859574"/>
            <a:chOff x="421913" y="1234170"/>
            <a:chExt cx="1192036" cy="859574"/>
          </a:xfrm>
        </p:grpSpPr>
        <p:sp>
          <p:nvSpPr>
            <p:cNvPr id="53" name="文字方塊 52"/>
            <p:cNvSpPr txBox="1"/>
            <p:nvPr/>
          </p:nvSpPr>
          <p:spPr>
            <a:xfrm>
              <a:off x="421913" y="1785967"/>
              <a:ext cx="11789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rgbClr val="FF7F01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數位產業署</a:t>
              </a:r>
              <a:endParaRPr lang="en-US" altLang="zh-TW" sz="1400" dirty="0">
                <a:solidFill>
                  <a:srgbClr val="FF7F0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endParaRPr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434962" y="1234170"/>
              <a:ext cx="11789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rgbClr val="FF0000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○○</a:t>
              </a:r>
              <a:r>
                <a:rPr lang="en-US" altLang="zh-TW" sz="1400" dirty="0">
                  <a:solidFill>
                    <a:srgbClr val="FF0000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 </a:t>
              </a:r>
              <a:r>
                <a:rPr lang="zh-TW" altLang="en-US" sz="1400" dirty="0">
                  <a:solidFill>
                    <a:srgbClr val="FF0000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千元</a:t>
              </a:r>
              <a:endParaRPr lang="en-US" altLang="zh-TW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endParaRPr>
            </a:p>
          </p:txBody>
        </p:sp>
      </p:grpSp>
      <p:sp>
        <p:nvSpPr>
          <p:cNvPr id="131" name="文字方塊 130"/>
          <p:cNvSpPr txBox="1"/>
          <p:nvPr/>
        </p:nvSpPr>
        <p:spPr>
          <a:xfrm>
            <a:off x="-2" y="-12684"/>
            <a:ext cx="12192001" cy="400110"/>
          </a:xfrm>
          <a:prstGeom prst="rect">
            <a:avLst/>
          </a:prstGeom>
          <a:gradFill>
            <a:gsLst>
              <a:gs pos="0">
                <a:srgbClr val="9DB8D3"/>
              </a:gs>
              <a:gs pos="100000">
                <a:srgbClr val="8DC9C6"/>
              </a:gs>
              <a:gs pos="39000">
                <a:srgbClr val="A1C8D7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110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年度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-〈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數位雲服務主題式研發補助計畫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〉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grpSp>
        <p:nvGrpSpPr>
          <p:cNvPr id="132" name="群組 131"/>
          <p:cNvGrpSpPr/>
          <p:nvPr/>
        </p:nvGrpSpPr>
        <p:grpSpPr>
          <a:xfrm>
            <a:off x="2030059" y="1172345"/>
            <a:ext cx="9638881" cy="437554"/>
            <a:chOff x="5755137" y="1545230"/>
            <a:chExt cx="3280887" cy="441489"/>
          </a:xfrm>
        </p:grpSpPr>
        <p:grpSp>
          <p:nvGrpSpPr>
            <p:cNvPr id="133" name="群組 132"/>
            <p:cNvGrpSpPr/>
            <p:nvPr/>
          </p:nvGrpSpPr>
          <p:grpSpPr>
            <a:xfrm>
              <a:off x="5788113" y="1545230"/>
              <a:ext cx="3247911" cy="434467"/>
              <a:chOff x="5236850" y="1669361"/>
              <a:chExt cx="3926595" cy="434467"/>
            </a:xfrm>
          </p:grpSpPr>
          <p:sp>
            <p:nvSpPr>
              <p:cNvPr id="136" name="文字方塊 135"/>
              <p:cNvSpPr txBox="1"/>
              <p:nvPr/>
            </p:nvSpPr>
            <p:spPr>
              <a:xfrm>
                <a:off x="5238631" y="1731174"/>
                <a:ext cx="3924814" cy="372654"/>
              </a:xfrm>
              <a:prstGeom prst="rect">
                <a:avLst/>
              </a:prstGeom>
              <a:gradFill>
                <a:gsLst>
                  <a:gs pos="0">
                    <a:srgbClr val="BACDE0"/>
                  </a:gs>
                  <a:gs pos="100000">
                    <a:srgbClr val="ACD8D6"/>
                  </a:gs>
                  <a:gs pos="39000">
                    <a:srgbClr val="B3D2DF"/>
                  </a:gs>
                </a:gsLst>
                <a:lin ang="0" scaled="0"/>
              </a:gradFill>
            </p:spPr>
            <p:txBody>
              <a:bodyPr wrap="square" rtlCol="0">
                <a:spAutoFit/>
              </a:bodyPr>
              <a:lstStyle/>
              <a:p>
                <a:endParaRPr lang="zh-TW" altLang="en-US" dirty="0"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endParaRPr>
              </a:p>
            </p:txBody>
          </p:sp>
          <p:pic>
            <p:nvPicPr>
              <p:cNvPr id="137" name="圖片 13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36850" y="1669361"/>
                <a:ext cx="3920804" cy="42816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18000"/>
                  </a:prstClr>
                </a:outerShdw>
              </a:effectLst>
            </p:spPr>
          </p:pic>
        </p:grpSp>
        <p:sp>
          <p:nvSpPr>
            <p:cNvPr id="134" name="文字方塊 133"/>
            <p:cNvSpPr txBox="1"/>
            <p:nvPr/>
          </p:nvSpPr>
          <p:spPr>
            <a:xfrm>
              <a:off x="5755137" y="1614066"/>
              <a:ext cx="385870" cy="372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成果展現</a:t>
              </a: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</a:t>
            </a:fld>
            <a:endParaRPr lang="en-US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802942" y="33482"/>
            <a:ext cx="6463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400" b="1" dirty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執行單位：財團法人中國生產力中心</a:t>
            </a:r>
          </a:p>
        </p:txBody>
      </p:sp>
      <p:sp>
        <p:nvSpPr>
          <p:cNvPr id="33" name="圓角矩形 32"/>
          <p:cNvSpPr/>
          <p:nvPr/>
        </p:nvSpPr>
        <p:spPr>
          <a:xfrm>
            <a:off x="77869" y="453322"/>
            <a:ext cx="569763" cy="479212"/>
          </a:xfrm>
          <a:prstGeom prst="roundRect">
            <a:avLst>
              <a:gd name="adj" fmla="val 9936"/>
            </a:avLst>
          </a:prstGeom>
          <a:solidFill>
            <a:srgbClr val="67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計畫類型</a:t>
            </a:r>
          </a:p>
        </p:txBody>
      </p:sp>
      <p:sp>
        <p:nvSpPr>
          <p:cNvPr id="6" name="矩形 5"/>
          <p:cNvSpPr/>
          <p:nvPr/>
        </p:nvSpPr>
        <p:spPr>
          <a:xfrm>
            <a:off x="2126938" y="1523095"/>
            <a:ext cx="9549800" cy="3361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1.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計畫亮點 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說明執行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目標成果與特色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2.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量化效益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請同步比對結案報告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根據貴案申請項目填寫相對應之績效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(1)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提高員工薪資：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(2)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新增投資：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千元；</a:t>
            </a: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(3)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帶動中小企業客戶使用加數：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O </a:t>
            </a:r>
            <a:r>
              <a:rPr lang="zh-TW" altLang="en-US" b="1" dirty="0">
                <a:ea typeface="Noto Sans CJK TC DemiLight" panose="020B0400000000000000" pitchFamily="34" charset="-120"/>
              </a:rPr>
              <a:t>家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；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(4)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提升客戶營收：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                                      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3.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成果展示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請附成果照片呈現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marL="0" lvl="1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TW" b="1" dirty="0">
              <a:solidFill>
                <a:srgbClr val="00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70643" y="54335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補助計畫</a:t>
            </a:r>
          </a:p>
        </p:txBody>
      </p:sp>
      <p:sp>
        <p:nvSpPr>
          <p:cNvPr id="10" name="矩形 9"/>
          <p:cNvSpPr/>
          <p:nvPr/>
        </p:nvSpPr>
        <p:spPr>
          <a:xfrm>
            <a:off x="1012059" y="1625607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縣市別</a:t>
            </a:r>
          </a:p>
        </p:txBody>
      </p:sp>
      <p:sp>
        <p:nvSpPr>
          <p:cNvPr id="40" name="文字方塊 39"/>
          <p:cNvSpPr txBox="1"/>
          <p:nvPr/>
        </p:nvSpPr>
        <p:spPr>
          <a:xfrm>
            <a:off x="753051" y="2146304"/>
            <a:ext cx="123046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大</a:t>
            </a:r>
            <a:r>
              <a:rPr lang="en-US" altLang="zh-TW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/</a:t>
            </a:r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中小企業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658562" y="2721484"/>
            <a:ext cx="12200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○○</a:t>
            </a:r>
            <a:r>
              <a:rPr lang="en-US" altLang="zh-TW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</a:t>
            </a:r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</a:t>
            </a:r>
            <a:endParaRPr lang="en-US" altLang="zh-TW" sz="1400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4B9467C-6E25-4829-8D3D-6E5F9A25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7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53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126938" y="305842"/>
            <a:ext cx="9549800" cy="1200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15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廠商名稱：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OO</a:t>
            </a:r>
            <a:r>
              <a:rPr lang="zh-TW" altLang="en-US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股份有限公司</a:t>
            </a:r>
            <a:r>
              <a:rPr lang="zh-TW" altLang="en-US" sz="15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　　　　　　計畫名稱</a:t>
            </a:r>
            <a:r>
              <a:rPr lang="zh-TW" altLang="en-US" sz="1500" b="1" dirty="0">
                <a:solidFill>
                  <a:schemeClr val="tx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：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XXXXXXXXXXXX</a:t>
            </a:r>
            <a:endParaRPr lang="en-US" altLang="zh-TW" sz="1500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5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內容概述：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說明本計畫之執行概要</a:t>
            </a:r>
            <a:r>
              <a:rPr lang="en-US" altLang="zh-TW" sz="15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sz="1500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sz="1500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72" name="圓角矩形 71"/>
          <p:cNvSpPr/>
          <p:nvPr/>
        </p:nvSpPr>
        <p:spPr>
          <a:xfrm>
            <a:off x="77869" y="985905"/>
            <a:ext cx="569763" cy="479212"/>
          </a:xfrm>
          <a:prstGeom prst="roundRect">
            <a:avLst>
              <a:gd name="adj" fmla="val 9936"/>
            </a:avLst>
          </a:prstGeom>
          <a:solidFill>
            <a:srgbClr val="8A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領域類別</a:t>
            </a:r>
          </a:p>
        </p:txBody>
      </p:sp>
      <p:sp>
        <p:nvSpPr>
          <p:cNvPr id="104" name="文字方塊 103"/>
          <p:cNvSpPr txBox="1"/>
          <p:nvPr/>
        </p:nvSpPr>
        <p:spPr>
          <a:xfrm>
            <a:off x="544113" y="1068887"/>
            <a:ext cx="1648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數位轉型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115" name="圓角矩形 114"/>
          <p:cNvSpPr/>
          <p:nvPr/>
        </p:nvSpPr>
        <p:spPr>
          <a:xfrm>
            <a:off x="74640" y="1523095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1B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所在縣市</a:t>
            </a:r>
            <a:endParaRPr lang="en-US" altLang="zh-TW" sz="1400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119" name="圓角矩形 118"/>
          <p:cNvSpPr/>
          <p:nvPr/>
        </p:nvSpPr>
        <p:spPr>
          <a:xfrm>
            <a:off x="74639" y="2040705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6A4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企業規模</a:t>
            </a:r>
          </a:p>
        </p:txBody>
      </p:sp>
      <p:sp>
        <p:nvSpPr>
          <p:cNvPr id="127" name="圓角矩形 126"/>
          <p:cNvSpPr/>
          <p:nvPr/>
        </p:nvSpPr>
        <p:spPr>
          <a:xfrm>
            <a:off x="74639" y="2575356"/>
            <a:ext cx="568800" cy="479212"/>
          </a:xfrm>
          <a:prstGeom prst="roundRect">
            <a:avLst>
              <a:gd name="adj" fmla="val 993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政府經費</a:t>
            </a:r>
          </a:p>
        </p:txBody>
      </p:sp>
      <p:grpSp>
        <p:nvGrpSpPr>
          <p:cNvPr id="128" name="群組 127"/>
          <p:cNvGrpSpPr/>
          <p:nvPr/>
        </p:nvGrpSpPr>
        <p:grpSpPr>
          <a:xfrm>
            <a:off x="661135" y="3210563"/>
            <a:ext cx="1233581" cy="859574"/>
            <a:chOff x="421913" y="1234170"/>
            <a:chExt cx="1192036" cy="859574"/>
          </a:xfrm>
        </p:grpSpPr>
        <p:sp>
          <p:nvSpPr>
            <p:cNvPr id="53" name="文字方塊 52"/>
            <p:cNvSpPr txBox="1"/>
            <p:nvPr/>
          </p:nvSpPr>
          <p:spPr>
            <a:xfrm>
              <a:off x="421913" y="1785967"/>
              <a:ext cx="11789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rgbClr val="FF7F01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數位產業署</a:t>
              </a:r>
              <a:endParaRPr lang="en-US" altLang="zh-TW" sz="1400" dirty="0">
                <a:solidFill>
                  <a:srgbClr val="FF7F0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endParaRPr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434962" y="1234170"/>
              <a:ext cx="117898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rgbClr val="FF0000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○○</a:t>
              </a:r>
              <a:r>
                <a:rPr lang="en-US" altLang="zh-TW" sz="1400" dirty="0">
                  <a:solidFill>
                    <a:srgbClr val="FF0000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 </a:t>
              </a:r>
              <a:r>
                <a:rPr lang="zh-TW" altLang="en-US" sz="1400" dirty="0">
                  <a:solidFill>
                    <a:srgbClr val="FF0000"/>
                  </a:solidFill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千元</a:t>
              </a:r>
              <a:endParaRPr lang="en-US" altLang="zh-TW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endParaRPr>
            </a:p>
          </p:txBody>
        </p:sp>
      </p:grpSp>
      <p:sp>
        <p:nvSpPr>
          <p:cNvPr id="131" name="文字方塊 130"/>
          <p:cNvSpPr txBox="1"/>
          <p:nvPr/>
        </p:nvSpPr>
        <p:spPr>
          <a:xfrm>
            <a:off x="-2" y="-12684"/>
            <a:ext cx="12192001" cy="400110"/>
          </a:xfrm>
          <a:prstGeom prst="rect">
            <a:avLst/>
          </a:prstGeom>
          <a:gradFill>
            <a:gsLst>
              <a:gs pos="0">
                <a:srgbClr val="9DB8D3"/>
              </a:gs>
              <a:gs pos="100000">
                <a:srgbClr val="8DC9C6"/>
              </a:gs>
              <a:gs pos="39000">
                <a:srgbClr val="A1C8D7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110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年度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-〈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數位雲服務主題式研發補助計畫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〉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grpSp>
        <p:nvGrpSpPr>
          <p:cNvPr id="132" name="群組 131"/>
          <p:cNvGrpSpPr/>
          <p:nvPr/>
        </p:nvGrpSpPr>
        <p:grpSpPr>
          <a:xfrm>
            <a:off x="2030059" y="1172345"/>
            <a:ext cx="9638881" cy="437554"/>
            <a:chOff x="5755137" y="1545230"/>
            <a:chExt cx="3280887" cy="441489"/>
          </a:xfrm>
        </p:grpSpPr>
        <p:grpSp>
          <p:nvGrpSpPr>
            <p:cNvPr id="133" name="群組 132"/>
            <p:cNvGrpSpPr/>
            <p:nvPr/>
          </p:nvGrpSpPr>
          <p:grpSpPr>
            <a:xfrm>
              <a:off x="5788113" y="1545230"/>
              <a:ext cx="3247911" cy="434467"/>
              <a:chOff x="5236850" y="1669361"/>
              <a:chExt cx="3926595" cy="434467"/>
            </a:xfrm>
          </p:grpSpPr>
          <p:sp>
            <p:nvSpPr>
              <p:cNvPr id="136" name="文字方塊 135"/>
              <p:cNvSpPr txBox="1"/>
              <p:nvPr/>
            </p:nvSpPr>
            <p:spPr>
              <a:xfrm>
                <a:off x="5238631" y="1731174"/>
                <a:ext cx="3924814" cy="372654"/>
              </a:xfrm>
              <a:prstGeom prst="rect">
                <a:avLst/>
              </a:prstGeom>
              <a:gradFill>
                <a:gsLst>
                  <a:gs pos="0">
                    <a:srgbClr val="BACDE0"/>
                  </a:gs>
                  <a:gs pos="100000">
                    <a:srgbClr val="ACD8D6"/>
                  </a:gs>
                  <a:gs pos="39000">
                    <a:srgbClr val="B3D2DF"/>
                  </a:gs>
                </a:gsLst>
                <a:lin ang="0" scaled="0"/>
              </a:gradFill>
            </p:spPr>
            <p:txBody>
              <a:bodyPr wrap="square" rtlCol="0">
                <a:spAutoFit/>
              </a:bodyPr>
              <a:lstStyle/>
              <a:p>
                <a:endParaRPr lang="zh-TW" altLang="en-US" dirty="0"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endParaRPr>
              </a:p>
            </p:txBody>
          </p:sp>
          <p:pic>
            <p:nvPicPr>
              <p:cNvPr id="137" name="圖片 13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36850" y="1669361"/>
                <a:ext cx="3920804" cy="42816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18000"/>
                  </a:prstClr>
                </a:outerShdw>
              </a:effectLst>
            </p:spPr>
          </p:pic>
        </p:grpSp>
        <p:sp>
          <p:nvSpPr>
            <p:cNvPr id="134" name="文字方塊 133"/>
            <p:cNvSpPr txBox="1"/>
            <p:nvPr/>
          </p:nvSpPr>
          <p:spPr>
            <a:xfrm>
              <a:off x="5755137" y="1614066"/>
              <a:ext cx="385870" cy="372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latin typeface="Noto Sans CJK TC DemiLight" panose="020B0400000000000000" pitchFamily="34" charset="-120"/>
                  <a:ea typeface="Noto Sans CJK TC DemiLight" panose="020B0400000000000000" pitchFamily="34" charset="-120"/>
                  <a:cs typeface="Noto Mono" panose="020B0609030804020204" pitchFamily="49" charset="0"/>
                </a:rPr>
                <a:t>成果展現</a:t>
              </a:r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5802942" y="33482"/>
            <a:ext cx="6463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400" b="1" dirty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執行單位：財團法人中國生產力中心</a:t>
            </a:r>
          </a:p>
        </p:txBody>
      </p:sp>
      <p:sp>
        <p:nvSpPr>
          <p:cNvPr id="33" name="圓角矩形 32"/>
          <p:cNvSpPr/>
          <p:nvPr/>
        </p:nvSpPr>
        <p:spPr>
          <a:xfrm>
            <a:off x="77869" y="453322"/>
            <a:ext cx="569763" cy="479212"/>
          </a:xfrm>
          <a:prstGeom prst="roundRect">
            <a:avLst>
              <a:gd name="adj" fmla="val 9936"/>
            </a:avLst>
          </a:prstGeom>
          <a:solidFill>
            <a:srgbClr val="67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計畫類型</a:t>
            </a:r>
          </a:p>
        </p:txBody>
      </p:sp>
      <p:sp>
        <p:nvSpPr>
          <p:cNvPr id="6" name="矩形 5"/>
          <p:cNvSpPr/>
          <p:nvPr/>
        </p:nvSpPr>
        <p:spPr>
          <a:xfrm>
            <a:off x="2126938" y="1523095"/>
            <a:ext cx="9549800" cy="3361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1.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計畫亮點 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說明執行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目標成果與特色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2.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量化效益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請同步比對結案報告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根據貴案申請項目填寫相對應之績效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(1)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提高員工薪資：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(2)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新增投資：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千元；</a:t>
            </a: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(3)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帶動中小企業客戶使用加數：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O </a:t>
            </a:r>
            <a:r>
              <a:rPr lang="zh-TW" altLang="en-US" b="1" dirty="0">
                <a:ea typeface="Noto Sans CJK TC DemiLight" panose="020B0400000000000000" pitchFamily="34" charset="-120"/>
              </a:rPr>
              <a:t>家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；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(4)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提升客戶營收：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                                      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3.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成果展示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請附成果照片呈現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marL="0" lvl="1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zh-TW" b="1" dirty="0">
              <a:solidFill>
                <a:srgbClr val="00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70643" y="54335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補助計畫</a:t>
            </a:r>
          </a:p>
        </p:txBody>
      </p:sp>
      <p:sp>
        <p:nvSpPr>
          <p:cNvPr id="10" name="矩形 9"/>
          <p:cNvSpPr/>
          <p:nvPr/>
        </p:nvSpPr>
        <p:spPr>
          <a:xfrm>
            <a:off x="1012059" y="1625607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縣市別</a:t>
            </a:r>
          </a:p>
        </p:txBody>
      </p:sp>
      <p:sp>
        <p:nvSpPr>
          <p:cNvPr id="40" name="文字方塊 39"/>
          <p:cNvSpPr txBox="1"/>
          <p:nvPr/>
        </p:nvSpPr>
        <p:spPr>
          <a:xfrm>
            <a:off x="753051" y="2146304"/>
            <a:ext cx="123046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大</a:t>
            </a:r>
            <a:r>
              <a:rPr lang="en-US" altLang="zh-TW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/</a:t>
            </a:r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中小企業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658562" y="2721484"/>
            <a:ext cx="12200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○○</a:t>
            </a:r>
            <a:r>
              <a:rPr lang="en-US" altLang="zh-TW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</a:t>
            </a:r>
            <a:r>
              <a:rPr lang="zh-TW" altLang="en-US" sz="1400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</a:t>
            </a:r>
            <a:endParaRPr lang="en-US" altLang="zh-TW" sz="1400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4B9467C-6E25-4829-8D3D-6E5F9A25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7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TW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圓角矩形 25">
            <a:extLst>
              <a:ext uri="{FF2B5EF4-FFF2-40B4-BE49-F238E27FC236}">
                <a16:creationId xmlns:a16="http://schemas.microsoft.com/office/drawing/2014/main" id="{65A5A7F4-50CD-4F83-8DE9-6959F05A44EF}"/>
              </a:ext>
            </a:extLst>
          </p:cNvPr>
          <p:cNvSpPr/>
          <p:nvPr/>
        </p:nvSpPr>
        <p:spPr>
          <a:xfrm>
            <a:off x="69892" y="1499481"/>
            <a:ext cx="2061374" cy="2146778"/>
          </a:xfrm>
          <a:prstGeom prst="roundRect">
            <a:avLst>
              <a:gd name="adj" fmla="val 7706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Noto Sans CJK TC DemiLight" panose="020B0400000000000000" pitchFamily="34" charset="-120"/>
              <a:ea typeface="Noto Sans CJK TC DemiLight" panose="020B0400000000000000" pitchFamily="34" charset="-120"/>
            </a:endParaRPr>
          </a:p>
        </p:txBody>
      </p:sp>
      <p:sp>
        <p:nvSpPr>
          <p:cNvPr id="27" name="圓角矩形 26">
            <a:extLst>
              <a:ext uri="{FF2B5EF4-FFF2-40B4-BE49-F238E27FC236}">
                <a16:creationId xmlns:a16="http://schemas.microsoft.com/office/drawing/2014/main" id="{723B84C8-3D42-46E0-B07A-2028C7F0D79A}"/>
              </a:ext>
            </a:extLst>
          </p:cNvPr>
          <p:cNvSpPr/>
          <p:nvPr/>
        </p:nvSpPr>
        <p:spPr>
          <a:xfrm>
            <a:off x="2135594" y="341258"/>
            <a:ext cx="10051953" cy="6358387"/>
          </a:xfrm>
          <a:prstGeom prst="roundRect">
            <a:avLst>
              <a:gd name="adj" fmla="val 215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Noto Sans CJK TC DemiLight" panose="020B0400000000000000" pitchFamily="34" charset="-120"/>
              <a:ea typeface="Noto Sans CJK TC DemiLight" panose="020B0400000000000000" pitchFamily="34" charset="-12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58A5B52D-D005-4740-B85E-C1546A437516}"/>
              </a:ext>
            </a:extLst>
          </p:cNvPr>
          <p:cNvSpPr/>
          <p:nvPr/>
        </p:nvSpPr>
        <p:spPr>
          <a:xfrm>
            <a:off x="753051" y="5165038"/>
            <a:ext cx="11259814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TW" altLang="en-US" sz="40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</a:rPr>
              <a:t>紅框需填寫，其餘格式請勿隨意調整或改變顏色</a:t>
            </a:r>
          </a:p>
        </p:txBody>
      </p:sp>
    </p:spTree>
    <p:extLst>
      <p:ext uri="{BB962C8B-B14F-4D97-AF65-F5344CB8AC3E}">
        <p14:creationId xmlns:p14="http://schemas.microsoft.com/office/powerpoint/2010/main" val="181766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紫蘿蘭色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346</Words>
  <Application>Microsoft Office PowerPoint</Application>
  <PresentationFormat>寬螢幕</PresentationFormat>
  <Paragraphs>56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Noto Mono</vt:lpstr>
      <vt:lpstr>Noto Sans CJK TC DemiLight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產科會張天慧</dc:creator>
  <cp:lastModifiedBy>CPCuser</cp:lastModifiedBy>
  <cp:revision>167</cp:revision>
  <cp:lastPrinted>2018-01-24T03:27:19Z</cp:lastPrinted>
  <dcterms:created xsi:type="dcterms:W3CDTF">2018-01-08T02:18:07Z</dcterms:created>
  <dcterms:modified xsi:type="dcterms:W3CDTF">2022-10-01T07:35:47Z</dcterms:modified>
</cp:coreProperties>
</file>