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887" r:id="rId4"/>
  </p:sldMasterIdLst>
  <p:notesMasterIdLst>
    <p:notesMasterId r:id="rId24"/>
  </p:notesMasterIdLst>
  <p:sldIdLst>
    <p:sldId id="648" r:id="rId5"/>
    <p:sldId id="4084" r:id="rId6"/>
    <p:sldId id="4106" r:id="rId7"/>
    <p:sldId id="4103" r:id="rId8"/>
    <p:sldId id="4093" r:id="rId9"/>
    <p:sldId id="4089" r:id="rId10"/>
    <p:sldId id="4083" r:id="rId11"/>
    <p:sldId id="4101" r:id="rId12"/>
    <p:sldId id="4104" r:id="rId13"/>
    <p:sldId id="4079" r:id="rId14"/>
    <p:sldId id="4105" r:id="rId15"/>
    <p:sldId id="4082" r:id="rId16"/>
    <p:sldId id="4090" r:id="rId17"/>
    <p:sldId id="4097" r:id="rId18"/>
    <p:sldId id="4098" r:id="rId19"/>
    <p:sldId id="4099" r:id="rId20"/>
    <p:sldId id="4100" r:id="rId21"/>
    <p:sldId id="4086" r:id="rId22"/>
    <p:sldId id="4088" r:id="rId23"/>
  </p:sldIdLst>
  <p:sldSz cx="9906000" cy="6858000" type="A4"/>
  <p:notesSz cx="6735763" cy="9866313"/>
  <p:defaultTextStyle>
    <a:defPPr lvl="0">
      <a:defRPr lang="zh-TW"/>
    </a:defPPr>
    <a:lvl1pPr lvl="0"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1pPr>
    <a:lvl2pPr marL="457200" lvl="1"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2pPr>
    <a:lvl3pPr marL="914400" lvl="2"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3pPr>
    <a:lvl4pPr marL="1371600" lvl="3"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4pPr>
    <a:lvl5pPr marL="1828800" lvl="4"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5pPr>
    <a:lvl6pPr marL="2286000" lvl="5" algn="l" defTabSz="914400" rtl="0" eaLnBrk="1" latinLnBrk="0" hangingPunct="1">
      <a:defRPr kumimoji="1" sz="2400" b="1" kern="1200">
        <a:solidFill>
          <a:schemeClr val="tx1"/>
        </a:solidFill>
        <a:latin typeface="標楷體" pitchFamily="65" charset="-120"/>
        <a:ea typeface="標楷體" pitchFamily="65" charset="-120"/>
        <a:cs typeface="+mn-cs"/>
      </a:defRPr>
    </a:lvl6pPr>
    <a:lvl7pPr marL="2743200" lvl="6" algn="l" defTabSz="914400" rtl="0" eaLnBrk="1" latinLnBrk="0" hangingPunct="1">
      <a:defRPr kumimoji="1" sz="2400" b="1" kern="1200">
        <a:solidFill>
          <a:schemeClr val="tx1"/>
        </a:solidFill>
        <a:latin typeface="標楷體" pitchFamily="65" charset="-120"/>
        <a:ea typeface="標楷體" pitchFamily="65" charset="-120"/>
        <a:cs typeface="+mn-cs"/>
      </a:defRPr>
    </a:lvl7pPr>
    <a:lvl8pPr marL="3200400" lvl="7" algn="l" defTabSz="914400" rtl="0" eaLnBrk="1" latinLnBrk="0" hangingPunct="1">
      <a:defRPr kumimoji="1" sz="2400" b="1" kern="1200">
        <a:solidFill>
          <a:schemeClr val="tx1"/>
        </a:solidFill>
        <a:latin typeface="標楷體" pitchFamily="65" charset="-120"/>
        <a:ea typeface="標楷體" pitchFamily="65" charset="-120"/>
        <a:cs typeface="+mn-cs"/>
      </a:defRPr>
    </a:lvl8pPr>
    <a:lvl9pPr marL="3657600" lvl="8" algn="l" defTabSz="914400" rtl="0" eaLnBrk="1" latinLnBrk="0" hangingPunct="1">
      <a:defRPr kumimoji="1" sz="2400" b="1" kern="1200">
        <a:solidFill>
          <a:schemeClr val="tx1"/>
        </a:solidFill>
        <a:latin typeface="標楷體" pitchFamily="65" charset="-12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6114">
          <p15:clr>
            <a:srgbClr val="A4A3A4"/>
          </p15:clr>
        </p15:guide>
        <p15:guide id="4" pos="126">
          <p15:clr>
            <a:srgbClr val="A4A3A4"/>
          </p15:clr>
        </p15:guide>
        <p15:guide id="5" orient="horz" pos="754">
          <p15:clr>
            <a:srgbClr val="A4A3A4"/>
          </p15:clr>
        </p15:guide>
      </p15:sldGuideLst>
    </p:ext>
    <p:ext uri="{2D200454-40CA-4A62-9FC3-DE9A4176ACB9}">
      <p15:notesGuideLst xmlns:p15="http://schemas.microsoft.com/office/powerpoint/2012/main">
        <p15:guide id="1" orient="horz" pos="3106" userDrawn="1">
          <p15:clr>
            <a:srgbClr val="A4A3A4"/>
          </p15:clr>
        </p15:guide>
        <p15:guide id="2" orient="horz" pos="3084" userDrawn="1">
          <p15:clr>
            <a:srgbClr val="A4A3A4"/>
          </p15:clr>
        </p15:guide>
        <p15:guide id="3" orient="horz" pos="3125" userDrawn="1">
          <p15:clr>
            <a:srgbClr val="A4A3A4"/>
          </p15:clr>
        </p15:guide>
        <p15:guide id="4" orient="horz" pos="3107" userDrawn="1">
          <p15:clr>
            <a:srgbClr val="A4A3A4"/>
          </p15:clr>
        </p15:guide>
        <p15:guide id="5" pos="2120" userDrawn="1">
          <p15:clr>
            <a:srgbClr val="A4A3A4"/>
          </p15:clr>
        </p15:guide>
        <p15:guide id="6" pos="2116" userDrawn="1">
          <p15:clr>
            <a:srgbClr val="A4A3A4"/>
          </p15:clr>
        </p15:guide>
        <p15:guide id="7" pos="2122" userDrawn="1">
          <p15:clr>
            <a:srgbClr val="A4A3A4"/>
          </p15:clr>
        </p15:guide>
        <p15:guide id="8" pos="2121" userDrawn="1">
          <p15:clr>
            <a:srgbClr val="A4A3A4"/>
          </p15:clr>
        </p15:guide>
        <p15:guide id="9" orient="horz" pos="3085" userDrawn="1">
          <p15:clr>
            <a:srgbClr val="A4A3A4"/>
          </p15:clr>
        </p15:guide>
        <p15:guide id="10" orient="horz" pos="3126" userDrawn="1">
          <p15:clr>
            <a:srgbClr val="A4A3A4"/>
          </p15:clr>
        </p15:guide>
        <p15:guide id="11" orient="horz" pos="3108" userDrawn="1">
          <p15:clr>
            <a:srgbClr val="A4A3A4"/>
          </p15:clr>
        </p15:guide>
        <p15:guide id="12" pos="2119" userDrawn="1">
          <p15:clr>
            <a:srgbClr val="A4A3A4"/>
          </p15:clr>
        </p15:guide>
        <p15:guide id="13" pos="2115" userDrawn="1">
          <p15:clr>
            <a:srgbClr val="A4A3A4"/>
          </p15:clr>
        </p15:guide>
        <p15:guide id="15" orient="horz" pos="3089" userDrawn="1">
          <p15:clr>
            <a:srgbClr val="A4A3A4"/>
          </p15:clr>
        </p15:guide>
        <p15:guide id="16" orient="horz" pos="3067" userDrawn="1">
          <p15:clr>
            <a:srgbClr val="A4A3A4"/>
          </p15:clr>
        </p15:guide>
        <p15:guide id="17" orient="horz" pos="3068" userDrawn="1">
          <p15:clr>
            <a:srgbClr val="A4A3A4"/>
          </p15:clr>
        </p15:guide>
        <p15:guide id="19" orient="horz" pos="3090" userDrawn="1">
          <p15:clr>
            <a:srgbClr val="A4A3A4"/>
          </p15:clr>
        </p15:guide>
        <p15:guide id="20" pos="2117" userDrawn="1">
          <p15:clr>
            <a:srgbClr val="A4A3A4"/>
          </p15:clr>
        </p15:guide>
        <p15:guide id="21" pos="2124" userDrawn="1">
          <p15:clr>
            <a:srgbClr val="A4A3A4"/>
          </p15:clr>
        </p15:guide>
        <p15:guide id="22" pos="2123" userDrawn="1">
          <p15:clr>
            <a:srgbClr val="A4A3A4"/>
          </p15:clr>
        </p15:guide>
        <p15:guide id="23" orient="horz" pos="3103" userDrawn="1">
          <p15:clr>
            <a:srgbClr val="A4A3A4"/>
          </p15:clr>
        </p15:guide>
        <p15:guide id="24" orient="horz" pos="3146" userDrawn="1">
          <p15:clr>
            <a:srgbClr val="A4A3A4"/>
          </p15:clr>
        </p15:guide>
        <p15:guide id="25" orient="horz" pos="3104" userDrawn="1">
          <p15:clr>
            <a:srgbClr val="A4A3A4"/>
          </p15:clr>
        </p15:guide>
        <p15:guide id="26" orient="horz" pos="3147" userDrawn="1">
          <p15:clr>
            <a:srgbClr val="A4A3A4"/>
          </p15:clr>
        </p15:guide>
        <p15:guide id="27" orient="horz" pos="3127" userDrawn="1">
          <p15:clr>
            <a:srgbClr val="A4A3A4"/>
          </p15:clr>
        </p15:guide>
        <p15:guide id="28" orient="horz" pos="3086" userDrawn="1">
          <p15:clr>
            <a:srgbClr val="A4A3A4"/>
          </p15:clr>
        </p15:guide>
        <p15:guide id="29" orient="horz" pos="3128" userDrawn="1">
          <p15:clr>
            <a:srgbClr val="A4A3A4"/>
          </p15:clr>
        </p15:guide>
        <p15:guide id="30" orient="horz" pos="3087" userDrawn="1">
          <p15:clr>
            <a:srgbClr val="A4A3A4"/>
          </p15:clr>
        </p15:guide>
        <p15:guide id="31" orient="horz" pos="3129" userDrawn="1">
          <p15:clr>
            <a:srgbClr val="A4A3A4"/>
          </p15:clr>
        </p15:guide>
        <p15:guide id="32" orient="horz" pos="3109" userDrawn="1">
          <p15:clr>
            <a:srgbClr val="A4A3A4"/>
          </p15:clr>
        </p15:guide>
        <p15:guide id="33" pos="2118" userDrawn="1">
          <p15:clr>
            <a:srgbClr val="A4A3A4"/>
          </p15:clr>
        </p15:guide>
        <p15:guide id="34" pos="2126" userDrawn="1">
          <p15:clr>
            <a:srgbClr val="A4A3A4"/>
          </p15:clr>
        </p15:guide>
        <p15:guide id="35" pos="2125" userDrawn="1">
          <p15:clr>
            <a:srgbClr val="A4A3A4"/>
          </p15:clr>
        </p15:guide>
        <p15:guide id="36" orient="horz" pos="3064" userDrawn="1">
          <p15:clr>
            <a:srgbClr val="A4A3A4"/>
          </p15:clr>
        </p15:guide>
        <p15:guide id="37" orient="horz" pos="3065" userDrawn="1">
          <p15:clr>
            <a:srgbClr val="A4A3A4"/>
          </p15:clr>
        </p15:guide>
        <p15:guide id="38" orient="horz" pos="3088" userDrawn="1">
          <p15:clr>
            <a:srgbClr val="A4A3A4"/>
          </p15:clr>
        </p15:guide>
        <p15:guide id="39" orient="horz" pos="3069" userDrawn="1">
          <p15:clr>
            <a:srgbClr val="A4A3A4"/>
          </p15:clr>
        </p15:guide>
        <p15:guide id="40" orient="horz" pos="3047" userDrawn="1">
          <p15:clr>
            <a:srgbClr val="A4A3A4"/>
          </p15:clr>
        </p15:guide>
        <p15:guide id="41" orient="horz" pos="3048" userDrawn="1">
          <p15:clr>
            <a:srgbClr val="A4A3A4"/>
          </p15:clr>
        </p15:guide>
        <p15:guide id="42" orient="horz" pos="3070" userDrawn="1">
          <p15:clr>
            <a:srgbClr val="A4A3A4"/>
          </p15:clr>
        </p15:guide>
        <p15:guide id="43" orient="horz" pos="3083" userDrawn="1">
          <p15:clr>
            <a:srgbClr val="A4A3A4"/>
          </p15:clr>
        </p15:guide>
        <p15:guide id="44" orient="horz" pos="3066" userDrawn="1">
          <p15:clr>
            <a:srgbClr val="A4A3A4"/>
          </p15:clr>
        </p15:guide>
        <p15:guide id="45" orient="horz" pos="3091" userDrawn="1">
          <p15:clr>
            <a:srgbClr val="A4A3A4"/>
          </p15:clr>
        </p15:guide>
        <p15:guide id="46" pos="2114" userDrawn="1">
          <p15:clr>
            <a:srgbClr val="A4A3A4"/>
          </p15:clr>
        </p15:guide>
        <p15:guide id="47" pos="2113" userDrawn="1">
          <p15:clr>
            <a:srgbClr val="A4A3A4"/>
          </p15:clr>
        </p15:guide>
        <p15:guide id="48" orient="horz" pos="3124" userDrawn="1">
          <p15:clr>
            <a:srgbClr val="A4A3A4"/>
          </p15:clr>
        </p15:guide>
        <p15:guide id="49" orient="horz" pos="3145" userDrawn="1">
          <p15:clr>
            <a:srgbClr val="A4A3A4"/>
          </p15:clr>
        </p15:guide>
        <p15:guide id="50" orient="horz" pos="3105" userDrawn="1">
          <p15:clr>
            <a:srgbClr val="A4A3A4"/>
          </p15:clr>
        </p15:guide>
        <p15:guide id="51" orient="horz" pos="3121" userDrawn="1">
          <p15:clr>
            <a:srgbClr val="A4A3A4"/>
          </p15:clr>
        </p15:guide>
        <p15:guide id="52" orient="horz" pos="3166" userDrawn="1">
          <p15:clr>
            <a:srgbClr val="A4A3A4"/>
          </p15:clr>
        </p15:guide>
        <p15:guide id="53" orient="horz" pos="3122" userDrawn="1">
          <p15:clr>
            <a:srgbClr val="A4A3A4"/>
          </p15:clr>
        </p15:guide>
        <p15:guide id="54" orient="horz" pos="3167" userDrawn="1">
          <p15:clr>
            <a:srgbClr val="A4A3A4"/>
          </p15:clr>
        </p15:guide>
        <p15:guide id="55" orient="horz" pos="3148" userDrawn="1">
          <p15:clr>
            <a:srgbClr val="A4A3A4"/>
          </p15:clr>
        </p15:guide>
        <p15:guide id="56" orient="horz" pos="3149" userDrawn="1">
          <p15:clr>
            <a:srgbClr val="A4A3A4"/>
          </p15:clr>
        </p15:guide>
        <p15:guide id="57" pos="2127" userDrawn="1">
          <p15:clr>
            <a:srgbClr val="A4A3A4"/>
          </p15:clr>
        </p15:guide>
        <p15:guide id="58" pos="2129" userDrawn="1">
          <p15:clr>
            <a:srgbClr val="A4A3A4"/>
          </p15:clr>
        </p15:guide>
        <p15:guide id="59" pos="2128" userDrawn="1">
          <p15:clr>
            <a:srgbClr val="A4A3A4"/>
          </p15:clr>
        </p15:guide>
        <p15:guide id="60" orient="horz" pos="3092" userDrawn="1">
          <p15:clr>
            <a:srgbClr val="000000"/>
          </p15:clr>
        </p15:guide>
        <p15:guide id="61" orient="horz" pos="3073" userDrawn="1">
          <p15:clr>
            <a:srgbClr val="000000"/>
          </p15:clr>
        </p15:guide>
        <p15:guide id="62" orient="horz" pos="3051" userDrawn="1">
          <p15:clr>
            <a:srgbClr val="000000"/>
          </p15:clr>
        </p15:guide>
        <p15:guide id="63" orient="horz" pos="3052" userDrawn="1">
          <p15:clr>
            <a:srgbClr val="000000"/>
          </p15:clr>
        </p15:guide>
        <p15:guide id="64" orient="horz" pos="3074" userDrawn="1">
          <p15:clr>
            <a:srgbClr val="000000"/>
          </p15:clr>
        </p15:guide>
        <p15:guide id="65" orient="horz" pos="3130" userDrawn="1">
          <p15:clr>
            <a:srgbClr val="000000"/>
          </p15:clr>
        </p15:guide>
        <p15:guide id="66" orient="horz" pos="3110" userDrawn="1">
          <p15:clr>
            <a:srgbClr val="000000"/>
          </p15:clr>
        </p15:guide>
        <p15:guide id="67" orient="horz" pos="3111" userDrawn="1">
          <p15:clr>
            <a:srgbClr val="000000"/>
          </p15:clr>
        </p15:guide>
        <p15:guide id="68" orient="horz" pos="3071" userDrawn="1">
          <p15:clr>
            <a:srgbClr val="000000"/>
          </p15:clr>
        </p15:guide>
        <p15:guide id="69" orient="horz" pos="3112" userDrawn="1">
          <p15:clr>
            <a:srgbClr val="000000"/>
          </p15:clr>
        </p15:guide>
        <p15:guide id="70" orient="horz" pos="3093" userDrawn="1">
          <p15:clr>
            <a:srgbClr val="000000"/>
          </p15:clr>
        </p15:guide>
        <p15:guide id="71" orient="horz" pos="3049" userDrawn="1">
          <p15:clr>
            <a:srgbClr val="000000"/>
          </p15:clr>
        </p15:guide>
        <p15:guide id="72" orient="horz" pos="3072" userDrawn="1">
          <p15:clr>
            <a:srgbClr val="000000"/>
          </p15:clr>
        </p15:guide>
        <p15:guide id="73" orient="horz" pos="3053" userDrawn="1">
          <p15:clr>
            <a:srgbClr val="000000"/>
          </p15:clr>
        </p15:guide>
        <p15:guide id="74" orient="horz" pos="3031" userDrawn="1">
          <p15:clr>
            <a:srgbClr val="000000"/>
          </p15:clr>
        </p15:guide>
        <p15:guide id="75" orient="horz" pos="3032" userDrawn="1">
          <p15:clr>
            <a:srgbClr val="000000"/>
          </p15:clr>
        </p15:guide>
        <p15:guide id="76" orient="horz" pos="3054" userDrawn="1">
          <p15:clr>
            <a:srgbClr val="000000"/>
          </p15:clr>
        </p15:guide>
        <p15:guide id="77" orient="horz" pos="3050" userDrawn="1">
          <p15:clr>
            <a:srgbClr val="000000"/>
          </p15:clr>
        </p15:guide>
        <p15:guide id="78" orient="horz" pos="3075" userDrawn="1">
          <p15:clr>
            <a:srgbClr val="000000"/>
          </p15:clr>
        </p15:guide>
        <p15:guide id="79" orient="horz" pos="3150" userDrawn="1">
          <p15:clr>
            <a:srgbClr val="000000"/>
          </p15:clr>
        </p15:guide>
        <p15:guide id="80" orient="horz" pos="3131" userDrawn="1">
          <p15:clr>
            <a:srgbClr val="000000"/>
          </p15:clr>
        </p15:guide>
        <p15:guide id="81" orient="horz" pos="3132" userDrawn="1">
          <p15:clr>
            <a:srgbClr val="000000"/>
          </p15:clr>
        </p15:guide>
        <p15:guide id="82" pos="2130" userDrawn="1">
          <p15:clr>
            <a:srgbClr val="000000"/>
          </p15:clr>
        </p15:guide>
        <p15:guide id="83" orient="horz" pos="3100" userDrawn="1">
          <p15:clr>
            <a:srgbClr val="A4A3A4"/>
          </p15:clr>
        </p15:guide>
        <p15:guide id="84" orient="horz" pos="3142" userDrawn="1">
          <p15:clr>
            <a:srgbClr val="A4A3A4"/>
          </p15:clr>
        </p15:guide>
        <p15:guide id="85" orient="horz" pos="3123" userDrawn="1">
          <p15:clr>
            <a:srgbClr val="A4A3A4"/>
          </p15:clr>
        </p15:guide>
        <p15:guide id="86" orient="horz" pos="3101" userDrawn="1">
          <p15:clr>
            <a:srgbClr val="A4A3A4"/>
          </p15:clr>
        </p15:guide>
        <p15:guide id="87" orient="horz" pos="3143" userDrawn="1">
          <p15:clr>
            <a:srgbClr val="A4A3A4"/>
          </p15:clr>
        </p15:guide>
        <p15:guide id="88" orient="horz" pos="3119" userDrawn="1">
          <p15:clr>
            <a:srgbClr val="A4A3A4"/>
          </p15:clr>
        </p15:guide>
        <p15:guide id="89" orient="horz" pos="3163" userDrawn="1">
          <p15:clr>
            <a:srgbClr val="A4A3A4"/>
          </p15:clr>
        </p15:guide>
        <p15:guide id="90" orient="horz" pos="3120" userDrawn="1">
          <p15:clr>
            <a:srgbClr val="A4A3A4"/>
          </p15:clr>
        </p15:guide>
        <p15:guide id="91" orient="horz" pos="3164" userDrawn="1">
          <p15:clr>
            <a:srgbClr val="A4A3A4"/>
          </p15:clr>
        </p15:guide>
        <p15:guide id="92" orient="horz" pos="3144" userDrawn="1">
          <p15:clr>
            <a:srgbClr val="A4A3A4"/>
          </p15:clr>
        </p15:guide>
        <p15:guide id="93" orient="horz" pos="3102" userDrawn="1">
          <p15:clr>
            <a:srgbClr val="A4A3A4"/>
          </p15:clr>
        </p15:guide>
        <p15:guide id="94" orient="horz" pos="3080" userDrawn="1">
          <p15:clr>
            <a:srgbClr val="A4A3A4"/>
          </p15:clr>
        </p15:guide>
        <p15:guide id="95" orient="horz" pos="3081" userDrawn="1">
          <p15:clr>
            <a:srgbClr val="A4A3A4"/>
          </p15:clr>
        </p15:guide>
        <p15:guide id="96" orient="horz" pos="3063" userDrawn="1">
          <p15:clr>
            <a:srgbClr val="A4A3A4"/>
          </p15:clr>
        </p15:guide>
        <p15:guide id="97" orient="horz" pos="3099" userDrawn="1">
          <p15:clr>
            <a:srgbClr val="A4A3A4"/>
          </p15:clr>
        </p15:guide>
        <p15:guide id="98" orient="horz" pos="3082" userDrawn="1">
          <p15:clr>
            <a:srgbClr val="A4A3A4"/>
          </p15:clr>
        </p15:guide>
        <p15:guide id="99" orient="horz" pos="3141" userDrawn="1">
          <p15:clr>
            <a:srgbClr val="A4A3A4"/>
          </p15:clr>
        </p15:guide>
        <p15:guide id="100" orient="horz" pos="3162" userDrawn="1">
          <p15:clr>
            <a:srgbClr val="A4A3A4"/>
          </p15:clr>
        </p15:guide>
        <p15:guide id="101" orient="horz" pos="3138" userDrawn="1">
          <p15:clr>
            <a:srgbClr val="A4A3A4"/>
          </p15:clr>
        </p15:guide>
        <p15:guide id="102" orient="horz" pos="3183" userDrawn="1">
          <p15:clr>
            <a:srgbClr val="A4A3A4"/>
          </p15:clr>
        </p15:guide>
        <p15:guide id="103" orient="horz" pos="3139" userDrawn="1">
          <p15:clr>
            <a:srgbClr val="A4A3A4"/>
          </p15:clr>
        </p15:guide>
        <p15:guide id="104" orient="horz" pos="3184" userDrawn="1">
          <p15:clr>
            <a:srgbClr val="A4A3A4"/>
          </p15:clr>
        </p15:guide>
        <p15:guide id="105" orient="horz" pos="3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BA2"/>
    <a:srgbClr val="ECF9F8"/>
    <a:srgbClr val="DAE3F3"/>
    <a:srgbClr val="FFF2CC"/>
    <a:srgbClr val="2D669E"/>
    <a:srgbClr val="3168A0"/>
    <a:srgbClr val="68D1C9"/>
    <a:srgbClr val="B8EAE5"/>
    <a:srgbClr val="ADE6E1"/>
    <a:srgbClr val="47C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37" autoAdjust="0"/>
    <p:restoredTop sz="94080" autoAdjust="0"/>
  </p:normalViewPr>
  <p:slideViewPr>
    <p:cSldViewPr snapToGrid="0">
      <p:cViewPr varScale="1">
        <p:scale>
          <a:sx n="107" d="100"/>
          <a:sy n="107" d="100"/>
        </p:scale>
        <p:origin x="1806" y="102"/>
      </p:cViewPr>
      <p:guideLst>
        <p:guide orient="horz" pos="2160"/>
        <p:guide pos="3120"/>
        <p:guide pos="6114"/>
        <p:guide pos="126"/>
        <p:guide orient="horz" pos="754"/>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5" d="100"/>
          <a:sy n="45" d="100"/>
        </p:scale>
        <p:origin x="2768" y="44"/>
      </p:cViewPr>
      <p:guideLst>
        <p:guide orient="horz" pos="3106"/>
        <p:guide orient="horz" pos="3084"/>
        <p:guide orient="horz" pos="3125"/>
        <p:guide orient="horz" pos="3107"/>
        <p:guide pos="2120"/>
        <p:guide pos="2116"/>
        <p:guide pos="2122"/>
        <p:guide pos="2121"/>
        <p:guide orient="horz" pos="3085"/>
        <p:guide orient="horz" pos="3126"/>
        <p:guide orient="horz" pos="3108"/>
        <p:guide pos="2119"/>
        <p:guide pos="2115"/>
        <p:guide orient="horz" pos="3089"/>
        <p:guide orient="horz" pos="3067"/>
        <p:guide orient="horz" pos="3068"/>
        <p:guide orient="horz" pos="3090"/>
        <p:guide pos="2117"/>
        <p:guide pos="2124"/>
        <p:guide pos="2123"/>
        <p:guide orient="horz" pos="3103"/>
        <p:guide orient="horz" pos="3146"/>
        <p:guide orient="horz" pos="3104"/>
        <p:guide orient="horz" pos="3147"/>
        <p:guide orient="horz" pos="3127"/>
        <p:guide orient="horz" pos="3086"/>
        <p:guide orient="horz" pos="3128"/>
        <p:guide orient="horz" pos="3087"/>
        <p:guide orient="horz" pos="3129"/>
        <p:guide orient="horz" pos="3109"/>
        <p:guide pos="2118"/>
        <p:guide pos="2126"/>
        <p:guide pos="2125"/>
        <p:guide orient="horz" pos="3064"/>
        <p:guide orient="horz" pos="3065"/>
        <p:guide orient="horz" pos="3088"/>
        <p:guide orient="horz" pos="3069"/>
        <p:guide orient="horz" pos="3047"/>
        <p:guide orient="horz" pos="3048"/>
        <p:guide orient="horz" pos="3070"/>
        <p:guide orient="horz" pos="3083"/>
        <p:guide orient="horz" pos="3066"/>
        <p:guide orient="horz" pos="3091"/>
        <p:guide pos="2114"/>
        <p:guide pos="2113"/>
        <p:guide orient="horz" pos="3124"/>
        <p:guide orient="horz" pos="3145"/>
        <p:guide orient="horz" pos="3105"/>
        <p:guide orient="horz" pos="3121"/>
        <p:guide orient="horz" pos="3166"/>
        <p:guide orient="horz" pos="3122"/>
        <p:guide orient="horz" pos="3167"/>
        <p:guide orient="horz" pos="3148"/>
        <p:guide orient="horz" pos="3149"/>
        <p:guide pos="2127"/>
        <p:guide pos="2129"/>
        <p:guide pos="2128"/>
        <p:guide orient="horz" pos="3092"/>
        <p:guide orient="horz" pos="3073"/>
        <p:guide orient="horz" pos="3051"/>
        <p:guide orient="horz" pos="3052"/>
        <p:guide orient="horz" pos="3074"/>
        <p:guide orient="horz" pos="3130"/>
        <p:guide orient="horz" pos="3110"/>
        <p:guide orient="horz" pos="3111"/>
        <p:guide orient="horz" pos="3071"/>
        <p:guide orient="horz" pos="3112"/>
        <p:guide orient="horz" pos="3093"/>
        <p:guide orient="horz" pos="3049"/>
        <p:guide orient="horz" pos="3072"/>
        <p:guide orient="horz" pos="3053"/>
        <p:guide orient="horz" pos="3031"/>
        <p:guide orient="horz" pos="3032"/>
        <p:guide orient="horz" pos="3054"/>
        <p:guide orient="horz" pos="3050"/>
        <p:guide orient="horz" pos="3075"/>
        <p:guide orient="horz" pos="3150"/>
        <p:guide orient="horz" pos="3131"/>
        <p:guide orient="horz" pos="3132"/>
        <p:guide pos="2130"/>
        <p:guide orient="horz" pos="3100"/>
        <p:guide orient="horz" pos="3142"/>
        <p:guide orient="horz" pos="3123"/>
        <p:guide orient="horz" pos="3101"/>
        <p:guide orient="horz" pos="3143"/>
        <p:guide orient="horz" pos="3119"/>
        <p:guide orient="horz" pos="3163"/>
        <p:guide orient="horz" pos="3120"/>
        <p:guide orient="horz" pos="3164"/>
        <p:guide orient="horz" pos="3144"/>
        <p:guide orient="horz" pos="3102"/>
        <p:guide orient="horz" pos="3080"/>
        <p:guide orient="horz" pos="3081"/>
        <p:guide orient="horz" pos="3063"/>
        <p:guide orient="horz" pos="3099"/>
        <p:guide orient="horz" pos="3082"/>
        <p:guide orient="horz" pos="3141"/>
        <p:guide orient="horz" pos="3162"/>
        <p:guide orient="horz" pos="3138"/>
        <p:guide orient="horz" pos="3183"/>
        <p:guide orient="horz" pos="3139"/>
        <p:guide orient="horz" pos="3184"/>
        <p:guide orient="horz" pos="316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7" y="13"/>
            <a:ext cx="2919302" cy="496388"/>
          </a:xfrm>
          <a:prstGeom prst="rect">
            <a:avLst/>
          </a:prstGeom>
          <a:noFill/>
          <a:ln>
            <a:noFill/>
          </a:ln>
        </p:spPr>
        <p:txBody>
          <a:bodyPr vert="horz" wrap="square" lIns="93685" tIns="46847" rIns="93685" bIns="46847" numCol="1" anchor="t" anchorCtr="0" compatLnSpc="1">
            <a:prstTxWarp prst="textNoShape">
              <a:avLst/>
            </a:prstTxWarp>
          </a:bodyPr>
          <a:lstStyle>
            <a:lvl1pPr algn="l" defTabSz="936406">
              <a:lnSpc>
                <a:spcPct val="100000"/>
              </a:lnSpc>
              <a:defRPr sz="1200" b="0">
                <a:latin typeface="Arial" charset="0"/>
                <a:ea typeface="新細明體" pitchFamily="18" charset="-120"/>
                <a:cs typeface="+mn-cs"/>
              </a:defRPr>
            </a:lvl1pPr>
          </a:lstStyle>
          <a:p>
            <a:pPr>
              <a:defRPr/>
            </a:pPr>
            <a:endParaRPr lang="en-US" altLang="zh-TW"/>
          </a:p>
        </p:txBody>
      </p:sp>
      <p:sp>
        <p:nvSpPr>
          <p:cNvPr id="51203" name="Rectangle 3"/>
          <p:cNvSpPr>
            <a:spLocks noGrp="1" noChangeArrowheads="1"/>
          </p:cNvSpPr>
          <p:nvPr>
            <p:ph type="dt" idx="1"/>
          </p:nvPr>
        </p:nvSpPr>
        <p:spPr bwMode="auto">
          <a:xfrm>
            <a:off x="3816463" y="13"/>
            <a:ext cx="2917730" cy="496388"/>
          </a:xfrm>
          <a:prstGeom prst="rect">
            <a:avLst/>
          </a:prstGeom>
          <a:noFill/>
          <a:ln>
            <a:noFill/>
          </a:ln>
        </p:spPr>
        <p:txBody>
          <a:bodyPr vert="horz" wrap="square" lIns="93685" tIns="46847" rIns="93685" bIns="46847" numCol="1" anchor="t" anchorCtr="0" compatLnSpc="1">
            <a:prstTxWarp prst="textNoShape">
              <a:avLst/>
            </a:prstTxWarp>
          </a:bodyPr>
          <a:lstStyle>
            <a:lvl1pPr algn="r" defTabSz="936406">
              <a:lnSpc>
                <a:spcPct val="100000"/>
              </a:lnSpc>
              <a:defRPr sz="1200" b="0">
                <a:latin typeface="Arial" charset="0"/>
                <a:ea typeface="新細明體" pitchFamily="18" charset="-120"/>
                <a:cs typeface="+mn-cs"/>
              </a:defRPr>
            </a:lvl1pPr>
          </a:lstStyle>
          <a:p>
            <a:pPr>
              <a:defRPr/>
            </a:pPr>
            <a:endParaRPr lang="en-US" altLang="zh-TW"/>
          </a:p>
        </p:txBody>
      </p:sp>
      <p:sp>
        <p:nvSpPr>
          <p:cNvPr id="36868" name="Rectangle 4"/>
          <p:cNvSpPr>
            <a:spLocks noGrp="1" noRot="1" noChangeAspect="1" noChangeArrowheads="1" noTextEdit="1"/>
          </p:cNvSpPr>
          <p:nvPr>
            <p:ph type="sldImg" idx="2"/>
          </p:nvPr>
        </p:nvSpPr>
        <p:spPr bwMode="auto">
          <a:xfrm>
            <a:off x="701675" y="739775"/>
            <a:ext cx="5340350" cy="369887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74055" y="4688114"/>
            <a:ext cx="5387666" cy="4437556"/>
          </a:xfrm>
          <a:prstGeom prst="rect">
            <a:avLst/>
          </a:prstGeom>
          <a:noFill/>
          <a:ln>
            <a:noFill/>
          </a:ln>
        </p:spPr>
        <p:txBody>
          <a:bodyPr vert="horz" wrap="square" lIns="93685" tIns="46847" rIns="93685" bIns="46847"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06" name="Rectangle 6"/>
          <p:cNvSpPr>
            <a:spLocks noGrp="1" noChangeArrowheads="1"/>
          </p:cNvSpPr>
          <p:nvPr>
            <p:ph type="ftr" sz="quarter" idx="4"/>
          </p:nvPr>
        </p:nvSpPr>
        <p:spPr bwMode="auto">
          <a:xfrm>
            <a:off x="17" y="9368352"/>
            <a:ext cx="2919302" cy="496387"/>
          </a:xfrm>
          <a:prstGeom prst="rect">
            <a:avLst/>
          </a:prstGeom>
          <a:noFill/>
          <a:ln>
            <a:noFill/>
          </a:ln>
        </p:spPr>
        <p:txBody>
          <a:bodyPr vert="horz" wrap="square" lIns="93685" tIns="46847" rIns="93685" bIns="46847" numCol="1" anchor="b" anchorCtr="0" compatLnSpc="1">
            <a:prstTxWarp prst="textNoShape">
              <a:avLst/>
            </a:prstTxWarp>
          </a:bodyPr>
          <a:lstStyle>
            <a:lvl1pPr algn="l" defTabSz="936406">
              <a:lnSpc>
                <a:spcPct val="100000"/>
              </a:lnSpc>
              <a:defRPr sz="1200" b="0">
                <a:latin typeface="Arial" charset="0"/>
                <a:ea typeface="新細明體" pitchFamily="18" charset="-120"/>
                <a:cs typeface="+mn-cs"/>
              </a:defRPr>
            </a:lvl1pPr>
          </a:lstStyle>
          <a:p>
            <a:pPr>
              <a:defRPr/>
            </a:pPr>
            <a:endParaRPr lang="en-US" altLang="zh-TW"/>
          </a:p>
        </p:txBody>
      </p:sp>
      <p:sp>
        <p:nvSpPr>
          <p:cNvPr id="51207" name="Rectangle 7"/>
          <p:cNvSpPr>
            <a:spLocks noGrp="1" noChangeArrowheads="1"/>
          </p:cNvSpPr>
          <p:nvPr>
            <p:ph type="sldNum" sz="quarter" idx="5"/>
          </p:nvPr>
        </p:nvSpPr>
        <p:spPr bwMode="auto">
          <a:xfrm>
            <a:off x="3816463" y="9368352"/>
            <a:ext cx="2917730" cy="496387"/>
          </a:xfrm>
          <a:prstGeom prst="rect">
            <a:avLst/>
          </a:prstGeom>
          <a:noFill/>
          <a:ln>
            <a:noFill/>
          </a:ln>
        </p:spPr>
        <p:txBody>
          <a:bodyPr vert="horz" wrap="square" lIns="93685" tIns="46847" rIns="93685" bIns="46847" numCol="1" anchor="b" anchorCtr="0" compatLnSpc="1">
            <a:prstTxWarp prst="textNoShape">
              <a:avLst/>
            </a:prstTxWarp>
          </a:bodyPr>
          <a:lstStyle>
            <a:lvl1pPr algn="r" defTabSz="935837">
              <a:lnSpc>
                <a:spcPct val="100000"/>
              </a:lnSpc>
              <a:defRPr sz="1200" b="0">
                <a:latin typeface="Arial" pitchFamily="34" charset="0"/>
                <a:ea typeface="新細明體" pitchFamily="18" charset="-120"/>
              </a:defRPr>
            </a:lvl1pPr>
          </a:lstStyle>
          <a:p>
            <a:pPr>
              <a:defRPr/>
            </a:pPr>
            <a:fld id="{6C4FB021-9337-4D8E-AB83-C41DD766E47D}" type="slidenum">
              <a:rPr lang="en-US" altLang="zh-TW"/>
              <a:pPr>
                <a:defRPr/>
              </a:pPr>
              <a:t>‹#›</a:t>
            </a:fld>
            <a:endParaRPr lang="en-US" altLang="zh-TW"/>
          </a:p>
        </p:txBody>
      </p:sp>
    </p:spTree>
    <p:extLst>
      <p:ext uri="{BB962C8B-B14F-4D97-AF65-F5344CB8AC3E}">
        <p14:creationId xmlns:p14="http://schemas.microsoft.com/office/powerpoint/2010/main" val="1411297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6C4FB021-9337-4D8E-AB83-C41DD766E47D}" type="slidenum">
              <a:rPr lang="en-US" altLang="zh-TW" smtClean="0"/>
              <a:pPr>
                <a:defRPr/>
              </a:pPr>
              <a:t>0</a:t>
            </a:fld>
            <a:endParaRPr lang="en-US" altLang="zh-TW"/>
          </a:p>
        </p:txBody>
      </p:sp>
    </p:spTree>
    <p:extLst>
      <p:ext uri="{BB962C8B-B14F-4D97-AF65-F5344CB8AC3E}">
        <p14:creationId xmlns:p14="http://schemas.microsoft.com/office/powerpoint/2010/main" val="232149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6</a:t>
            </a:fld>
            <a:endParaRPr lang="en-US" altLang="zh-TW"/>
          </a:p>
        </p:txBody>
      </p:sp>
    </p:spTree>
    <p:extLst>
      <p:ext uri="{BB962C8B-B14F-4D97-AF65-F5344CB8AC3E}">
        <p14:creationId xmlns:p14="http://schemas.microsoft.com/office/powerpoint/2010/main" val="1497848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9</a:t>
            </a:fld>
            <a:endParaRPr lang="en-US" altLang="zh-TW"/>
          </a:p>
        </p:txBody>
      </p:sp>
    </p:spTree>
    <p:extLst>
      <p:ext uri="{BB962C8B-B14F-4D97-AF65-F5344CB8AC3E}">
        <p14:creationId xmlns:p14="http://schemas.microsoft.com/office/powerpoint/2010/main" val="31553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10</a:t>
            </a:fld>
            <a:endParaRPr lang="en-US" altLang="zh-TW"/>
          </a:p>
        </p:txBody>
      </p:sp>
    </p:spTree>
    <p:extLst>
      <p:ext uri="{BB962C8B-B14F-4D97-AF65-F5344CB8AC3E}">
        <p14:creationId xmlns:p14="http://schemas.microsoft.com/office/powerpoint/2010/main" val="398966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C4FB021-9337-4D8E-AB83-C41DD766E47D}" type="slidenum">
              <a:rPr lang="en-US" altLang="zh-TW" smtClean="0"/>
              <a:pPr>
                <a:defRPr/>
              </a:pPr>
              <a:t>11</a:t>
            </a:fld>
            <a:endParaRPr lang="en-US" altLang="zh-TW"/>
          </a:p>
        </p:txBody>
      </p:sp>
    </p:spTree>
    <p:extLst>
      <p:ext uri="{BB962C8B-B14F-4D97-AF65-F5344CB8AC3E}">
        <p14:creationId xmlns:p14="http://schemas.microsoft.com/office/powerpoint/2010/main" val="961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p:cNvSpPr>
            <a:spLocks noGrp="1" noRot="1" noChangeAspect="1" noTextEdit="1"/>
          </p:cNvSpPr>
          <p:nvPr>
            <p:ph type="sldImg"/>
          </p:nvPr>
        </p:nvSpPr>
        <p:spPr bwMode="auto">
          <a:xfrm>
            <a:off x="695325" y="739775"/>
            <a:ext cx="53451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84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ea typeface="新細明體" panose="02020500000000000000" pitchFamily="18" charset="-120"/>
              </a:defRPr>
            </a:lvl1pPr>
            <a:lvl2pPr marL="681116" indent="-261500">
              <a:spcBef>
                <a:spcPct val="30000"/>
              </a:spcBef>
              <a:defRPr sz="1100">
                <a:solidFill>
                  <a:schemeClr val="tx1"/>
                </a:solidFill>
                <a:latin typeface="Calibri" panose="020F0502020204030204" pitchFamily="34" charset="0"/>
                <a:ea typeface="新細明體" panose="02020500000000000000" pitchFamily="18" charset="-120"/>
              </a:defRPr>
            </a:lvl2pPr>
            <a:lvl3pPr marL="1047521" indent="-208288">
              <a:spcBef>
                <a:spcPct val="30000"/>
              </a:spcBef>
              <a:defRPr sz="1100">
                <a:solidFill>
                  <a:schemeClr val="tx1"/>
                </a:solidFill>
                <a:latin typeface="Calibri" panose="020F0502020204030204" pitchFamily="34" charset="0"/>
                <a:ea typeface="新細明體" panose="02020500000000000000" pitchFamily="18" charset="-120"/>
              </a:defRPr>
            </a:lvl3pPr>
            <a:lvl4pPr marL="1467137" indent="-208288">
              <a:spcBef>
                <a:spcPct val="30000"/>
              </a:spcBef>
              <a:defRPr sz="1100">
                <a:solidFill>
                  <a:schemeClr val="tx1"/>
                </a:solidFill>
                <a:latin typeface="Calibri" panose="020F0502020204030204" pitchFamily="34" charset="0"/>
                <a:ea typeface="新細明體" panose="02020500000000000000" pitchFamily="18" charset="-120"/>
              </a:defRPr>
            </a:lvl4pPr>
            <a:lvl5pPr marL="1886753" indent="-208288">
              <a:spcBef>
                <a:spcPct val="30000"/>
              </a:spcBef>
              <a:defRPr sz="1100">
                <a:solidFill>
                  <a:schemeClr val="tx1"/>
                </a:solidFill>
                <a:latin typeface="Calibri" panose="020F0502020204030204" pitchFamily="34" charset="0"/>
                <a:ea typeface="新細明體" panose="02020500000000000000" pitchFamily="18" charset="-120"/>
              </a:defRPr>
            </a:lvl5pPr>
            <a:lvl6pPr marL="232461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6pPr>
            <a:lvl7pPr marL="2762474"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7pPr>
            <a:lvl8pPr marL="320033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8pPr>
            <a:lvl9pPr marL="3638195" indent="-208288" eaLnBrk="0" fontAlgn="base" hangingPunct="0">
              <a:spcBef>
                <a:spcPct val="30000"/>
              </a:spcBef>
              <a:spcAft>
                <a:spcPct val="0"/>
              </a:spcAft>
              <a:defRPr sz="1100">
                <a:solidFill>
                  <a:schemeClr val="tx1"/>
                </a:solidFill>
                <a:latin typeface="Calibri" panose="020F0502020204030204" pitchFamily="34" charset="0"/>
                <a:ea typeface="新細明體" panose="02020500000000000000" pitchFamily="18" charset="-120"/>
              </a:defRPr>
            </a:lvl9pPr>
          </a:lstStyle>
          <a:p>
            <a:pPr>
              <a:spcBef>
                <a:spcPct val="0"/>
              </a:spcBef>
            </a:pPr>
            <a:fld id="{E501528B-952F-43BB-B008-E0F5A81B4FDF}" type="slidenum">
              <a:rPr lang="zh-TW" altLang="en-US">
                <a:solidFill>
                  <a:srgbClr val="000000"/>
                </a:solidFill>
              </a:rPr>
              <a:pPr>
                <a:spcBef>
                  <a:spcPct val="0"/>
                </a:spcBef>
              </a:pPr>
              <a:t>13</a:t>
            </a:fld>
            <a:endParaRPr lang="zh-TW" altLang="en-US">
              <a:solidFill>
                <a:srgbClr val="000000"/>
              </a:solidFill>
            </a:endParaRPr>
          </a:p>
        </p:txBody>
      </p:sp>
    </p:spTree>
    <p:extLst>
      <p:ext uri="{BB962C8B-B14F-4D97-AF65-F5344CB8AC3E}">
        <p14:creationId xmlns:p14="http://schemas.microsoft.com/office/powerpoint/2010/main" val="356857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38250" y="1122363"/>
            <a:ext cx="74295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6B558DFD-8B8B-4827-AC96-C742B2C725A7}"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02126DC9-8C9F-4F6B-B74D-3DCCF667B2D4}" type="slidenum">
              <a:rPr lang="zh-TW" altLang="en-US" smtClean="0"/>
              <a:pPr>
                <a:defRPr/>
              </a:pPr>
              <a:t>‹#›</a:t>
            </a:fld>
            <a:endParaRPr lang="zh-TW" altLang="en-US" dirty="0"/>
          </a:p>
        </p:txBody>
      </p:sp>
    </p:spTree>
    <p:extLst>
      <p:ext uri="{BB962C8B-B14F-4D97-AF65-F5344CB8AC3E}">
        <p14:creationId xmlns:p14="http://schemas.microsoft.com/office/powerpoint/2010/main" val="367112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BEB83FB5-6EFD-4DC4-83C7-7F3F7F686C72}"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F8B91D13-802F-43D0-86CB-C40D323494F8}" type="slidenum">
              <a:rPr lang="zh-TW" altLang="en-US" smtClean="0"/>
              <a:pPr>
                <a:defRPr/>
              </a:pPr>
              <a:t>‹#›</a:t>
            </a:fld>
            <a:endParaRPr lang="zh-TW" altLang="en-US" dirty="0"/>
          </a:p>
        </p:txBody>
      </p:sp>
    </p:spTree>
    <p:extLst>
      <p:ext uri="{BB962C8B-B14F-4D97-AF65-F5344CB8AC3E}">
        <p14:creationId xmlns:p14="http://schemas.microsoft.com/office/powerpoint/2010/main" val="328720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88982" y="365125"/>
            <a:ext cx="2135981"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1038" y="365125"/>
            <a:ext cx="6284119"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2530493F-C8B9-490B-A7E3-8DFE9E099845}"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980C30A3-2C8B-45BD-B298-22906FFA4637}" type="slidenum">
              <a:rPr lang="zh-TW" altLang="en-US" smtClean="0"/>
              <a:pPr>
                <a:defRPr/>
              </a:pPr>
              <a:t>‹#›</a:t>
            </a:fld>
            <a:endParaRPr lang="zh-TW" altLang="en-US" dirty="0"/>
          </a:p>
        </p:txBody>
      </p:sp>
    </p:spTree>
    <p:extLst>
      <p:ext uri="{BB962C8B-B14F-4D97-AF65-F5344CB8AC3E}">
        <p14:creationId xmlns:p14="http://schemas.microsoft.com/office/powerpoint/2010/main" val="3209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1B8A0FE2-F348-4E34-A578-F8679DCAC828}"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04FCF277-0D7C-4757-860A-5747CB6A1B2E}" type="slidenum">
              <a:rPr lang="zh-TW" altLang="en-US" smtClean="0"/>
              <a:pPr>
                <a:defRPr/>
              </a:pPr>
              <a:t>‹#›</a:t>
            </a:fld>
            <a:endParaRPr lang="zh-TW" altLang="en-US" dirty="0"/>
          </a:p>
        </p:txBody>
      </p:sp>
    </p:spTree>
    <p:extLst>
      <p:ext uri="{BB962C8B-B14F-4D97-AF65-F5344CB8AC3E}">
        <p14:creationId xmlns:p14="http://schemas.microsoft.com/office/powerpoint/2010/main" val="78520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75879" y="1709740"/>
            <a:ext cx="8543925"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ea typeface="微軟正黑體" panose="020B0604030504040204" pitchFamily="34" charset="-120"/>
              </a:defRPr>
            </a:lvl1pPr>
          </a:lstStyle>
          <a:p>
            <a:pPr>
              <a:defRPr/>
            </a:pPr>
            <a:fld id="{C350BE1E-A31C-4E3B-8BF6-8A02F1C0FE51}"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04FCF277-0D7C-4757-860A-5747CB6A1B2E}" type="slidenum">
              <a:rPr lang="zh-TW" altLang="en-US" smtClean="0"/>
              <a:pPr>
                <a:defRPr/>
              </a:pPr>
              <a:t>‹#›</a:t>
            </a:fld>
            <a:endParaRPr lang="zh-TW" altLang="en-US" dirty="0"/>
          </a:p>
        </p:txBody>
      </p:sp>
    </p:spTree>
    <p:extLst>
      <p:ext uri="{BB962C8B-B14F-4D97-AF65-F5344CB8AC3E}">
        <p14:creationId xmlns:p14="http://schemas.microsoft.com/office/powerpoint/2010/main" val="875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1038" y="1825625"/>
            <a:ext cx="421005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14913" y="1825625"/>
            <a:ext cx="421005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ea typeface="微軟正黑體" panose="020B0604030504040204" pitchFamily="34" charset="-120"/>
              </a:defRPr>
            </a:lvl1pPr>
          </a:lstStyle>
          <a:p>
            <a:pPr>
              <a:defRPr/>
            </a:pPr>
            <a:fld id="{E55F8AF2-5132-45D1-8569-77297F98C736}"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6" name="頁尾版面配置區 5"/>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7" name="投影片編號版面配置區 6"/>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601D3F20-176B-42FC-A78F-BE6074852056}" type="slidenum">
              <a:rPr lang="zh-TW" altLang="en-US" smtClean="0"/>
              <a:pPr>
                <a:defRPr/>
              </a:pPr>
              <a:t>‹#›</a:t>
            </a:fld>
            <a:endParaRPr lang="zh-TW" altLang="en-US" dirty="0"/>
          </a:p>
        </p:txBody>
      </p:sp>
    </p:spTree>
    <p:extLst>
      <p:ext uri="{BB962C8B-B14F-4D97-AF65-F5344CB8AC3E}">
        <p14:creationId xmlns:p14="http://schemas.microsoft.com/office/powerpoint/2010/main" val="99993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82328" y="365127"/>
            <a:ext cx="8543925"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p:cNvSpPr>
            <a:spLocks noGrp="1"/>
          </p:cNvSpPr>
          <p:nvPr>
            <p:ph sz="half" idx="2"/>
          </p:nvPr>
        </p:nvSpPr>
        <p:spPr>
          <a:xfrm>
            <a:off x="682329" y="2505075"/>
            <a:ext cx="4190702"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p:cNvSpPr>
            <a:spLocks noGrp="1"/>
          </p:cNvSpPr>
          <p:nvPr>
            <p:ph sz="quarter" idx="4"/>
          </p:nvPr>
        </p:nvSpPr>
        <p:spPr>
          <a:xfrm>
            <a:off x="5014913" y="2505075"/>
            <a:ext cx="4211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ea typeface="微軟正黑體" panose="020B0604030504040204" pitchFamily="34" charset="-120"/>
              </a:defRPr>
            </a:lvl1pPr>
          </a:lstStyle>
          <a:p>
            <a:pPr>
              <a:defRPr/>
            </a:pPr>
            <a:fld id="{6B15661A-2100-4838-AAD0-A63674CDA7CB}"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8" name="頁尾版面配置區 7"/>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9" name="投影片編號版面配置區 8"/>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CC4741F5-4C66-46BA-A0CC-35CC31677DF9}" type="slidenum">
              <a:rPr lang="zh-TW" altLang="en-US" smtClean="0"/>
              <a:pPr>
                <a:defRPr/>
              </a:pPr>
              <a:t>‹#›</a:t>
            </a:fld>
            <a:endParaRPr lang="zh-TW" altLang="en-US" dirty="0"/>
          </a:p>
        </p:txBody>
      </p:sp>
    </p:spTree>
    <p:extLst>
      <p:ext uri="{BB962C8B-B14F-4D97-AF65-F5344CB8AC3E}">
        <p14:creationId xmlns:p14="http://schemas.microsoft.com/office/powerpoint/2010/main" val="59242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ea typeface="微軟正黑體" panose="020B0604030504040204" pitchFamily="34" charset="-120"/>
              </a:defRPr>
            </a:lvl1pPr>
          </a:lstStyle>
          <a:p>
            <a:pPr>
              <a:defRPr/>
            </a:pPr>
            <a:fld id="{41828F79-8E61-43F8-8500-05F26A43F575}"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4" name="頁尾版面配置區 3"/>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5" name="投影片編號版面配置區 4"/>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FE83972B-2DF3-4B85-AA3E-AE2301A386EE}" type="slidenum">
              <a:rPr lang="zh-TW" altLang="en-US" smtClean="0"/>
              <a:pPr>
                <a:defRPr/>
              </a:pPr>
              <a:t>‹#›</a:t>
            </a:fld>
            <a:endParaRPr lang="zh-TW" altLang="en-US" dirty="0"/>
          </a:p>
        </p:txBody>
      </p:sp>
    </p:spTree>
    <p:extLst>
      <p:ext uri="{BB962C8B-B14F-4D97-AF65-F5344CB8AC3E}">
        <p14:creationId xmlns:p14="http://schemas.microsoft.com/office/powerpoint/2010/main" val="200632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微軟正黑體" panose="020B0604030504040204" pitchFamily="34" charset="-120"/>
              </a:defRPr>
            </a:lvl1pPr>
          </a:lstStyle>
          <a:p>
            <a:pPr>
              <a:defRPr/>
            </a:pPr>
            <a:fld id="{D744BED4-C71B-4B61-8A6F-108632DB08E6}"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3" name="頁尾版面配置區 2"/>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4" name="投影片編號版面配置區 3"/>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41891D65-17B4-4C4B-865B-282D95EFB1B0}" type="slidenum">
              <a:rPr lang="zh-TW" altLang="en-US" smtClean="0"/>
              <a:pPr>
                <a:defRPr/>
              </a:pPr>
              <a:t>‹#›</a:t>
            </a:fld>
            <a:endParaRPr lang="zh-TW" altLang="en-US" dirty="0"/>
          </a:p>
        </p:txBody>
      </p:sp>
    </p:spTree>
    <p:extLst>
      <p:ext uri="{BB962C8B-B14F-4D97-AF65-F5344CB8AC3E}">
        <p14:creationId xmlns:p14="http://schemas.microsoft.com/office/powerpoint/2010/main" val="412353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2328" y="457200"/>
            <a:ext cx="3194943"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ea typeface="微軟正黑體" panose="020B0604030504040204" pitchFamily="34" charset="-120"/>
              </a:defRPr>
            </a:lvl1pPr>
          </a:lstStyle>
          <a:p>
            <a:pPr>
              <a:defRPr/>
            </a:pPr>
            <a:fld id="{CAA6A890-D97D-4C91-9CFE-BABC7D81EA07}"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6" name="頁尾版面配置區 5"/>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7" name="投影片編號版面配置區 6"/>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D857435D-196E-4E59-961E-44EF8A19D4E7}" type="slidenum">
              <a:rPr lang="zh-TW" altLang="en-US" smtClean="0"/>
              <a:pPr>
                <a:defRPr/>
              </a:pPr>
              <a:t>‹#›</a:t>
            </a:fld>
            <a:endParaRPr lang="zh-TW" altLang="en-US" dirty="0"/>
          </a:p>
        </p:txBody>
      </p:sp>
    </p:spTree>
    <p:extLst>
      <p:ext uri="{BB962C8B-B14F-4D97-AF65-F5344CB8AC3E}">
        <p14:creationId xmlns:p14="http://schemas.microsoft.com/office/powerpoint/2010/main" val="217274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82328" y="457200"/>
            <a:ext cx="3194943"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4211340" y="987427"/>
            <a:ext cx="5014913"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4"/>
          <p:cNvSpPr>
            <a:spLocks noGrp="1"/>
          </p:cNvSpPr>
          <p:nvPr>
            <p:ph type="dt" sz="half" idx="10"/>
          </p:nvPr>
        </p:nvSpPr>
        <p:spPr/>
        <p:txBody>
          <a:bodyPr/>
          <a:lstStyle>
            <a:lvl1pPr>
              <a:defRPr>
                <a:ea typeface="微軟正黑體" panose="020B0604030504040204" pitchFamily="34" charset="-120"/>
              </a:defRPr>
            </a:lvl1pPr>
          </a:lstStyle>
          <a:p>
            <a:pPr>
              <a:defRPr/>
            </a:pPr>
            <a:fld id="{D50CC92E-03B1-4696-84EB-B23BF20AA051}"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6" name="頁尾版面配置區 5"/>
          <p:cNvSpPr>
            <a:spLocks noGrp="1"/>
          </p:cNvSpPr>
          <p:nvPr>
            <p:ph type="ftr" sz="quarter" idx="11"/>
          </p:nvPr>
        </p:nvSpPr>
        <p:spPr/>
        <p:txBody>
          <a:bodyPr/>
          <a:lstStyle>
            <a:lvl1pPr>
              <a:defRPr>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7" name="投影片編號版面配置區 6"/>
          <p:cNvSpPr>
            <a:spLocks noGrp="1"/>
          </p:cNvSpPr>
          <p:nvPr>
            <p:ph type="sldNum" sz="quarter" idx="12"/>
          </p:nvPr>
        </p:nvSpPr>
        <p:spPr/>
        <p:txBody>
          <a:bodyPr/>
          <a:lstStyle>
            <a:lvl1pPr>
              <a:defRPr>
                <a:solidFill>
                  <a:schemeClr val="tx1"/>
                </a:solidFill>
                <a:ea typeface="微軟正黑體" panose="020B0604030504040204" pitchFamily="34" charset="-120"/>
              </a:defRPr>
            </a:lvl1pPr>
          </a:lstStyle>
          <a:p>
            <a:pPr>
              <a:defRPr/>
            </a:pPr>
            <a:fld id="{D4D06F2D-9DDB-410F-87F1-B2F98D7CA5A3}" type="slidenum">
              <a:rPr lang="zh-TW" altLang="en-US" smtClean="0"/>
              <a:pPr>
                <a:defRPr/>
              </a:pPr>
              <a:t>‹#›</a:t>
            </a:fld>
            <a:endParaRPr lang="zh-TW" altLang="en-US" dirty="0"/>
          </a:p>
        </p:txBody>
      </p:sp>
    </p:spTree>
    <p:extLst>
      <p:ext uri="{BB962C8B-B14F-4D97-AF65-F5344CB8AC3E}">
        <p14:creationId xmlns:p14="http://schemas.microsoft.com/office/powerpoint/2010/main" val="341308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900">
                <a:solidFill>
                  <a:schemeClr val="tx1">
                    <a:tint val="75000"/>
                  </a:schemeClr>
                </a:solidFill>
                <a:ea typeface="微軟正黑體" panose="020B0604030504040204" pitchFamily="34" charset="-120"/>
              </a:defRPr>
            </a:lvl1pPr>
          </a:lstStyle>
          <a:p>
            <a:pPr>
              <a:defRPr/>
            </a:pPr>
            <a:fld id="{3E46925B-2040-4885-92B2-963D1BF9D610}" type="datetime1">
              <a:rPr lang="zh-TW" altLang="en-US" smtClean="0">
                <a:solidFill>
                  <a:prstClr val="black">
                    <a:tint val="75000"/>
                  </a:prstClr>
                </a:solidFill>
                <a:latin typeface="Calibri"/>
              </a:rPr>
              <a:pPr>
                <a:defRPr/>
              </a:pPr>
              <a:t>2025/6/9</a:t>
            </a:fld>
            <a:endParaRPr lang="zh-TW" altLang="en-US" dirty="0">
              <a:solidFill>
                <a:prstClr val="black">
                  <a:tint val="75000"/>
                </a:prstClr>
              </a:solidFill>
              <a:latin typeface="Calibri"/>
            </a:endParaRPr>
          </a:p>
        </p:txBody>
      </p:sp>
      <p:sp>
        <p:nvSpPr>
          <p:cNvPr id="5" name="頁尾版面配置區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900">
                <a:solidFill>
                  <a:schemeClr val="tx1">
                    <a:tint val="75000"/>
                  </a:schemeClr>
                </a:solidFill>
                <a:ea typeface="微軟正黑體" panose="020B0604030504040204" pitchFamily="34" charset="-120"/>
              </a:defRPr>
            </a:lvl1pPr>
          </a:lstStyle>
          <a:p>
            <a:pPr>
              <a:defRPr/>
            </a:pPr>
            <a:endParaRPr lang="zh-TW" altLang="en-US" dirty="0">
              <a:solidFill>
                <a:prstClr val="black">
                  <a:tint val="75000"/>
                </a:prstClr>
              </a:solidFill>
              <a:latin typeface="Calibri"/>
            </a:endParaRPr>
          </a:p>
        </p:txBody>
      </p:sp>
      <p:sp>
        <p:nvSpPr>
          <p:cNvPr id="6" name="投影片編號版面配置區 5"/>
          <p:cNvSpPr>
            <a:spLocks noGrp="1"/>
          </p:cNvSpPr>
          <p:nvPr>
            <p:ph type="sldNum" sz="quarter" idx="4"/>
          </p:nvPr>
        </p:nvSpPr>
        <p:spPr>
          <a:xfrm>
            <a:off x="7677150" y="6472893"/>
            <a:ext cx="2228850" cy="365125"/>
          </a:xfrm>
          <a:prstGeom prst="rect">
            <a:avLst/>
          </a:prstGeom>
        </p:spPr>
        <p:txBody>
          <a:bodyPr vert="horz" lIns="91440" tIns="45720" rIns="91440" bIns="45720" rtlCol="0" anchor="ctr"/>
          <a:lstStyle>
            <a:lvl1pPr algn="r">
              <a:defRPr sz="900">
                <a:solidFill>
                  <a:schemeClr val="tx1"/>
                </a:solidFill>
                <a:latin typeface="微軟正黑體" panose="020B0604030504040204" pitchFamily="34" charset="-120"/>
                <a:ea typeface="微軟正黑體" panose="020B0604030504040204" pitchFamily="34" charset="-120"/>
              </a:defRPr>
            </a:lvl1pPr>
          </a:lstStyle>
          <a:p>
            <a:pPr>
              <a:defRPr/>
            </a:pPr>
            <a:fld id="{04FCF277-0D7C-4757-860A-5747CB6A1B2E}" type="slidenum">
              <a:rPr lang="zh-TW" altLang="en-US" smtClean="0"/>
              <a:pPr>
                <a:defRPr/>
              </a:pPr>
              <a:t>‹#›</a:t>
            </a:fld>
            <a:endParaRPr lang="zh-TW" altLang="en-US" dirty="0"/>
          </a:p>
        </p:txBody>
      </p:sp>
      <p:pic>
        <p:nvPicPr>
          <p:cNvPr id="11" name="圖片 8">
            <a:extLst>
              <a:ext uri="{FF2B5EF4-FFF2-40B4-BE49-F238E27FC236}">
                <a16:creationId xmlns:a16="http://schemas.microsoft.com/office/drawing/2014/main" id="{BA47A717-F2F8-4CC6-A7A0-D31B4D78C46E}"/>
              </a:ext>
            </a:extLst>
          </p:cNvPr>
          <p:cNvPicPr>
            <a:picLocks noChangeAspect="1"/>
          </p:cNvPicPr>
          <p:nvPr userDrawn="1"/>
        </p:nvPicPr>
        <p:blipFill>
          <a:blip r:embed="rId13">
            <a:clrChange>
              <a:clrFrom>
                <a:srgbClr val="FFFFFF"/>
              </a:clrFrom>
              <a:clrTo>
                <a:srgbClr val="FFFFFF">
                  <a:alpha val="0"/>
                </a:srgbClr>
              </a:clrTo>
            </a:clrChange>
          </a:blip>
          <a:stretch>
            <a:fillRect/>
          </a:stretch>
        </p:blipFill>
        <p:spPr>
          <a:xfrm>
            <a:off x="220921" y="136524"/>
            <a:ext cx="2145159" cy="823143"/>
          </a:xfrm>
          <a:prstGeom prst="rect">
            <a:avLst/>
          </a:prstGeom>
        </p:spPr>
      </p:pic>
      <p:grpSp>
        <p:nvGrpSpPr>
          <p:cNvPr id="12" name="Group 12">
            <a:extLst>
              <a:ext uri="{FF2B5EF4-FFF2-40B4-BE49-F238E27FC236}">
                <a16:creationId xmlns:a16="http://schemas.microsoft.com/office/drawing/2014/main" id="{891CD73E-E0A6-4DB8-8D07-E641232BC340}"/>
              </a:ext>
            </a:extLst>
          </p:cNvPr>
          <p:cNvGrpSpPr>
            <a:grpSpLocks/>
          </p:cNvGrpSpPr>
          <p:nvPr userDrawn="1"/>
        </p:nvGrpSpPr>
        <p:grpSpPr bwMode="auto">
          <a:xfrm>
            <a:off x="265113" y="946150"/>
            <a:ext cx="8626475" cy="71438"/>
            <a:chOff x="611" y="384"/>
            <a:chExt cx="4450" cy="106"/>
          </a:xfrm>
        </p:grpSpPr>
        <p:sp>
          <p:nvSpPr>
            <p:cNvPr id="13" name="Rectangle 13">
              <a:extLst>
                <a:ext uri="{FF2B5EF4-FFF2-40B4-BE49-F238E27FC236}">
                  <a16:creationId xmlns:a16="http://schemas.microsoft.com/office/drawing/2014/main" id="{43CE9F1D-74D4-4B24-9FF3-90BB154FC8E0}"/>
                </a:ext>
              </a:extLst>
            </p:cNvPr>
            <p:cNvSpPr>
              <a:spLocks noChangeArrowheads="1"/>
            </p:cNvSpPr>
            <p:nvPr userDrawn="1"/>
          </p:nvSpPr>
          <p:spPr bwMode="auto">
            <a:xfrm>
              <a:off x="611" y="384"/>
              <a:ext cx="2197" cy="106"/>
            </a:xfrm>
            <a:prstGeom prst="rect">
              <a:avLst/>
            </a:prstGeom>
            <a:gradFill rotWithShape="0">
              <a:gsLst>
                <a:gs pos="0">
                  <a:srgbClr val="FFFFFF"/>
                </a:gs>
                <a:gs pos="100000">
                  <a:srgbClr val="28629C"/>
                </a:gs>
              </a:gsLst>
              <a:lin ang="0" scaled="1"/>
            </a:gradFill>
            <a:ln>
              <a:noFill/>
            </a:ln>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fontAlgn="auto">
                <a:spcBef>
                  <a:spcPts val="0"/>
                </a:spcBef>
                <a:spcAft>
                  <a:spcPts val="0"/>
                </a:spcAft>
                <a:defRPr/>
              </a:pPr>
              <a:endParaRPr lang="zh-TW" altLang="en-US"/>
            </a:p>
          </p:txBody>
        </p:sp>
        <p:sp>
          <p:nvSpPr>
            <p:cNvPr id="14" name="Rectangle 14">
              <a:extLst>
                <a:ext uri="{FF2B5EF4-FFF2-40B4-BE49-F238E27FC236}">
                  <a16:creationId xmlns:a16="http://schemas.microsoft.com/office/drawing/2014/main" id="{06930FB3-A1B1-4A0A-B555-9676D5E0B03B}"/>
                </a:ext>
              </a:extLst>
            </p:cNvPr>
            <p:cNvSpPr>
              <a:spLocks noChangeArrowheads="1"/>
            </p:cNvSpPr>
            <p:nvPr userDrawn="1"/>
          </p:nvSpPr>
          <p:spPr bwMode="auto">
            <a:xfrm>
              <a:off x="2808" y="384"/>
              <a:ext cx="2253" cy="106"/>
            </a:xfrm>
            <a:prstGeom prst="rect">
              <a:avLst/>
            </a:prstGeom>
            <a:gradFill rotWithShape="0">
              <a:gsLst>
                <a:gs pos="0">
                  <a:srgbClr val="2CBEB3"/>
                </a:gs>
                <a:gs pos="100000">
                  <a:srgbClr val="FFFFFF"/>
                </a:gs>
              </a:gsLst>
              <a:lin ang="0" scaled="1"/>
            </a:gradFill>
            <a:ln>
              <a:noFill/>
            </a:ln>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pPr fontAlgn="auto">
                <a:spcBef>
                  <a:spcPts val="0"/>
                </a:spcBef>
                <a:spcAft>
                  <a:spcPts val="0"/>
                </a:spcAft>
                <a:defRPr/>
              </a:pPr>
              <a:endParaRPr lang="zh-TW" altLang="en-US"/>
            </a:p>
          </p:txBody>
        </p:sp>
      </p:grpSp>
    </p:spTree>
    <p:extLst>
      <p:ext uri="{BB962C8B-B14F-4D97-AF65-F5344CB8AC3E}">
        <p14:creationId xmlns:p14="http://schemas.microsoft.com/office/powerpoint/2010/main" val="199434004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微軟正黑體" panose="020B0604030504040204" pitchFamily="34" charset="-120"/>
          <a:ea typeface="微軟正黑體" panose="020B0604030504040204" pitchFamily="34" charset="-12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微軟正黑體" panose="020B0604030504040204" pitchFamily="34" charset="-120"/>
          <a:ea typeface="微軟正黑體" panose="020B0604030504040204" pitchFamily="34" charset="-12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微軟正黑體" panose="020B0604030504040204" pitchFamily="34" charset="-120"/>
          <a:ea typeface="微軟正黑體" panose="020B0604030504040204" pitchFamily="34" charset="-12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副標題 2"/>
          <p:cNvSpPr txBox="1">
            <a:spLocks/>
          </p:cNvSpPr>
          <p:nvPr/>
        </p:nvSpPr>
        <p:spPr>
          <a:xfrm>
            <a:off x="1390389" y="4819402"/>
            <a:ext cx="8122133" cy="1057672"/>
          </a:xfrm>
          <a:prstGeom prst="rect">
            <a:avLst/>
          </a:prstGeom>
        </p:spPr>
        <p:txBody>
          <a:bodyPr/>
          <a:lstStyle>
            <a:lvl1pPr marL="342900" indent="-342900" algn="l" rtl="0" eaLnBrk="0" fontAlgn="base" hangingPunct="0">
              <a:spcBef>
                <a:spcPct val="20000"/>
              </a:spcBef>
              <a:spcAft>
                <a:spcPct val="0"/>
              </a:spcAft>
              <a:buClr>
                <a:srgbClr val="1B34B1"/>
              </a:buClr>
              <a:buSzPct val="80000"/>
              <a:buFont typeface="Wingdings" pitchFamily="2" charset="2"/>
              <a:buChar char="p"/>
              <a:defRPr kumimoji="1" sz="2400" b="1">
                <a:solidFill>
                  <a:schemeClr val="accent2"/>
                </a:solidFill>
                <a:effectLst>
                  <a:outerShdw blurRad="38100" dist="38100" dir="2700000" algn="tl">
                    <a:srgbClr val="C0C0C0"/>
                  </a:outerShdw>
                </a:effectLst>
                <a:latin typeface="+mn-lt"/>
                <a:ea typeface="微軟正黑體" panose="020B0604030504040204" pitchFamily="34" charset="-120"/>
                <a:cs typeface="+mn-cs"/>
              </a:defRPr>
            </a:lvl1pPr>
            <a:lvl2pPr marL="742950" indent="-285750" algn="l" rtl="0" eaLnBrk="0" fontAlgn="base" hangingPunct="0">
              <a:spcBef>
                <a:spcPct val="20000"/>
              </a:spcBef>
              <a:spcAft>
                <a:spcPct val="0"/>
              </a:spcAft>
              <a:buBlip>
                <a:blip r:embed="rId3"/>
              </a:buBlip>
              <a:defRPr kumimoji="1" sz="2000">
                <a:solidFill>
                  <a:schemeClr val="tx1"/>
                </a:solidFill>
                <a:effectLst>
                  <a:outerShdw blurRad="38100" dist="38100" dir="2700000" algn="tl">
                    <a:srgbClr val="C0C0C0"/>
                  </a:outerShdw>
                </a:effectLst>
                <a:latin typeface="+mn-lt"/>
                <a:ea typeface="微軟正黑體" panose="020B0604030504040204" pitchFamily="34" charset="-120"/>
              </a:defRPr>
            </a:lvl2pPr>
            <a:lvl3pPr marL="11430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ea typeface="微軟正黑體" panose="020B0604030504040204" pitchFamily="34" charset="-120"/>
              </a:defRPr>
            </a:lvl3pPr>
            <a:lvl4pPr marL="1600200" indent="-228600" algn="l" rtl="0" eaLnBrk="0" fontAlgn="base" hangingPunct="0">
              <a:spcBef>
                <a:spcPct val="20000"/>
              </a:spcBef>
              <a:spcAft>
                <a:spcPct val="0"/>
              </a:spcAft>
              <a:buChar char="–"/>
              <a:defRPr kumimoji="1" sz="1400">
                <a:solidFill>
                  <a:schemeClr val="tx1"/>
                </a:solidFill>
                <a:effectLst>
                  <a:outerShdw blurRad="38100" dist="38100" dir="2700000" algn="tl">
                    <a:srgbClr val="C0C0C0"/>
                  </a:outerShdw>
                </a:effectLst>
                <a:latin typeface="+mn-lt"/>
                <a:ea typeface="微軟正黑體" panose="020B0604030504040204" pitchFamily="34" charset="-120"/>
              </a:defRPr>
            </a:lvl4pPr>
            <a:lvl5pPr marL="2057400" indent="-228600" algn="l" rtl="0" eaLnBrk="0" fontAlgn="base" hangingPunct="0">
              <a:spcBef>
                <a:spcPct val="20000"/>
              </a:spcBef>
              <a:spcAft>
                <a:spcPct val="0"/>
              </a:spcAft>
              <a:buChar char="»"/>
              <a:defRPr kumimoji="1" sz="1200">
                <a:solidFill>
                  <a:schemeClr val="tx1"/>
                </a:solidFill>
                <a:effectLst>
                  <a:outerShdw blurRad="38100" dist="38100" dir="2700000" algn="tl">
                    <a:srgbClr val="C0C0C0"/>
                  </a:outerShdw>
                </a:effectLst>
                <a:latin typeface="+mn-lt"/>
                <a:ea typeface="微軟正黑體" panose="020B0604030504040204" pitchFamily="34" charset="-120"/>
              </a:defRPr>
            </a:lvl5pPr>
            <a:lvl6pPr marL="25146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har char="»"/>
              <a:defRPr kumimoji="1" sz="1200">
                <a:solidFill>
                  <a:schemeClr val="tx1"/>
                </a:solidFill>
                <a:effectLst>
                  <a:outerShdw blurRad="38100" dist="38100" dir="2700000" algn="tl">
                    <a:srgbClr val="C0C0C0"/>
                  </a:outerShdw>
                </a:effectLst>
                <a:latin typeface="+mn-lt"/>
                <a:ea typeface="+mn-ea"/>
              </a:defRPr>
            </a:lvl9pPr>
          </a:lstStyle>
          <a:p>
            <a:pPr marL="0" indent="0">
              <a:buNone/>
            </a:pPr>
            <a:r>
              <a:rPr lang="zh-TW" altLang="en-US" kern="0" dirty="0">
                <a:solidFill>
                  <a:schemeClr val="tx1"/>
                </a:solidFill>
                <a:effectLst/>
                <a:latin typeface="微軟正黑體" panose="020B0604030504040204" pitchFamily="34" charset="-120"/>
              </a:rPr>
              <a:t>申請單位：</a:t>
            </a:r>
            <a:r>
              <a:rPr lang="en-US" altLang="zh-TW" kern="0" dirty="0">
                <a:solidFill>
                  <a:schemeClr val="tx1"/>
                </a:solidFill>
                <a:effectLst/>
                <a:latin typeface="微軟正黑體" panose="020B0604030504040204" pitchFamily="34" charset="-120"/>
              </a:rPr>
              <a:t>OO</a:t>
            </a:r>
            <a:r>
              <a:rPr lang="zh-TW" altLang="en-US" kern="0" dirty="0">
                <a:solidFill>
                  <a:schemeClr val="tx1"/>
                </a:solidFill>
                <a:effectLst/>
                <a:latin typeface="微軟正黑體" panose="020B0604030504040204" pitchFamily="34" charset="-120"/>
              </a:rPr>
              <a:t>公司</a:t>
            </a:r>
          </a:p>
          <a:p>
            <a:pPr marL="0" indent="0">
              <a:buNone/>
            </a:pPr>
            <a:r>
              <a:rPr lang="zh-TW" altLang="en-US" kern="0" dirty="0">
                <a:solidFill>
                  <a:schemeClr val="tx1"/>
                </a:solidFill>
                <a:effectLst/>
                <a:latin typeface="微軟正黑體" panose="020B0604030504040204" pitchFamily="34" charset="-120"/>
              </a:rPr>
              <a:t>計畫期間：</a:t>
            </a:r>
            <a:r>
              <a:rPr lang="en-US" altLang="zh-TW" kern="0" dirty="0">
                <a:solidFill>
                  <a:schemeClr val="tx1"/>
                </a:solidFill>
                <a:effectLst/>
                <a:latin typeface="微軟正黑體" panose="020B0604030504040204" pitchFamily="34" charset="-120"/>
              </a:rPr>
              <a:t>114</a:t>
            </a:r>
            <a:r>
              <a:rPr lang="zh-TW" altLang="en-US" kern="0" dirty="0">
                <a:solidFill>
                  <a:schemeClr val="tx1"/>
                </a:solidFill>
                <a:effectLst/>
                <a:latin typeface="微軟正黑體" panose="020B0604030504040204" pitchFamily="34" charset="-120"/>
              </a:rPr>
              <a:t>年</a:t>
            </a:r>
            <a:r>
              <a:rPr lang="en-US" altLang="zh-TW" kern="0" dirty="0">
                <a:solidFill>
                  <a:schemeClr val="tx1"/>
                </a:solidFill>
                <a:effectLst/>
                <a:latin typeface="微軟正黑體" panose="020B0604030504040204" pitchFamily="34" charset="-120"/>
              </a:rPr>
              <a:t>4</a:t>
            </a:r>
            <a:r>
              <a:rPr lang="zh-TW" altLang="en-US" kern="0" dirty="0">
                <a:solidFill>
                  <a:schemeClr val="tx1"/>
                </a:solidFill>
                <a:effectLst/>
                <a:latin typeface="微軟正黑體" panose="020B0604030504040204" pitchFamily="34" charset="-120"/>
              </a:rPr>
              <a:t>月</a:t>
            </a:r>
            <a:r>
              <a:rPr lang="en-US" altLang="zh-TW" kern="0" dirty="0">
                <a:solidFill>
                  <a:schemeClr val="tx1"/>
                </a:solidFill>
                <a:effectLst/>
                <a:latin typeface="微軟正黑體" panose="020B0604030504040204" pitchFamily="34" charset="-120"/>
              </a:rPr>
              <a:t>2</a:t>
            </a:r>
            <a:r>
              <a:rPr lang="zh-TW" altLang="en-US" kern="0" dirty="0">
                <a:solidFill>
                  <a:schemeClr val="tx1"/>
                </a:solidFill>
                <a:effectLst/>
                <a:latin typeface="微軟正黑體" panose="020B0604030504040204" pitchFamily="34" charset="-120"/>
              </a:rPr>
              <a:t>日至</a:t>
            </a:r>
            <a:r>
              <a:rPr lang="en-US" altLang="zh-TW" kern="0" dirty="0">
                <a:solidFill>
                  <a:schemeClr val="tx1"/>
                </a:solidFill>
                <a:effectLst/>
                <a:latin typeface="微軟正黑體" panose="020B0604030504040204" pitchFamily="34" charset="-120"/>
              </a:rPr>
              <a:t>11O</a:t>
            </a:r>
            <a:r>
              <a:rPr lang="zh-TW" altLang="en-US" kern="0" dirty="0">
                <a:solidFill>
                  <a:schemeClr val="tx1"/>
                </a:solidFill>
                <a:effectLst/>
                <a:latin typeface="微軟正黑體" panose="020B0604030504040204" pitchFamily="34" charset="-120"/>
              </a:rPr>
              <a:t>年</a:t>
            </a:r>
            <a:r>
              <a:rPr lang="en-US" altLang="zh-TW" kern="0" dirty="0">
                <a:solidFill>
                  <a:schemeClr val="tx1"/>
                </a:solidFill>
                <a:effectLst/>
                <a:latin typeface="微軟正黑體" panose="020B0604030504040204" pitchFamily="34" charset="-120"/>
              </a:rPr>
              <a:t>O</a:t>
            </a:r>
            <a:r>
              <a:rPr lang="zh-TW" altLang="en-US" kern="0" dirty="0">
                <a:solidFill>
                  <a:schemeClr val="tx1"/>
                </a:solidFill>
                <a:effectLst/>
                <a:latin typeface="微軟正黑體" panose="020B0604030504040204" pitchFamily="34" charset="-120"/>
              </a:rPr>
              <a:t>月</a:t>
            </a:r>
            <a:r>
              <a:rPr lang="en-US" altLang="zh-TW" kern="0" dirty="0">
                <a:solidFill>
                  <a:schemeClr val="tx1"/>
                </a:solidFill>
                <a:effectLst/>
                <a:latin typeface="微軟正黑體" panose="020B0604030504040204" pitchFamily="34" charset="-120"/>
              </a:rPr>
              <a:t>O</a:t>
            </a:r>
            <a:r>
              <a:rPr lang="zh-TW" altLang="en-US" kern="0" dirty="0">
                <a:solidFill>
                  <a:schemeClr val="tx1"/>
                </a:solidFill>
                <a:effectLst/>
                <a:latin typeface="微軟正黑體" panose="020B0604030504040204" pitchFamily="34" charset="-120"/>
              </a:rPr>
              <a:t>日</a:t>
            </a:r>
            <a:r>
              <a:rPr lang="en-US" altLang="zh-TW" kern="0" dirty="0">
                <a:solidFill>
                  <a:schemeClr val="tx1"/>
                </a:solidFill>
                <a:effectLst/>
                <a:latin typeface="微軟正黑體" panose="020B0604030504040204" pitchFamily="34" charset="-120"/>
              </a:rPr>
              <a:t>(</a:t>
            </a:r>
            <a:r>
              <a:rPr lang="zh-TW" altLang="en-US" kern="0" dirty="0">
                <a:solidFill>
                  <a:schemeClr val="tx1"/>
                </a:solidFill>
                <a:effectLst/>
                <a:latin typeface="微軟正黑體" panose="020B0604030504040204" pitchFamily="34" charset="-120"/>
              </a:rPr>
              <a:t>共</a:t>
            </a:r>
            <a:r>
              <a:rPr lang="en-US" altLang="zh-TW" kern="0" dirty="0">
                <a:solidFill>
                  <a:schemeClr val="tx1"/>
                </a:solidFill>
                <a:effectLst/>
                <a:latin typeface="微軟正黑體" panose="020B0604030504040204" pitchFamily="34" charset="-120"/>
              </a:rPr>
              <a:t>O</a:t>
            </a:r>
            <a:r>
              <a:rPr lang="zh-TW" altLang="en-US" kern="0" dirty="0">
                <a:solidFill>
                  <a:schemeClr val="tx1"/>
                </a:solidFill>
                <a:effectLst/>
                <a:latin typeface="微軟正黑體" panose="020B0604030504040204" pitchFamily="34" charset="-120"/>
              </a:rPr>
              <a:t>個月</a:t>
            </a:r>
            <a:r>
              <a:rPr lang="en-US" altLang="zh-TW" kern="0" dirty="0">
                <a:solidFill>
                  <a:schemeClr val="tx1"/>
                </a:solidFill>
                <a:effectLst/>
                <a:latin typeface="微軟正黑體" panose="020B0604030504040204" pitchFamily="34" charset="-120"/>
              </a:rPr>
              <a:t>)</a:t>
            </a:r>
            <a:endParaRPr lang="zh-TW" altLang="en-US" kern="0" dirty="0">
              <a:solidFill>
                <a:schemeClr val="tx1"/>
              </a:solidFill>
              <a:effectLst/>
              <a:latin typeface="微軟正黑體" panose="020B0604030504040204" pitchFamily="34" charset="-120"/>
            </a:endParaRPr>
          </a:p>
          <a:p>
            <a:pPr marL="0" indent="0">
              <a:buNone/>
            </a:pPr>
            <a:r>
              <a:rPr lang="zh-TW" altLang="en-US" kern="0" dirty="0">
                <a:solidFill>
                  <a:schemeClr val="tx1"/>
                </a:solidFill>
                <a:effectLst/>
                <a:latin typeface="微軟正黑體" panose="020B0604030504040204" pitchFamily="34" charset="-120"/>
              </a:rPr>
              <a:t>簡報人員：</a:t>
            </a:r>
            <a:r>
              <a:rPr lang="en-US" altLang="zh-TW" kern="0" dirty="0">
                <a:solidFill>
                  <a:schemeClr val="tx1"/>
                </a:solidFill>
                <a:effectLst/>
                <a:latin typeface="微軟正黑體" panose="020B0604030504040204" pitchFamily="34" charset="-120"/>
              </a:rPr>
              <a:t>OOO(</a:t>
            </a:r>
            <a:r>
              <a:rPr lang="zh-TW" altLang="en-US" kern="0" dirty="0">
                <a:solidFill>
                  <a:schemeClr val="tx1"/>
                </a:solidFill>
                <a:effectLst/>
                <a:latin typeface="微軟正黑體" panose="020B0604030504040204" pitchFamily="34" charset="-120"/>
              </a:rPr>
              <a:t>職稱</a:t>
            </a:r>
            <a:r>
              <a:rPr lang="en-US" altLang="zh-TW" kern="0" dirty="0">
                <a:solidFill>
                  <a:schemeClr val="tx1"/>
                </a:solidFill>
                <a:effectLst/>
                <a:latin typeface="微軟正黑體" panose="020B0604030504040204" pitchFamily="34" charset="-120"/>
              </a:rPr>
              <a:t>)</a:t>
            </a:r>
            <a:endParaRPr lang="zh-TW" altLang="en-US" kern="0" dirty="0">
              <a:solidFill>
                <a:schemeClr val="tx1"/>
              </a:solidFill>
              <a:effectLst/>
              <a:latin typeface="微軟正黑體" panose="020B0604030504040204" pitchFamily="34" charset="-120"/>
            </a:endParaRPr>
          </a:p>
        </p:txBody>
      </p:sp>
      <p:sp>
        <p:nvSpPr>
          <p:cNvPr id="5" name="標題 1">
            <a:extLst>
              <a:ext uri="{FF2B5EF4-FFF2-40B4-BE49-F238E27FC236}">
                <a16:creationId xmlns:a16="http://schemas.microsoft.com/office/drawing/2014/main" id="{C69A7DA5-E098-400D-AAB8-28218EA2EAF7}"/>
              </a:ext>
            </a:extLst>
          </p:cNvPr>
          <p:cNvSpPr txBox="1">
            <a:spLocks/>
          </p:cNvSpPr>
          <p:nvPr/>
        </p:nvSpPr>
        <p:spPr bwMode="auto">
          <a:xfrm>
            <a:off x="940115" y="1574384"/>
            <a:ext cx="8025767" cy="2277547"/>
          </a:xfrm>
          <a:prstGeom prst="rect">
            <a:avLst/>
          </a:prstGeom>
        </p:spPr>
        <p:txBody>
          <a:bodyPr wrap="square" anchor="ctr">
            <a:spAutoFit/>
          </a:bodyPr>
          <a:lstStyle>
            <a:defPPr lvl="0">
              <a:defRPr lang="zh-TW"/>
            </a:defPPr>
            <a:lvl1pPr algn="ctr">
              <a:spcAft>
                <a:spcPts val="600"/>
              </a:spcAft>
              <a:defRPr sz="3600">
                <a:latin typeface="微軟正黑體" panose="020B0604030504040204" pitchFamily="34" charset="-120"/>
                <a:ea typeface="微軟正黑體" panose="020B0604030504040204" pitchFamily="34" charset="-120"/>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r>
              <a:rPr lang="zh-TW" altLang="en-US" sz="4400" dirty="0">
                <a:sym typeface="Times New Roman"/>
              </a:rPr>
              <a:t>中小製造業接班傳承數位轉型</a:t>
            </a:r>
            <a:endParaRPr lang="en-US" altLang="zh-TW" sz="4400" dirty="0">
              <a:sym typeface="Times New Roman"/>
            </a:endParaRPr>
          </a:p>
          <a:p>
            <a:r>
              <a:rPr lang="zh-TW" altLang="en-US" sz="4400" dirty="0">
                <a:sym typeface="Times New Roman"/>
              </a:rPr>
              <a:t>主題式研發計畫</a:t>
            </a:r>
            <a:endParaRPr lang="en-US" altLang="zh-TW" sz="4400" dirty="0">
              <a:sym typeface="Times New Roman"/>
            </a:endParaRPr>
          </a:p>
          <a:p>
            <a:r>
              <a:rPr lang="zh-TW" altLang="en-US" sz="4400" dirty="0">
                <a:sym typeface="Times New Roman"/>
              </a:rPr>
              <a:t>「</a:t>
            </a:r>
            <a:r>
              <a:rPr lang="zh-TW" altLang="en-US" sz="4400" dirty="0">
                <a:solidFill>
                  <a:srgbClr val="336AA1"/>
                </a:solidFill>
                <a:sym typeface="Times New Roman"/>
              </a:rPr>
              <a:t>○○○○○○</a:t>
            </a:r>
            <a:r>
              <a:rPr lang="zh-TW" altLang="en-US" sz="4400" dirty="0">
                <a:sym typeface="Times New Roman"/>
              </a:rPr>
              <a:t>」計畫</a:t>
            </a:r>
          </a:p>
        </p:txBody>
      </p:sp>
      <p:sp>
        <p:nvSpPr>
          <p:cNvPr id="2" name="矩形 1"/>
          <p:cNvSpPr/>
          <p:nvPr/>
        </p:nvSpPr>
        <p:spPr>
          <a:xfrm>
            <a:off x="4091223" y="3988405"/>
            <a:ext cx="1980029" cy="523220"/>
          </a:xfrm>
          <a:prstGeom prst="rect">
            <a:avLst/>
          </a:prstGeom>
        </p:spPr>
        <p:txBody>
          <a:bodyPr wrap="none">
            <a:spAutoFit/>
          </a:bodyPr>
          <a:lstStyle/>
          <a:p>
            <a:r>
              <a:rPr lang="zh-TW" altLang="en-US" sz="2800" dirty="0">
                <a:solidFill>
                  <a:srgbClr val="2D669E"/>
                </a:solidFill>
                <a:latin typeface="微軟正黑體" panose="020B0604030504040204" pitchFamily="34" charset="-120"/>
                <a:ea typeface="微軟正黑體" panose="020B0604030504040204" pitchFamily="34" charset="-120"/>
                <a:sym typeface="Times New Roman"/>
              </a:rPr>
              <a:t>轉型實踐案</a:t>
            </a:r>
            <a:endParaRPr lang="en-US" altLang="zh-TW" sz="2800" dirty="0">
              <a:solidFill>
                <a:srgbClr val="2D669E"/>
              </a:solidFill>
              <a:latin typeface="微軟正黑體" panose="020B0604030504040204" pitchFamily="34" charset="-120"/>
              <a:ea typeface="微軟正黑體" panose="020B0604030504040204" pitchFamily="34" charset="-120"/>
              <a:sym typeface="Times New Roman"/>
            </a:endParaRPr>
          </a:p>
        </p:txBody>
      </p:sp>
      <p:sp>
        <p:nvSpPr>
          <p:cNvPr id="3" name="圖說文字: 向左箭號 2">
            <a:extLst>
              <a:ext uri="{FF2B5EF4-FFF2-40B4-BE49-F238E27FC236}">
                <a16:creationId xmlns:a16="http://schemas.microsoft.com/office/drawing/2014/main" id="{DFC4DD8C-27C3-4D4F-815A-E0D41C4B1C3D}"/>
              </a:ext>
            </a:extLst>
          </p:cNvPr>
          <p:cNvSpPr/>
          <p:nvPr/>
        </p:nvSpPr>
        <p:spPr>
          <a:xfrm>
            <a:off x="8776169" y="5514694"/>
            <a:ext cx="3183148" cy="992038"/>
          </a:xfrm>
          <a:prstGeom prst="leftArrowCallout">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建議報告人為計畫主持人</a:t>
            </a:r>
            <a:endParaRPr lang="zh-TW" altLang="en-US" dirty="0">
              <a:solidFill>
                <a:schemeClr val="tx1"/>
              </a:solidFill>
            </a:endParaRPr>
          </a:p>
        </p:txBody>
      </p:sp>
    </p:spTree>
    <p:extLst>
      <p:ext uri="{BB962C8B-B14F-4D97-AF65-F5344CB8AC3E}">
        <p14:creationId xmlns:p14="http://schemas.microsoft.com/office/powerpoint/2010/main" val="792711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9</a:t>
            </a:fld>
            <a:endParaRPr lang="zh-TW" altLang="en-US" dirty="0"/>
          </a:p>
        </p:txBody>
      </p:sp>
      <p:sp>
        <p:nvSpPr>
          <p:cNvPr id="41" name="橢圓形圖說文字 40"/>
          <p:cNvSpPr/>
          <p:nvPr/>
        </p:nvSpPr>
        <p:spPr bwMode="auto">
          <a:xfrm>
            <a:off x="9747009" y="2198431"/>
            <a:ext cx="1008000" cy="969363"/>
          </a:xfrm>
          <a:prstGeom prst="wedgeEllipseCallout">
            <a:avLst>
              <a:gd name="adj1" fmla="val -40371"/>
              <a:gd name="adj2" fmla="val 81496"/>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218" name="矩形 217"/>
          <p:cNvSpPr/>
          <p:nvPr/>
        </p:nvSpPr>
        <p:spPr>
          <a:xfrm>
            <a:off x="886718" y="1510194"/>
            <a:ext cx="8979658" cy="1000274"/>
          </a:xfrm>
          <a:prstGeom prst="rect">
            <a:avLst/>
          </a:prstGeom>
        </p:spPr>
        <p:txBody>
          <a:bodyPr wrap="square">
            <a:spAutoFit/>
          </a:bodyPr>
          <a:lstStyle/>
          <a:p>
            <a:pPr>
              <a:spcAft>
                <a:spcPts val="300"/>
              </a:spcAft>
            </a:pPr>
            <a:r>
              <a:rPr lang="zh-TW" altLang="en-US" sz="1800" b="0" dirty="0">
                <a:latin typeface="微軟正黑體" panose="020B0604030504040204" pitchFamily="34" charset="-120"/>
                <a:ea typeface="微軟正黑體" panose="020B0604030504040204" pitchFamily="34" charset="-120"/>
              </a:rPr>
              <a:t>請以圖表呈現，並</a:t>
            </a:r>
            <a:endParaRPr lang="en-US" altLang="zh-TW" sz="1800" b="0" dirty="0">
              <a:latin typeface="微軟正黑體" panose="020B0604030504040204" pitchFamily="34" charset="-120"/>
              <a:ea typeface="微軟正黑體" panose="020B0604030504040204" pitchFamily="34" charset="-120"/>
            </a:endParaRPr>
          </a:p>
          <a:p>
            <a:pPr>
              <a:spcAft>
                <a:spcPts val="300"/>
              </a:spcAft>
            </a:pPr>
            <a:r>
              <a:rPr lang="en-US" altLang="zh-TW" sz="1800" b="0" dirty="0">
                <a:latin typeface="微軟正黑體" panose="020B0604030504040204" pitchFamily="34" charset="-120"/>
                <a:ea typeface="微軟正黑體" panose="020B0604030504040204" pitchFamily="34" charset="-120"/>
              </a:rPr>
              <a:t>1.</a:t>
            </a:r>
            <a:r>
              <a:rPr lang="zh-TW" altLang="en-US" sz="1800" b="0" dirty="0">
                <a:latin typeface="微軟正黑體" panose="020B0604030504040204" pitchFamily="34" charset="-120"/>
                <a:ea typeface="微軟正黑體" panose="020B0604030504040204" pitchFamily="34" charset="-120"/>
              </a:rPr>
              <a:t>須說明</a:t>
            </a:r>
            <a:r>
              <a:rPr lang="zh-TW" altLang="en-US" sz="1800" dirty="0">
                <a:solidFill>
                  <a:srgbClr val="2D669E"/>
                </a:solidFill>
                <a:latin typeface="微軟正黑體" panose="020B0604030504040204" pitchFamily="34" charset="-120"/>
                <a:ea typeface="微軟正黑體" panose="020B0604030504040204" pitchFamily="34" charset="-120"/>
              </a:rPr>
              <a:t>導入前後</a:t>
            </a:r>
            <a:r>
              <a:rPr lang="zh-TW" altLang="en-US" sz="1800" b="0" dirty="0">
                <a:latin typeface="微軟正黑體" panose="020B0604030504040204" pitchFamily="34" charset="-120"/>
                <a:ea typeface="微軟正黑體" panose="020B0604030504040204" pitchFamily="34" charset="-120"/>
              </a:rPr>
              <a:t>使用之系統、數位工具、串接流程、串接內容等。</a:t>
            </a:r>
            <a:endParaRPr lang="en-US" altLang="zh-TW" sz="1800" b="0" dirty="0">
              <a:latin typeface="微軟正黑體" panose="020B0604030504040204" pitchFamily="34" charset="-120"/>
              <a:ea typeface="微軟正黑體" panose="020B0604030504040204" pitchFamily="34" charset="-120"/>
            </a:endParaRPr>
          </a:p>
          <a:p>
            <a:pPr>
              <a:spcAft>
                <a:spcPts val="300"/>
              </a:spcAft>
            </a:pPr>
            <a:r>
              <a:rPr lang="en-US" altLang="zh-TW" sz="1800" b="0" dirty="0">
                <a:latin typeface="微軟正黑體" panose="020B0604030504040204" pitchFamily="34" charset="-120"/>
                <a:ea typeface="微軟正黑體" panose="020B0604030504040204" pitchFamily="34" charset="-120"/>
              </a:rPr>
              <a:t>2.</a:t>
            </a:r>
            <a:r>
              <a:rPr lang="zh-TW" altLang="en-US" sz="1800" b="0" dirty="0">
                <a:latin typeface="微軟正黑體" panose="020B0604030504040204" pitchFamily="34" charset="-120"/>
                <a:ea typeface="微軟正黑體" panose="020B0604030504040204" pitchFamily="34" charset="-120"/>
              </a:rPr>
              <a:t>於圖表下方詳述</a:t>
            </a:r>
            <a:r>
              <a:rPr lang="zh-TW" altLang="en-US" sz="1800" dirty="0">
                <a:solidFill>
                  <a:srgbClr val="2D669E"/>
                </a:solidFill>
                <a:latin typeface="微軟正黑體" panose="020B0604030504040204" pitchFamily="34" charset="-120"/>
                <a:ea typeface="微軟正黑體" panose="020B0604030504040204" pitchFamily="34" charset="-120"/>
              </a:rPr>
              <a:t>供應鏈管理及客戶關係管理串聯之業者名稱及家數</a:t>
            </a:r>
            <a:r>
              <a:rPr lang="zh-TW" altLang="en-US" sz="1800" b="0" dirty="0">
                <a:latin typeface="微軟正黑體" panose="020B0604030504040204" pitchFamily="34" charset="-120"/>
                <a:ea typeface="微軟正黑體" panose="020B0604030504040204" pitchFamily="34" charset="-120"/>
              </a:rPr>
              <a:t>。</a:t>
            </a:r>
            <a:endParaRPr lang="en-US" altLang="zh-TW" sz="1800" b="0" dirty="0">
              <a:latin typeface="微軟正黑體" panose="020B0604030504040204" pitchFamily="34" charset="-120"/>
              <a:ea typeface="微軟正黑體" panose="020B0604030504040204" pitchFamily="34" charset="-120"/>
            </a:endParaRPr>
          </a:p>
        </p:txBody>
      </p:sp>
      <p:sp>
        <p:nvSpPr>
          <p:cNvPr id="384" name="矩形 383"/>
          <p:cNvSpPr/>
          <p:nvPr/>
        </p:nvSpPr>
        <p:spPr>
          <a:xfrm>
            <a:off x="384892" y="1127321"/>
            <a:ext cx="249299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六、雲端與數位科技</a:t>
            </a:r>
          </a:p>
        </p:txBody>
      </p:sp>
      <p:sp>
        <p:nvSpPr>
          <p:cNvPr id="219" name="Rectangle 2">
            <a:extLst>
              <a:ext uri="{FF2B5EF4-FFF2-40B4-BE49-F238E27FC236}">
                <a16:creationId xmlns:a16="http://schemas.microsoft.com/office/drawing/2014/main" id="{CAD0507F-D14D-4F09-B79D-614ED28AF88B}"/>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(6/9)</a:t>
            </a:r>
            <a:endParaRPr lang="zh-TW" altLang="en-US" b="0" kern="0" dirty="0">
              <a:solidFill>
                <a:schemeClr val="tx1"/>
              </a:solidFill>
              <a:latin typeface="+mn-ea"/>
              <a:ea typeface="+mn-ea"/>
            </a:endParaRPr>
          </a:p>
        </p:txBody>
      </p:sp>
      <p:pic>
        <p:nvPicPr>
          <p:cNvPr id="5" name="圖片 4">
            <a:extLst>
              <a:ext uri="{FF2B5EF4-FFF2-40B4-BE49-F238E27FC236}">
                <a16:creationId xmlns:a16="http://schemas.microsoft.com/office/drawing/2014/main" id="{0575A068-ACD5-43C7-8797-2ABCD65F9C21}"/>
              </a:ext>
            </a:extLst>
          </p:cNvPr>
          <p:cNvPicPr>
            <a:picLocks noChangeAspect="1"/>
          </p:cNvPicPr>
          <p:nvPr/>
        </p:nvPicPr>
        <p:blipFill rotWithShape="1">
          <a:blip r:embed="rId3"/>
          <a:srcRect l="37661" t="42212" r="15815" b="19821"/>
          <a:stretch/>
        </p:blipFill>
        <p:spPr>
          <a:xfrm>
            <a:off x="3414932" y="2898648"/>
            <a:ext cx="6085684" cy="2825496"/>
          </a:xfrm>
          <a:prstGeom prst="rect">
            <a:avLst/>
          </a:prstGeom>
        </p:spPr>
      </p:pic>
      <p:sp>
        <p:nvSpPr>
          <p:cNvPr id="220" name="矩形 219">
            <a:extLst>
              <a:ext uri="{FF2B5EF4-FFF2-40B4-BE49-F238E27FC236}">
                <a16:creationId xmlns:a16="http://schemas.microsoft.com/office/drawing/2014/main" id="{8078B6BD-B1DD-48FD-9ADE-B657ADF6A943}"/>
              </a:ext>
            </a:extLst>
          </p:cNvPr>
          <p:cNvSpPr/>
          <p:nvPr/>
        </p:nvSpPr>
        <p:spPr>
          <a:xfrm>
            <a:off x="940979" y="2759255"/>
            <a:ext cx="859531" cy="400110"/>
          </a:xfrm>
          <a:prstGeom prst="rect">
            <a:avLst/>
          </a:prstGeom>
          <a:solidFill>
            <a:schemeClr val="accent4">
              <a:lumMod val="20000"/>
              <a:lumOff val="80000"/>
            </a:schemeClr>
          </a:solidFill>
        </p:spPr>
        <p:txBody>
          <a:bodyPr wrap="non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AS-IS</a:t>
            </a:r>
            <a:endParaRPr lang="zh-TW" altLang="en-US" sz="2000" b="0" dirty="0">
              <a:latin typeface="微軟正黑體" panose="020B0604030504040204" pitchFamily="34" charset="-120"/>
              <a:ea typeface="微軟正黑體" panose="020B0604030504040204" pitchFamily="34" charset="-120"/>
            </a:endParaRPr>
          </a:p>
        </p:txBody>
      </p:sp>
      <p:sp>
        <p:nvSpPr>
          <p:cNvPr id="221" name="矩形 220">
            <a:extLst>
              <a:ext uri="{FF2B5EF4-FFF2-40B4-BE49-F238E27FC236}">
                <a16:creationId xmlns:a16="http://schemas.microsoft.com/office/drawing/2014/main" id="{8F691BAF-F544-4517-B3DB-3CE7CA694C41}"/>
              </a:ext>
            </a:extLst>
          </p:cNvPr>
          <p:cNvSpPr/>
          <p:nvPr/>
        </p:nvSpPr>
        <p:spPr>
          <a:xfrm>
            <a:off x="3528731" y="2759255"/>
            <a:ext cx="1006693" cy="400110"/>
          </a:xfrm>
          <a:prstGeom prst="rect">
            <a:avLst/>
          </a:prstGeom>
          <a:solidFill>
            <a:schemeClr val="accent5">
              <a:lumMod val="20000"/>
              <a:lumOff val="80000"/>
            </a:schemeClr>
          </a:solidFill>
        </p:spPr>
        <p:txBody>
          <a:bodyPr wrap="squar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TO-BE</a:t>
            </a:r>
            <a:endParaRPr lang="zh-TW" altLang="en-US" sz="20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0431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10</a:t>
            </a:fld>
            <a:endParaRPr lang="zh-TW" altLang="en-US" dirty="0"/>
          </a:p>
        </p:txBody>
      </p:sp>
      <p:sp>
        <p:nvSpPr>
          <p:cNvPr id="41" name="橢圓形圖說文字 40"/>
          <p:cNvSpPr/>
          <p:nvPr/>
        </p:nvSpPr>
        <p:spPr bwMode="auto">
          <a:xfrm>
            <a:off x="9747009" y="2198431"/>
            <a:ext cx="1008000" cy="969363"/>
          </a:xfrm>
          <a:prstGeom prst="wedgeEllipseCallout">
            <a:avLst>
              <a:gd name="adj1" fmla="val -40371"/>
              <a:gd name="adj2" fmla="val 81496"/>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384" name="矩形 383"/>
          <p:cNvSpPr/>
          <p:nvPr/>
        </p:nvSpPr>
        <p:spPr>
          <a:xfrm>
            <a:off x="384892" y="1099889"/>
            <a:ext cx="1723549"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七、資安規劃</a:t>
            </a:r>
          </a:p>
        </p:txBody>
      </p:sp>
      <p:sp>
        <p:nvSpPr>
          <p:cNvPr id="219" name="Rectangle 2">
            <a:extLst>
              <a:ext uri="{FF2B5EF4-FFF2-40B4-BE49-F238E27FC236}">
                <a16:creationId xmlns:a16="http://schemas.microsoft.com/office/drawing/2014/main" id="{CAD0507F-D14D-4F09-B79D-614ED28AF88B}"/>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(7/9)</a:t>
            </a:r>
            <a:endParaRPr lang="zh-TW" altLang="en-US" b="0" kern="0" dirty="0">
              <a:solidFill>
                <a:schemeClr val="tx1"/>
              </a:solidFill>
              <a:latin typeface="+mn-ea"/>
              <a:ea typeface="+mn-ea"/>
            </a:endParaRPr>
          </a:p>
        </p:txBody>
      </p:sp>
      <p:grpSp>
        <p:nvGrpSpPr>
          <p:cNvPr id="6" name="群組 5">
            <a:extLst>
              <a:ext uri="{FF2B5EF4-FFF2-40B4-BE49-F238E27FC236}">
                <a16:creationId xmlns:a16="http://schemas.microsoft.com/office/drawing/2014/main" id="{0E90D575-207A-451D-931C-DC218CB75FD3}"/>
              </a:ext>
            </a:extLst>
          </p:cNvPr>
          <p:cNvGrpSpPr/>
          <p:nvPr/>
        </p:nvGrpSpPr>
        <p:grpSpPr>
          <a:xfrm>
            <a:off x="589788" y="2211841"/>
            <a:ext cx="8746236" cy="4071127"/>
            <a:chOff x="589788" y="2257561"/>
            <a:chExt cx="8746236" cy="4071127"/>
          </a:xfrm>
        </p:grpSpPr>
        <p:grpSp>
          <p:nvGrpSpPr>
            <p:cNvPr id="10" name="群組 9">
              <a:extLst>
                <a:ext uri="{FF2B5EF4-FFF2-40B4-BE49-F238E27FC236}">
                  <a16:creationId xmlns:a16="http://schemas.microsoft.com/office/drawing/2014/main" id="{4E06099B-8C0B-4F66-A048-993BEC3C2908}"/>
                </a:ext>
              </a:extLst>
            </p:cNvPr>
            <p:cNvGrpSpPr/>
            <p:nvPr/>
          </p:nvGrpSpPr>
          <p:grpSpPr>
            <a:xfrm>
              <a:off x="589788" y="2736275"/>
              <a:ext cx="8746236" cy="3592413"/>
              <a:chOff x="191344" y="1444620"/>
              <a:chExt cx="11805130" cy="4848817"/>
            </a:xfrm>
          </p:grpSpPr>
          <p:grpSp>
            <p:nvGrpSpPr>
              <p:cNvPr id="11" name="群組 10">
                <a:extLst>
                  <a:ext uri="{FF2B5EF4-FFF2-40B4-BE49-F238E27FC236}">
                    <a16:creationId xmlns:a16="http://schemas.microsoft.com/office/drawing/2014/main" id="{8531486C-C6B2-4F4B-AE5D-496D0B4A98EE}"/>
                  </a:ext>
                </a:extLst>
              </p:cNvPr>
              <p:cNvGrpSpPr/>
              <p:nvPr/>
            </p:nvGrpSpPr>
            <p:grpSpPr>
              <a:xfrm>
                <a:off x="191344" y="1444620"/>
                <a:ext cx="5341674" cy="4840075"/>
                <a:chOff x="119336" y="1874798"/>
                <a:chExt cx="5341674" cy="4840075"/>
              </a:xfrm>
            </p:grpSpPr>
            <p:sp>
              <p:nvSpPr>
                <p:cNvPr id="18" name="圓角矩形 12">
                  <a:extLst>
                    <a:ext uri="{FF2B5EF4-FFF2-40B4-BE49-F238E27FC236}">
                      <a16:creationId xmlns:a16="http://schemas.microsoft.com/office/drawing/2014/main" id="{80B8F6AF-9C5B-48C5-AFAA-80FB4BF4141A}"/>
                    </a:ext>
                  </a:extLst>
                </p:cNvPr>
                <p:cNvSpPr/>
                <p:nvPr/>
              </p:nvSpPr>
              <p:spPr>
                <a:xfrm>
                  <a:off x="119336" y="1874798"/>
                  <a:ext cx="5341674" cy="4840075"/>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8">
                  <a:extLst>
                    <a:ext uri="{FF2B5EF4-FFF2-40B4-BE49-F238E27FC236}">
                      <a16:creationId xmlns:a16="http://schemas.microsoft.com/office/drawing/2014/main" id="{F4ADFB42-4BE0-4CE3-ADA9-1C9D9101BCD6}"/>
                    </a:ext>
                  </a:extLst>
                </p:cNvPr>
                <p:cNvPicPr/>
                <p:nvPr/>
              </p:nvPicPr>
              <p:blipFill rotWithShape="1">
                <a:blip r:embed="rId3"/>
                <a:srcRect l="2592" t="45444" r="51624"/>
                <a:stretch/>
              </p:blipFill>
              <p:spPr>
                <a:xfrm>
                  <a:off x="379659" y="2132460"/>
                  <a:ext cx="4849373" cy="4332707"/>
                </a:xfrm>
                <a:prstGeom prst="roundRect">
                  <a:avLst>
                    <a:gd name="adj" fmla="val 8594"/>
                  </a:avLst>
                </a:prstGeom>
                <a:solidFill>
                  <a:srgbClr val="FFFFFF">
                    <a:shade val="85000"/>
                  </a:srgbClr>
                </a:solidFill>
                <a:ln>
                  <a:noFill/>
                </a:ln>
                <a:effectLst/>
              </p:spPr>
            </p:pic>
          </p:grpSp>
          <p:grpSp>
            <p:nvGrpSpPr>
              <p:cNvPr id="12" name="群組 11">
                <a:extLst>
                  <a:ext uri="{FF2B5EF4-FFF2-40B4-BE49-F238E27FC236}">
                    <a16:creationId xmlns:a16="http://schemas.microsoft.com/office/drawing/2014/main" id="{BCF7C47A-DAC3-4BF0-965B-D17D91F827F7}"/>
                  </a:ext>
                </a:extLst>
              </p:cNvPr>
              <p:cNvGrpSpPr/>
              <p:nvPr/>
            </p:nvGrpSpPr>
            <p:grpSpPr>
              <a:xfrm>
                <a:off x="5663952" y="1444620"/>
                <a:ext cx="6332522" cy="4848817"/>
                <a:chOff x="5729079" y="1804347"/>
                <a:chExt cx="6332522" cy="4848817"/>
              </a:xfrm>
            </p:grpSpPr>
            <p:sp>
              <p:nvSpPr>
                <p:cNvPr id="13" name="圓角矩形 13">
                  <a:extLst>
                    <a:ext uri="{FF2B5EF4-FFF2-40B4-BE49-F238E27FC236}">
                      <a16:creationId xmlns:a16="http://schemas.microsoft.com/office/drawing/2014/main" id="{22B6EB59-F8AB-4270-8E17-E0E42924AE8A}"/>
                    </a:ext>
                  </a:extLst>
                </p:cNvPr>
                <p:cNvSpPr/>
                <p:nvPr/>
              </p:nvSpPr>
              <p:spPr>
                <a:xfrm>
                  <a:off x="5729079" y="1806705"/>
                  <a:ext cx="6332522" cy="4840075"/>
                </a:xfrm>
                <a:prstGeom prst="round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AED65814-F2FD-4D16-8B52-BD7F02A742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0012" y="1804347"/>
                  <a:ext cx="6181089" cy="4848817"/>
                </a:xfrm>
                <a:prstGeom prst="rect">
                  <a:avLst/>
                </a:prstGeom>
                <a:noFill/>
              </p:spPr>
            </p:pic>
          </p:grpSp>
        </p:grpSp>
        <p:sp>
          <p:nvSpPr>
            <p:cNvPr id="220" name="矩形 219">
              <a:extLst>
                <a:ext uri="{FF2B5EF4-FFF2-40B4-BE49-F238E27FC236}">
                  <a16:creationId xmlns:a16="http://schemas.microsoft.com/office/drawing/2014/main" id="{8078B6BD-B1DD-48FD-9ADE-B657ADF6A943}"/>
                </a:ext>
              </a:extLst>
            </p:cNvPr>
            <p:cNvSpPr/>
            <p:nvPr/>
          </p:nvSpPr>
          <p:spPr>
            <a:xfrm>
              <a:off x="1365706" y="2257561"/>
              <a:ext cx="2405725" cy="400110"/>
            </a:xfrm>
            <a:prstGeom prst="rect">
              <a:avLst/>
            </a:prstGeom>
            <a:solidFill>
              <a:schemeClr val="accent4">
                <a:lumMod val="20000"/>
                <a:lumOff val="80000"/>
              </a:schemeClr>
            </a:solidFill>
          </p:spPr>
          <p:txBody>
            <a:bodyPr wrap="square">
              <a:spAutoFit/>
            </a:bodyPr>
            <a:lstStyle/>
            <a:p>
              <a:r>
                <a:rPr lang="zh-TW" altLang="en-US" sz="2000" b="0" dirty="0">
                  <a:solidFill>
                    <a:srgbClr val="000000"/>
                  </a:solidFill>
                  <a:latin typeface="微軟正黑體" panose="020B0604030504040204" pitchFamily="34" charset="-120"/>
                  <a:ea typeface="微軟正黑體" panose="020B0604030504040204" pitchFamily="34" charset="-120"/>
                </a:rPr>
                <a:t>資安盤點現況</a:t>
              </a:r>
              <a:r>
                <a:rPr lang="en-US" altLang="zh-TW" sz="2000" b="0" dirty="0">
                  <a:solidFill>
                    <a:srgbClr val="000000"/>
                  </a:solidFill>
                  <a:latin typeface="微軟正黑體" panose="020B0604030504040204" pitchFamily="34" charset="-120"/>
                  <a:ea typeface="微軟正黑體" panose="020B0604030504040204" pitchFamily="34" charset="-120"/>
                </a:rPr>
                <a:t>AS-IS</a:t>
              </a:r>
              <a:endParaRPr lang="zh-TW" altLang="en-US" sz="2000" b="0" dirty="0">
                <a:latin typeface="微軟正黑體" panose="020B0604030504040204" pitchFamily="34" charset="-120"/>
                <a:ea typeface="微軟正黑體" panose="020B0604030504040204" pitchFamily="34" charset="-120"/>
              </a:endParaRPr>
            </a:p>
          </p:txBody>
        </p:sp>
        <p:sp>
          <p:nvSpPr>
            <p:cNvPr id="221" name="矩形 220">
              <a:extLst>
                <a:ext uri="{FF2B5EF4-FFF2-40B4-BE49-F238E27FC236}">
                  <a16:creationId xmlns:a16="http://schemas.microsoft.com/office/drawing/2014/main" id="{8F691BAF-F544-4517-B3DB-3CE7CA694C41}"/>
                </a:ext>
              </a:extLst>
            </p:cNvPr>
            <p:cNvSpPr/>
            <p:nvPr/>
          </p:nvSpPr>
          <p:spPr>
            <a:xfrm>
              <a:off x="5501578" y="2257561"/>
              <a:ext cx="2977225" cy="400110"/>
            </a:xfrm>
            <a:prstGeom prst="rect">
              <a:avLst/>
            </a:prstGeom>
            <a:solidFill>
              <a:schemeClr val="accent5">
                <a:lumMod val="20000"/>
                <a:lumOff val="80000"/>
              </a:schemeClr>
            </a:solidFill>
          </p:spPr>
          <p:txBody>
            <a:bodyPr wrap="square">
              <a:spAutoFit/>
            </a:bodyPr>
            <a:lstStyle/>
            <a:p>
              <a:r>
                <a:rPr lang="zh-TW" altLang="en-US" sz="2000" b="0" dirty="0">
                  <a:solidFill>
                    <a:srgbClr val="000000"/>
                  </a:solidFill>
                  <a:latin typeface="微軟正黑體" panose="020B0604030504040204" pitchFamily="34" charset="-120"/>
                  <a:ea typeface="微軟正黑體" panose="020B0604030504040204" pitchFamily="34" charset="-120"/>
                </a:rPr>
                <a:t>資安防護建置規劃</a:t>
              </a:r>
              <a:r>
                <a:rPr lang="en-US" altLang="zh-TW" sz="2000" b="0" dirty="0">
                  <a:solidFill>
                    <a:srgbClr val="000000"/>
                  </a:solidFill>
                  <a:latin typeface="微軟正黑體" panose="020B0604030504040204" pitchFamily="34" charset="-120"/>
                  <a:ea typeface="微軟正黑體" panose="020B0604030504040204" pitchFamily="34" charset="-120"/>
                </a:rPr>
                <a:t>TO-BE</a:t>
              </a:r>
              <a:endParaRPr lang="zh-TW" altLang="en-US" sz="2000" b="0" dirty="0">
                <a:latin typeface="微軟正黑體" panose="020B0604030504040204" pitchFamily="34" charset="-120"/>
                <a:ea typeface="微軟正黑體" panose="020B0604030504040204" pitchFamily="34" charset="-120"/>
              </a:endParaRPr>
            </a:p>
          </p:txBody>
        </p:sp>
      </p:grpSp>
      <p:sp>
        <p:nvSpPr>
          <p:cNvPr id="4" name="矩形 3">
            <a:extLst>
              <a:ext uri="{FF2B5EF4-FFF2-40B4-BE49-F238E27FC236}">
                <a16:creationId xmlns:a16="http://schemas.microsoft.com/office/drawing/2014/main" id="{3455A010-E486-4382-830B-B1EF27B1E895}"/>
              </a:ext>
            </a:extLst>
          </p:cNvPr>
          <p:cNvSpPr/>
          <p:nvPr/>
        </p:nvSpPr>
        <p:spPr>
          <a:xfrm>
            <a:off x="881858" y="1470307"/>
            <a:ext cx="8701054" cy="646331"/>
          </a:xfrm>
          <a:prstGeom prst="rect">
            <a:avLst/>
          </a:prstGeom>
        </p:spPr>
        <p:txBody>
          <a:bodyPr wrap="square">
            <a:spAutoFit/>
          </a:bodyPr>
          <a:lstStyle/>
          <a:p>
            <a:r>
              <a:rPr lang="zh-TW" altLang="en-US" sz="1800" b="0" dirty="0">
                <a:solidFill>
                  <a:srgbClr val="000000"/>
                </a:solidFill>
                <a:latin typeface="+mj-ea"/>
                <a:ea typeface="+mj-ea"/>
              </a:rPr>
              <a:t>包含網路、應用及設備層的軟硬體、管理及教育訓練，現況盤點及建置規劃，並提供資安架構圖等之現況盤點及建置規劃。</a:t>
            </a:r>
            <a:endParaRPr lang="zh-TW" altLang="en-US" sz="3200" dirty="0">
              <a:latin typeface="+mj-ea"/>
              <a:ea typeface="+mj-ea"/>
            </a:endParaRPr>
          </a:p>
        </p:txBody>
      </p:sp>
    </p:spTree>
    <p:extLst>
      <p:ext uri="{BB962C8B-B14F-4D97-AF65-F5344CB8AC3E}">
        <p14:creationId xmlns:p14="http://schemas.microsoft.com/office/powerpoint/2010/main" val="19167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11</a:t>
            </a:fld>
            <a:endParaRPr lang="zh-TW" altLang="en-US" dirty="0"/>
          </a:p>
        </p:txBody>
      </p:sp>
      <p:sp>
        <p:nvSpPr>
          <p:cNvPr id="41" name="橢圓形圖說文字 40"/>
          <p:cNvSpPr/>
          <p:nvPr/>
        </p:nvSpPr>
        <p:spPr bwMode="auto">
          <a:xfrm>
            <a:off x="9759250" y="1292910"/>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276419" y="1155829"/>
            <a:ext cx="2044149"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八、數位準備度</a:t>
            </a:r>
            <a:endParaRPr lang="en-US" altLang="zh-TW" sz="2000" b="0" dirty="0">
              <a:latin typeface="微軟正黑體" panose="020B0604030504040204" pitchFamily="34" charset="-120"/>
              <a:ea typeface="微軟正黑體" panose="020B0604030504040204" pitchFamily="34" charset="-120"/>
            </a:endParaRPr>
          </a:p>
        </p:txBody>
      </p:sp>
      <p:sp>
        <p:nvSpPr>
          <p:cNvPr id="9" name="Rectangle 2">
            <a:extLst>
              <a:ext uri="{FF2B5EF4-FFF2-40B4-BE49-F238E27FC236}">
                <a16:creationId xmlns:a16="http://schemas.microsoft.com/office/drawing/2014/main" id="{85D50DD4-743E-4972-B0CB-3C0569AE3C3B}"/>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(8/9)</a:t>
            </a:r>
            <a:endParaRPr lang="zh-TW" altLang="en-US" b="0" kern="0" dirty="0">
              <a:solidFill>
                <a:schemeClr val="tx1"/>
              </a:solidFill>
              <a:latin typeface="+mn-ea"/>
              <a:ea typeface="+mn-ea"/>
            </a:endParaRPr>
          </a:p>
        </p:txBody>
      </p:sp>
      <p:graphicFrame>
        <p:nvGraphicFramePr>
          <p:cNvPr id="11" name="表格 10">
            <a:extLst>
              <a:ext uri="{FF2B5EF4-FFF2-40B4-BE49-F238E27FC236}">
                <a16:creationId xmlns:a16="http://schemas.microsoft.com/office/drawing/2014/main" id="{56C44BB1-72BD-4487-99CB-F83A94110D1A}"/>
              </a:ext>
            </a:extLst>
          </p:cNvPr>
          <p:cNvGraphicFramePr>
            <a:graphicFrameLocks noGrp="1"/>
          </p:cNvGraphicFramePr>
          <p:nvPr>
            <p:extLst>
              <p:ext uri="{D42A27DB-BD31-4B8C-83A1-F6EECF244321}">
                <p14:modId xmlns:p14="http://schemas.microsoft.com/office/powerpoint/2010/main" val="3251225570"/>
              </p:ext>
            </p:extLst>
          </p:nvPr>
        </p:nvGraphicFramePr>
        <p:xfrm>
          <a:off x="491616" y="1682496"/>
          <a:ext cx="9118729" cy="4673423"/>
        </p:xfrm>
        <a:graphic>
          <a:graphicData uri="http://schemas.openxmlformats.org/drawingml/2006/table">
            <a:tbl>
              <a:tblPr firstRow="1" bandRow="1"/>
              <a:tblGrid>
                <a:gridCol w="1684656">
                  <a:extLst>
                    <a:ext uri="{9D8B030D-6E8A-4147-A177-3AD203B41FA5}">
                      <a16:colId xmlns:a16="http://schemas.microsoft.com/office/drawing/2014/main" val="1748566104"/>
                    </a:ext>
                  </a:extLst>
                </a:gridCol>
                <a:gridCol w="1133856">
                  <a:extLst>
                    <a:ext uri="{9D8B030D-6E8A-4147-A177-3AD203B41FA5}">
                      <a16:colId xmlns:a16="http://schemas.microsoft.com/office/drawing/2014/main" val="221758943"/>
                    </a:ext>
                  </a:extLst>
                </a:gridCol>
                <a:gridCol w="1783080">
                  <a:extLst>
                    <a:ext uri="{9D8B030D-6E8A-4147-A177-3AD203B41FA5}">
                      <a16:colId xmlns:a16="http://schemas.microsoft.com/office/drawing/2014/main" val="227637293"/>
                    </a:ext>
                  </a:extLst>
                </a:gridCol>
                <a:gridCol w="4517137">
                  <a:extLst>
                    <a:ext uri="{9D8B030D-6E8A-4147-A177-3AD203B41FA5}">
                      <a16:colId xmlns:a16="http://schemas.microsoft.com/office/drawing/2014/main" val="4267454527"/>
                    </a:ext>
                  </a:extLst>
                </a:gridCol>
              </a:tblGrid>
              <a:tr h="535786">
                <a:tc gridSpan="4">
                  <a:txBody>
                    <a:bodyPr/>
                    <a:lstStyle>
                      <a:lvl1pPr marL="0" algn="l" defTabSz="685800" rtl="0" eaLnBrk="1" latinLnBrk="0" hangingPunct="1">
                        <a:defRPr sz="1350" b="1" kern="1200">
                          <a:solidFill>
                            <a:schemeClr val="lt1"/>
                          </a:solidFill>
                          <a:latin typeface="Arial" panose="020B0604020202020204"/>
                        </a:defRPr>
                      </a:lvl1pPr>
                      <a:lvl2pPr marL="342900" algn="l" defTabSz="685800" rtl="0" eaLnBrk="1" latinLnBrk="0" hangingPunct="1">
                        <a:defRPr sz="1350" b="1" kern="1200">
                          <a:solidFill>
                            <a:schemeClr val="lt1"/>
                          </a:solidFill>
                          <a:latin typeface="Arial" panose="020B0604020202020204"/>
                        </a:defRPr>
                      </a:lvl2pPr>
                      <a:lvl3pPr marL="685800" algn="l" defTabSz="685800" rtl="0" eaLnBrk="1" latinLnBrk="0" hangingPunct="1">
                        <a:defRPr sz="1350" b="1" kern="1200">
                          <a:solidFill>
                            <a:schemeClr val="lt1"/>
                          </a:solidFill>
                          <a:latin typeface="Arial" panose="020B0604020202020204"/>
                        </a:defRPr>
                      </a:lvl3pPr>
                      <a:lvl4pPr marL="1028700" algn="l" defTabSz="685800" rtl="0" eaLnBrk="1" latinLnBrk="0" hangingPunct="1">
                        <a:defRPr sz="1350" b="1" kern="1200">
                          <a:solidFill>
                            <a:schemeClr val="lt1"/>
                          </a:solidFill>
                          <a:latin typeface="Arial" panose="020B0604020202020204"/>
                        </a:defRPr>
                      </a:lvl4pPr>
                      <a:lvl5pPr marL="1371600" algn="l" defTabSz="685800" rtl="0" eaLnBrk="1" latinLnBrk="0" hangingPunct="1">
                        <a:defRPr sz="1350" b="1" kern="1200">
                          <a:solidFill>
                            <a:schemeClr val="lt1"/>
                          </a:solidFill>
                          <a:latin typeface="Arial" panose="020B0604020202020204"/>
                        </a:defRPr>
                      </a:lvl5pPr>
                      <a:lvl6pPr marL="1714500" algn="l" defTabSz="685800" rtl="0" eaLnBrk="1" latinLnBrk="0" hangingPunct="1">
                        <a:defRPr sz="1350" b="1" kern="1200">
                          <a:solidFill>
                            <a:schemeClr val="lt1"/>
                          </a:solidFill>
                          <a:latin typeface="Arial" panose="020B0604020202020204"/>
                        </a:defRPr>
                      </a:lvl6pPr>
                      <a:lvl7pPr marL="2057400" algn="l" defTabSz="685800" rtl="0" eaLnBrk="1" latinLnBrk="0" hangingPunct="1">
                        <a:defRPr sz="1350" b="1" kern="1200">
                          <a:solidFill>
                            <a:schemeClr val="lt1"/>
                          </a:solidFill>
                          <a:latin typeface="Arial" panose="020B0604020202020204"/>
                        </a:defRPr>
                      </a:lvl7pPr>
                      <a:lvl8pPr marL="2400300" algn="l" defTabSz="685800" rtl="0" eaLnBrk="1" latinLnBrk="0" hangingPunct="1">
                        <a:defRPr sz="1350" b="1" kern="1200">
                          <a:solidFill>
                            <a:schemeClr val="lt1"/>
                          </a:solidFill>
                          <a:latin typeface="Arial" panose="020B0604020202020204"/>
                        </a:defRPr>
                      </a:lvl8pPr>
                      <a:lvl9pPr marL="2743200" algn="l" defTabSz="685800" rtl="0" eaLnBrk="1" latinLnBrk="0" hangingPunct="1">
                        <a:defRPr sz="1350" b="1" kern="1200">
                          <a:solidFill>
                            <a:schemeClr val="lt1"/>
                          </a:solidFill>
                          <a:latin typeface="Arial" panose="020B0604020202020204"/>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bg1"/>
                          </a:solidFill>
                          <a:effectLst/>
                          <a:latin typeface="微軟正黑體" panose="020B0604030504040204" pitchFamily="34" charset="-120"/>
                          <a:ea typeface="微軟正黑體" panose="020B0604030504040204" pitchFamily="34" charset="-120"/>
                        </a:rPr>
                        <a:t>數位準備程度</a:t>
                      </a:r>
                      <a:r>
                        <a:rPr kumimoji="0" lang="zh-TW" altLang="en-US" sz="2000" dirty="0">
                          <a:ea typeface="+mn-ea"/>
                        </a:rPr>
                        <a:t>達成情形說明</a:t>
                      </a:r>
                      <a:r>
                        <a:rPr lang="en-US" altLang="zh-TW" sz="2000" dirty="0">
                          <a:solidFill>
                            <a:schemeClr val="bg1"/>
                          </a:solidFill>
                          <a:effectLst/>
                          <a:latin typeface="微軟正黑體" panose="020B0604030504040204" pitchFamily="34" charset="-120"/>
                          <a:ea typeface="微軟正黑體" panose="020B0604030504040204" pitchFamily="34" charset="-120"/>
                        </a:rPr>
                        <a:t>:</a:t>
                      </a:r>
                      <a:r>
                        <a:rPr lang="zh-TW" altLang="en-US" sz="2000" dirty="0">
                          <a:solidFill>
                            <a:schemeClr val="bg1"/>
                          </a:solidFill>
                          <a:effectLst/>
                          <a:latin typeface="微軟正黑體" panose="020B0604030504040204" pitchFamily="34" charset="-120"/>
                          <a:ea typeface="微軟正黑體" panose="020B0604030504040204" pitchFamily="34" charset="-120"/>
                        </a:rPr>
                        <a:t>請說明數位化程度與採用之技術</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356BA2"/>
                    </a:solidFill>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tc hMerge="1">
                  <a:txBody>
                    <a:bodyPr/>
                    <a:lstStyle/>
                    <a:p>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3821189849"/>
                  </a:ext>
                </a:extLst>
              </a:tr>
              <a:tr h="397739">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運作流程</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分類</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內容</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採用之技術</a:t>
                      </a:r>
                      <a:endParaRPr lang="zh-TW" altLang="en-US" sz="1800" b="1"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1567595510"/>
                  </a:ext>
                </a:extLst>
              </a:tr>
              <a:tr h="1084884">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內部運作流程</a:t>
                      </a:r>
                      <a:endParaRPr lang="en-US" altLang="zh-TW"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經營管理</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需說明管理流程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a:t>
                      </a:r>
                      <a:r>
                        <a:rPr lang="en-US" altLang="zh-TW" sz="1800" dirty="0">
                          <a:solidFill>
                            <a:schemeClr val="tx1"/>
                          </a:solidFill>
                          <a:latin typeface="微軟正黑體" panose="020B0604030504040204" pitchFamily="34" charset="-120"/>
                          <a:ea typeface="微軟正黑體" panose="020B0604030504040204" pitchFamily="34" charset="-120"/>
                        </a:rPr>
                        <a:t>ERP</a:t>
                      </a:r>
                      <a:r>
                        <a:rPr lang="zh-TW" altLang="en-US" sz="1800" dirty="0">
                          <a:solidFill>
                            <a:schemeClr val="tx1"/>
                          </a:solidFill>
                          <a:latin typeface="微軟正黑體" panose="020B0604030504040204" pitchFamily="34" charset="-120"/>
                          <a:ea typeface="微軟正黑體" panose="020B0604030504040204" pitchFamily="34" charset="-120"/>
                        </a:rPr>
                        <a:t>、雲端人資系統、</a:t>
                      </a:r>
                      <a:r>
                        <a:rPr lang="en-US" altLang="zh-TW" sz="1800" dirty="0">
                          <a:solidFill>
                            <a:schemeClr val="tx1"/>
                          </a:solidFill>
                          <a:latin typeface="微軟正黑體" panose="020B0604030504040204" pitchFamily="34" charset="-120"/>
                          <a:ea typeface="微軟正黑體" panose="020B0604030504040204" pitchFamily="34" charset="-120"/>
                        </a:rPr>
                        <a:t>RPA</a:t>
                      </a:r>
                      <a:r>
                        <a:rPr lang="zh-TW" altLang="en-US" sz="1800" dirty="0">
                          <a:solidFill>
                            <a:schemeClr val="tx1"/>
                          </a:solidFill>
                          <a:latin typeface="微軟正黑體" panose="020B0604030504040204" pitchFamily="34" charset="-120"/>
                          <a:ea typeface="微軟正黑體" panose="020B0604030504040204" pitchFamily="34" charset="-120"/>
                        </a:rPr>
                        <a:t>等</a:t>
                      </a:r>
                      <a:br>
                        <a:rPr lang="en-US" altLang="zh-TW" sz="1800" dirty="0">
                          <a:solidFill>
                            <a:schemeClr val="tx1"/>
                          </a:solidFill>
                          <a:latin typeface="微軟正黑體" panose="020B0604030504040204" pitchFamily="34" charset="-120"/>
                          <a:ea typeface="微軟正黑體" panose="020B0604030504040204" pitchFamily="34" charset="-120"/>
                        </a:rPr>
                      </a:b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參考建議</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0529607"/>
                  </a:ext>
                </a:extLst>
              </a:tr>
              <a:tr h="816933">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生產製造</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需說明生產流程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a:t>
                      </a:r>
                      <a:r>
                        <a:rPr lang="en-US" altLang="zh-TW" sz="1800" dirty="0">
                          <a:solidFill>
                            <a:schemeClr val="tx1"/>
                          </a:solidFill>
                          <a:latin typeface="微軟正黑體" panose="020B0604030504040204" pitchFamily="34" charset="-120"/>
                          <a:ea typeface="微軟正黑體" panose="020B0604030504040204" pitchFamily="34" charset="-120"/>
                        </a:rPr>
                        <a:t>AOI</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err="1">
                          <a:solidFill>
                            <a:schemeClr val="tx1"/>
                          </a:solidFill>
                          <a:latin typeface="微軟正黑體" panose="020B0604030504040204" pitchFamily="34" charset="-120"/>
                          <a:ea typeface="微軟正黑體" panose="020B0604030504040204" pitchFamily="34" charset="-120"/>
                        </a:rPr>
                        <a:t>IoT</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MES</a:t>
                      </a:r>
                      <a:r>
                        <a:rPr lang="zh-TW" altLang="en-US" sz="1800" dirty="0">
                          <a:solidFill>
                            <a:schemeClr val="tx1"/>
                          </a:solidFill>
                          <a:latin typeface="微軟正黑體" panose="020B0604030504040204" pitchFamily="34" charset="-120"/>
                          <a:ea typeface="微軟正黑體" panose="020B0604030504040204" pitchFamily="34" charset="-120"/>
                        </a:rPr>
                        <a:t>、</a:t>
                      </a:r>
                      <a:r>
                        <a:rPr lang="en-US" altLang="zh-TW" sz="1800" dirty="0">
                          <a:solidFill>
                            <a:schemeClr val="tx1"/>
                          </a:solidFill>
                          <a:latin typeface="微軟正黑體" panose="020B0604030504040204" pitchFamily="34" charset="-120"/>
                          <a:ea typeface="微軟正黑體" panose="020B0604030504040204" pitchFamily="34" charset="-120"/>
                        </a:rPr>
                        <a:t>AI(</a:t>
                      </a:r>
                      <a:r>
                        <a:rPr lang="zh-TW" altLang="en-US" sz="1800" dirty="0">
                          <a:solidFill>
                            <a:schemeClr val="tx1"/>
                          </a:solidFill>
                          <a:latin typeface="微軟正黑體" panose="020B0604030504040204" pitchFamily="34" charset="-120"/>
                          <a:ea typeface="微軟正黑體" panose="020B0604030504040204" pitchFamily="34" charset="-120"/>
                        </a:rPr>
                        <a:t>參考建議</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4933259"/>
                  </a:ext>
                </a:extLst>
              </a:tr>
              <a:tr h="1084884">
                <a:tc rowSpan="2">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gn="ctr"/>
                      <a:r>
                        <a:rPr lang="zh-TW" altLang="en-US" sz="1800" dirty="0">
                          <a:solidFill>
                            <a:schemeClr val="tx1"/>
                          </a:solidFill>
                          <a:latin typeface="微軟正黑體" panose="020B0604030504040204" pitchFamily="34" charset="-120"/>
                          <a:ea typeface="微軟正黑體" panose="020B0604030504040204" pitchFamily="34" charset="-120"/>
                        </a:rPr>
                        <a:t>外部運作流程</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經營管理</a:t>
                      </a:r>
                      <a:endParaRPr lang="en-US" altLang="zh-TW" sz="1800" dirty="0">
                        <a:solidFill>
                          <a:schemeClr val="tx1"/>
                        </a:solidFill>
                        <a:latin typeface="微軟正黑體" panose="020B0604030504040204" pitchFamily="34" charset="-120"/>
                        <a:ea typeface="微軟正黑體" panose="020B0604030504040204" pitchFamily="34" charset="-120"/>
                      </a:endParaRPr>
                    </a:p>
                    <a:p>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含</a:t>
                      </a:r>
                      <a:r>
                        <a:rPr lang="en-US" altLang="zh-TW" sz="1800" dirty="0">
                          <a:solidFill>
                            <a:schemeClr val="tx1"/>
                          </a:solidFill>
                          <a:latin typeface="微軟正黑體" panose="020B0604030504040204" pitchFamily="34" charset="-120"/>
                          <a:ea typeface="微軟正黑體" panose="020B0604030504040204" pitchFamily="34" charset="-120"/>
                        </a:rPr>
                        <a:t>CRM)</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如智能客服、</a:t>
                      </a:r>
                      <a:r>
                        <a:rPr lang="en-US" altLang="zh-TW" sz="1800" dirty="0">
                          <a:solidFill>
                            <a:schemeClr val="tx1"/>
                          </a:solidFill>
                          <a:latin typeface="微軟正黑體" panose="020B0604030504040204" pitchFamily="34" charset="-120"/>
                          <a:ea typeface="微軟正黑體" panose="020B0604030504040204" pitchFamily="34" charset="-120"/>
                        </a:rPr>
                        <a:t>Line bot</a:t>
                      </a:r>
                      <a:r>
                        <a:rPr lang="zh-TW" altLang="en-US" sz="1800" dirty="0">
                          <a:solidFill>
                            <a:schemeClr val="tx1"/>
                          </a:solidFill>
                          <a:latin typeface="微軟正黑體" panose="020B0604030504040204" pitchFamily="34" charset="-120"/>
                          <a:ea typeface="微軟正黑體" panose="020B0604030504040204" pitchFamily="34" charset="-120"/>
                        </a:rPr>
                        <a:t>、區塊鏈等</a:t>
                      </a:r>
                      <a:endParaRPr lang="en-US" altLang="zh-TW" sz="1800" dirty="0">
                        <a:solidFill>
                          <a:schemeClr val="tx1"/>
                        </a:solidFill>
                        <a:latin typeface="微軟正黑體" panose="020B0604030504040204" pitchFamily="34" charset="-120"/>
                        <a:ea typeface="微軟正黑體" panose="020B0604030504040204" pitchFamily="34" charset="-120"/>
                      </a:endParaRPr>
                    </a:p>
                    <a:p>
                      <a:pPr>
                        <a:lnSpc>
                          <a:spcPts val="2600"/>
                        </a:lnSpc>
                      </a:pP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參考建議</a:t>
                      </a:r>
                      <a:r>
                        <a:rPr lang="en-US" altLang="zh-TW" sz="1800" dirty="0">
                          <a:solidFill>
                            <a:schemeClr val="tx1"/>
                          </a:solidFill>
                          <a:latin typeface="微軟正黑體" panose="020B0604030504040204" pitchFamily="34" charset="-120"/>
                          <a:ea typeface="微軟正黑體" panose="020B0604030504040204" pitchFamily="34" charset="-120"/>
                        </a:rPr>
                        <a:t>)</a:t>
                      </a:r>
                      <a:endParaRPr lang="zh-TW" altLang="en-US" sz="1800" dirty="0">
                        <a:solidFill>
                          <a:schemeClr val="tx1"/>
                        </a:solidFill>
                        <a:latin typeface="微軟正黑體" panose="020B0604030504040204" pitchFamily="34" charset="-120"/>
                        <a:ea typeface="微軟正黑體" panose="020B0604030504040204" pitchFamily="34" charset="-120"/>
                      </a:endParaRP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811267"/>
                  </a:ext>
                </a:extLst>
              </a:tr>
              <a:tr h="753197">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r>
                        <a:rPr lang="zh-TW" altLang="en-US" sz="1800" dirty="0">
                          <a:solidFill>
                            <a:schemeClr val="tx1"/>
                          </a:solidFill>
                          <a:latin typeface="微軟正黑體" panose="020B0604030504040204" pitchFamily="34" charset="-120"/>
                          <a:ea typeface="微軟正黑體" panose="020B0604030504040204" pitchFamily="34" charset="-120"/>
                        </a:rPr>
                        <a:t>生產製造</a:t>
                      </a:r>
                      <a:endParaRPr lang="en-US" altLang="zh-TW" sz="1800" dirty="0">
                        <a:solidFill>
                          <a:schemeClr val="tx1"/>
                        </a:solidFill>
                        <a:latin typeface="微軟正黑體" panose="020B0604030504040204" pitchFamily="34" charset="-120"/>
                        <a:ea typeface="微軟正黑體" panose="020B0604030504040204" pitchFamily="34" charset="-120"/>
                      </a:endParaRPr>
                    </a:p>
                    <a:p>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含</a:t>
                      </a:r>
                      <a:r>
                        <a:rPr lang="en-US" altLang="zh-TW" sz="1800" dirty="0">
                          <a:solidFill>
                            <a:schemeClr val="tx1"/>
                          </a:solidFill>
                          <a:latin typeface="微軟正黑體" panose="020B0604030504040204" pitchFamily="34" charset="-120"/>
                          <a:ea typeface="微軟正黑體" panose="020B0604030504040204" pitchFamily="34" charset="-120"/>
                        </a:rPr>
                        <a:t>SCM)</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需說明內涵</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Arial" panose="020B0604020202020204"/>
                        </a:defRPr>
                      </a:lvl1pPr>
                      <a:lvl2pPr marL="342900" algn="l" defTabSz="685800" rtl="0" eaLnBrk="1" latinLnBrk="0" hangingPunct="1">
                        <a:defRPr sz="1350" kern="1200">
                          <a:solidFill>
                            <a:schemeClr val="dk1"/>
                          </a:solidFill>
                          <a:latin typeface="Arial" panose="020B0604020202020204"/>
                        </a:defRPr>
                      </a:lvl2pPr>
                      <a:lvl3pPr marL="685800" algn="l" defTabSz="685800" rtl="0" eaLnBrk="1" latinLnBrk="0" hangingPunct="1">
                        <a:defRPr sz="1350" kern="1200">
                          <a:solidFill>
                            <a:schemeClr val="dk1"/>
                          </a:solidFill>
                          <a:latin typeface="Arial" panose="020B0604020202020204"/>
                        </a:defRPr>
                      </a:lvl3pPr>
                      <a:lvl4pPr marL="1028700" algn="l" defTabSz="685800" rtl="0" eaLnBrk="1" latinLnBrk="0" hangingPunct="1">
                        <a:defRPr sz="1350" kern="1200">
                          <a:solidFill>
                            <a:schemeClr val="dk1"/>
                          </a:solidFill>
                          <a:latin typeface="Arial" panose="020B0604020202020204"/>
                        </a:defRPr>
                      </a:lvl4pPr>
                      <a:lvl5pPr marL="1371600" algn="l" defTabSz="685800" rtl="0" eaLnBrk="1" latinLnBrk="0" hangingPunct="1">
                        <a:defRPr sz="1350" kern="1200">
                          <a:solidFill>
                            <a:schemeClr val="dk1"/>
                          </a:solidFill>
                          <a:latin typeface="Arial" panose="020B0604020202020204"/>
                        </a:defRPr>
                      </a:lvl5pPr>
                      <a:lvl6pPr marL="1714500" algn="l" defTabSz="685800" rtl="0" eaLnBrk="1" latinLnBrk="0" hangingPunct="1">
                        <a:defRPr sz="1350" kern="1200">
                          <a:solidFill>
                            <a:schemeClr val="dk1"/>
                          </a:solidFill>
                          <a:latin typeface="Arial" panose="020B0604020202020204"/>
                        </a:defRPr>
                      </a:lvl6pPr>
                      <a:lvl7pPr marL="2057400" algn="l" defTabSz="685800" rtl="0" eaLnBrk="1" latinLnBrk="0" hangingPunct="1">
                        <a:defRPr sz="1350" kern="1200">
                          <a:solidFill>
                            <a:schemeClr val="dk1"/>
                          </a:solidFill>
                          <a:latin typeface="Arial" panose="020B0604020202020204"/>
                        </a:defRPr>
                      </a:lvl7pPr>
                      <a:lvl8pPr marL="2400300" algn="l" defTabSz="685800" rtl="0" eaLnBrk="1" latinLnBrk="0" hangingPunct="1">
                        <a:defRPr sz="1350" kern="1200">
                          <a:solidFill>
                            <a:schemeClr val="dk1"/>
                          </a:solidFill>
                          <a:latin typeface="Arial" panose="020B0604020202020204"/>
                        </a:defRPr>
                      </a:lvl8pPr>
                      <a:lvl9pPr marL="2743200" algn="l" defTabSz="685800" rtl="0" eaLnBrk="1" latinLnBrk="0" hangingPunct="1">
                        <a:defRPr sz="1350" kern="1200">
                          <a:solidFill>
                            <a:schemeClr val="dk1"/>
                          </a:solidFill>
                          <a:latin typeface="Arial" panose="020B0604020202020204"/>
                        </a:defRPr>
                      </a:lvl9pPr>
                    </a:lstStyle>
                    <a:p>
                      <a:pPr>
                        <a:lnSpc>
                          <a:spcPts val="2600"/>
                        </a:lnSpc>
                      </a:pPr>
                      <a:r>
                        <a:rPr lang="zh-TW" altLang="en-US" sz="1800" dirty="0">
                          <a:solidFill>
                            <a:schemeClr val="tx1"/>
                          </a:solidFill>
                          <a:latin typeface="微軟正黑體" panose="020B0604030504040204" pitchFamily="34" charset="-120"/>
                          <a:ea typeface="微軟正黑體" panose="020B0604030504040204" pitchFamily="34" charset="-120"/>
                        </a:rPr>
                        <a:t>如通訊用</a:t>
                      </a:r>
                      <a:r>
                        <a:rPr lang="en-US" altLang="zh-TW" sz="1800" dirty="0">
                          <a:solidFill>
                            <a:schemeClr val="tx1"/>
                          </a:solidFill>
                          <a:latin typeface="微軟正黑體" panose="020B0604030504040204" pitchFamily="34" charset="-120"/>
                          <a:ea typeface="微軟正黑體" panose="020B0604030504040204" pitchFamily="34" charset="-120"/>
                        </a:rPr>
                        <a:t>APP</a:t>
                      </a:r>
                      <a:r>
                        <a:rPr lang="zh-TW" altLang="en-US" sz="1800" dirty="0">
                          <a:solidFill>
                            <a:schemeClr val="tx1"/>
                          </a:solidFill>
                          <a:latin typeface="微軟正黑體" panose="020B0604030504040204" pitchFamily="34" charset="-120"/>
                          <a:ea typeface="微軟正黑體" panose="020B0604030504040204" pitchFamily="34" charset="-120"/>
                        </a:rPr>
                        <a:t>、串流平台</a:t>
                      </a:r>
                    </a:p>
                  </a:txBody>
                  <a:tcPr marL="82959" marR="82959" marT="41479" marB="41479" anchor="ctr">
                    <a:lnL w="9525" cap="flat" cmpd="sng" algn="ctr">
                      <a:solidFill>
                        <a:sysClr val="window" lastClr="FFFFFF">
                          <a:lumMod val="75000"/>
                        </a:sysClr>
                      </a:solidFill>
                      <a:prstDash val="solid"/>
                      <a:round/>
                      <a:headEnd type="none" w="med" len="med"/>
                      <a:tailEnd type="none" w="med" len="med"/>
                    </a:lnL>
                    <a:lnR w="9525" cap="flat" cmpd="sng" algn="ctr">
                      <a:solidFill>
                        <a:sysClr val="window" lastClr="FFFFFF">
                          <a:lumMod val="75000"/>
                        </a:sysClr>
                      </a:solidFill>
                      <a:prstDash val="solid"/>
                      <a:round/>
                      <a:headEnd type="none" w="med" len="med"/>
                      <a:tailEnd type="none" w="med" len="med"/>
                    </a:lnR>
                    <a:lnT w="9525" cap="flat" cmpd="sng" algn="ctr">
                      <a:solidFill>
                        <a:sysClr val="window" lastClr="FFFFFF">
                          <a:lumMod val="75000"/>
                        </a:sysClr>
                      </a:solidFill>
                      <a:prstDash val="solid"/>
                      <a:round/>
                      <a:headEnd type="none" w="med" len="med"/>
                      <a:tailEnd type="none" w="med" len="med"/>
                    </a:lnT>
                    <a:lnB w="952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0740975"/>
                  </a:ext>
                </a:extLst>
              </a:tr>
            </a:tbl>
          </a:graphicData>
        </a:graphic>
      </p:graphicFrame>
    </p:spTree>
    <p:extLst>
      <p:ext uri="{BB962C8B-B14F-4D97-AF65-F5344CB8AC3E}">
        <p14:creationId xmlns:p14="http://schemas.microsoft.com/office/powerpoint/2010/main" val="236712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F6488A2-771C-4DDA-B319-AC8820BBAC15}"/>
              </a:ext>
            </a:extLst>
          </p:cNvPr>
          <p:cNvSpPr>
            <a:spLocks noGrp="1"/>
          </p:cNvSpPr>
          <p:nvPr>
            <p:ph type="sldNum" sz="quarter" idx="12"/>
          </p:nvPr>
        </p:nvSpPr>
        <p:spPr/>
        <p:txBody>
          <a:bodyPr/>
          <a:lstStyle/>
          <a:p>
            <a:pPr>
              <a:defRPr/>
            </a:pPr>
            <a:fld id="{41891D65-17B4-4C4B-865B-282D95EFB1B0}" type="slidenum">
              <a:rPr lang="zh-TW" altLang="en-US" smtClean="0"/>
              <a:pPr>
                <a:defRPr/>
              </a:pPr>
              <a:t>12</a:t>
            </a:fld>
            <a:endParaRPr lang="zh-TW" altLang="en-US" dirty="0"/>
          </a:p>
        </p:txBody>
      </p:sp>
      <p:graphicFrame>
        <p:nvGraphicFramePr>
          <p:cNvPr id="4" name="表格 3">
            <a:extLst>
              <a:ext uri="{FF2B5EF4-FFF2-40B4-BE49-F238E27FC236}">
                <a16:creationId xmlns:a16="http://schemas.microsoft.com/office/drawing/2014/main" id="{DC3695B6-3FC9-4AC2-92DA-6F4E2AEDA3C2}"/>
              </a:ext>
            </a:extLst>
          </p:cNvPr>
          <p:cNvGraphicFramePr>
            <a:graphicFrameLocks noGrp="1"/>
          </p:cNvGraphicFramePr>
          <p:nvPr>
            <p:extLst>
              <p:ext uri="{D42A27DB-BD31-4B8C-83A1-F6EECF244321}">
                <p14:modId xmlns:p14="http://schemas.microsoft.com/office/powerpoint/2010/main" val="1643243729"/>
              </p:ext>
            </p:extLst>
          </p:nvPr>
        </p:nvGraphicFramePr>
        <p:xfrm>
          <a:off x="484096" y="2736412"/>
          <a:ext cx="8955738" cy="3070028"/>
        </p:xfrm>
        <a:graphic>
          <a:graphicData uri="http://schemas.openxmlformats.org/drawingml/2006/table">
            <a:tbl>
              <a:tblPr firstRow="1" bandRow="1"/>
              <a:tblGrid>
                <a:gridCol w="1939064">
                  <a:extLst>
                    <a:ext uri="{9D8B030D-6E8A-4147-A177-3AD203B41FA5}">
                      <a16:colId xmlns:a16="http://schemas.microsoft.com/office/drawing/2014/main" val="2904380906"/>
                    </a:ext>
                  </a:extLst>
                </a:gridCol>
                <a:gridCol w="2368296">
                  <a:extLst>
                    <a:ext uri="{9D8B030D-6E8A-4147-A177-3AD203B41FA5}">
                      <a16:colId xmlns:a16="http://schemas.microsoft.com/office/drawing/2014/main" val="2308766812"/>
                    </a:ext>
                  </a:extLst>
                </a:gridCol>
                <a:gridCol w="1627632">
                  <a:extLst>
                    <a:ext uri="{9D8B030D-6E8A-4147-A177-3AD203B41FA5}">
                      <a16:colId xmlns:a16="http://schemas.microsoft.com/office/drawing/2014/main" val="1982308683"/>
                    </a:ext>
                  </a:extLst>
                </a:gridCol>
                <a:gridCol w="850392">
                  <a:extLst>
                    <a:ext uri="{9D8B030D-6E8A-4147-A177-3AD203B41FA5}">
                      <a16:colId xmlns:a16="http://schemas.microsoft.com/office/drawing/2014/main" val="2270628559"/>
                    </a:ext>
                  </a:extLst>
                </a:gridCol>
                <a:gridCol w="1289304">
                  <a:extLst>
                    <a:ext uri="{9D8B030D-6E8A-4147-A177-3AD203B41FA5}">
                      <a16:colId xmlns:a16="http://schemas.microsoft.com/office/drawing/2014/main" val="3929352266"/>
                    </a:ext>
                  </a:extLst>
                </a:gridCol>
                <a:gridCol w="881050">
                  <a:extLst>
                    <a:ext uri="{9D8B030D-6E8A-4147-A177-3AD203B41FA5}">
                      <a16:colId xmlns:a16="http://schemas.microsoft.com/office/drawing/2014/main" val="2006062479"/>
                    </a:ext>
                  </a:extLst>
                </a:gridCol>
              </a:tblGrid>
              <a:tr h="370840">
                <a:tc>
                  <a:txBody>
                    <a:bodyPr/>
                    <a:lstStyle/>
                    <a:p>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b="1" dirty="0">
                          <a:solidFill>
                            <a:srgbClr val="356BA2"/>
                          </a:solidFill>
                          <a:latin typeface="微軟正黑體" panose="020B0604030504040204" pitchFamily="34" charset="-120"/>
                          <a:ea typeface="微軟正黑體" panose="020B0604030504040204" pitchFamily="34" charset="-120"/>
                        </a:rPr>
                        <a:t>提案前支出情形</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預估經費</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元</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佔比</a:t>
                      </a:r>
                      <a:endParaRPr lang="en-US" altLang="zh-TW" sz="18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細項</a:t>
                      </a: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內容</a:t>
                      </a:r>
                      <a:endParaRPr lang="en-US" altLang="zh-TW" sz="1800" dirty="0">
                        <a:latin typeface="微軟正黑體" panose="020B0604030504040204" pitchFamily="34" charset="-120"/>
                        <a:ea typeface="微軟正黑體" panose="020B0604030504040204" pitchFamily="34" charset="-120"/>
                      </a:endParaRPr>
                    </a:p>
                    <a:p>
                      <a:pPr algn="ctr"/>
                      <a:r>
                        <a:rPr lang="zh-TW" altLang="en-US" sz="1800" dirty="0">
                          <a:latin typeface="微軟正黑體" panose="020B0604030504040204" pitchFamily="34" charset="-120"/>
                          <a:ea typeface="微軟正黑體" panose="020B0604030504040204" pitchFamily="34" charset="-120"/>
                        </a:rPr>
                        <a:t>規格</a:t>
                      </a:r>
                    </a:p>
                  </a:txBody>
                  <a:tcPr anchor="ctr"/>
                </a:tc>
                <a:extLst>
                  <a:ext uri="{0D108BD9-81ED-4DB2-BD59-A6C34878D82A}">
                    <a16:rowId xmlns:a16="http://schemas.microsoft.com/office/drawing/2014/main" val="3698839262"/>
                  </a:ext>
                </a:extLst>
              </a:tr>
              <a:tr h="513772">
                <a:tc>
                  <a:txBody>
                    <a:bodyPr/>
                    <a:lstStyle/>
                    <a:p>
                      <a:r>
                        <a:rPr lang="zh-TW" altLang="en-US" sz="1800" dirty="0">
                          <a:latin typeface="微軟正黑體" panose="020B0604030504040204" pitchFamily="34" charset="-120"/>
                          <a:ea typeface="微軟正黑體" panose="020B0604030504040204" pitchFamily="34" charset="-120"/>
                        </a:rPr>
                        <a:t>資訊系統總支出</a:t>
                      </a:r>
                      <a:endParaRPr lang="en-US" altLang="zh-TW" sz="1800"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accent4">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accent4">
                        <a:lumMod val="20000"/>
                        <a:lumOff val="80000"/>
                      </a:schemeClr>
                    </a:solidFill>
                  </a:tcPr>
                </a:tc>
                <a:tc>
                  <a:txBody>
                    <a:bodyPr/>
                    <a:lstStyle/>
                    <a:p>
                      <a:r>
                        <a:rPr lang="en-US" altLang="zh-TW" sz="1800" dirty="0">
                          <a:latin typeface="微軟正黑體" panose="020B0604030504040204" pitchFamily="34" charset="-120"/>
                          <a:ea typeface="微軟正黑體" panose="020B0604030504040204" pitchFamily="34" charset="-120"/>
                        </a:rPr>
                        <a:t>100%</a:t>
                      </a:r>
                      <a:endParaRPr lang="zh-TW" altLang="en-US" sz="1800" dirty="0">
                        <a:latin typeface="微軟正黑體" panose="020B0604030504040204" pitchFamily="34" charset="-120"/>
                        <a:ea typeface="微軟正黑體" panose="020B0604030504040204" pitchFamily="34" charset="-120"/>
                      </a:endParaRPr>
                    </a:p>
                  </a:txBody>
                  <a:tcPr anchor="ctr">
                    <a:solidFill>
                      <a:schemeClr val="accent4">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tx1">
                        <a:lumMod val="95000"/>
                        <a:lumOff val="5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chemeClr val="tx1">
                        <a:lumMod val="95000"/>
                        <a:lumOff val="5000"/>
                      </a:schemeClr>
                    </a:solidFill>
                  </a:tcPr>
                </a:tc>
                <a:extLst>
                  <a:ext uri="{0D108BD9-81ED-4DB2-BD59-A6C34878D82A}">
                    <a16:rowId xmlns:a16="http://schemas.microsoft.com/office/drawing/2014/main" val="1951633798"/>
                  </a:ext>
                </a:extLst>
              </a:tr>
              <a:tr h="370840">
                <a:tc rowSpan="2">
                  <a:txBody>
                    <a:bodyPr/>
                    <a:lstStyle/>
                    <a:p>
                      <a:r>
                        <a:rPr lang="zh-TW" altLang="en-US" sz="1800" dirty="0">
                          <a:latin typeface="微軟正黑體" panose="020B0604030504040204" pitchFamily="34" charset="-120"/>
                          <a:ea typeface="微軟正黑體" panose="020B0604030504040204" pitchFamily="34" charset="-120"/>
                        </a:rPr>
                        <a:t>公有雲</a:t>
                      </a:r>
                      <a:endParaRPr lang="en-US" altLang="zh-TW" sz="1800" dirty="0">
                        <a:latin typeface="微軟正黑體" panose="020B0604030504040204" pitchFamily="34" charset="-120"/>
                        <a:ea typeface="微軟正黑體" panose="020B0604030504040204" pitchFamily="34" charset="-120"/>
                      </a:endParaRPr>
                    </a:p>
                  </a:txBody>
                  <a:tcPr anchor="ctr">
                    <a:solidFill>
                      <a:srgbClr val="DAE3F3"/>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extLst>
                  <a:ext uri="{0D108BD9-81ED-4DB2-BD59-A6C34878D82A}">
                    <a16:rowId xmlns:a16="http://schemas.microsoft.com/office/drawing/2014/main" val="512827776"/>
                  </a:ext>
                </a:extLst>
              </a:tr>
              <a:tr h="370840">
                <a:tc vMerge="1">
                  <a:txBody>
                    <a:bodyPr/>
                    <a:lstStyle/>
                    <a:p>
                      <a:endParaRPr lang="en-US" altLang="zh-TW"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6">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DAE3F3"/>
                    </a:solidFill>
                  </a:tcPr>
                </a:tc>
                <a:extLst>
                  <a:ext uri="{0D108BD9-81ED-4DB2-BD59-A6C34878D82A}">
                    <a16:rowId xmlns:a16="http://schemas.microsoft.com/office/drawing/2014/main" val="2741119062"/>
                  </a:ext>
                </a:extLst>
              </a:tr>
              <a:tr h="370840">
                <a:tc rowSpan="2">
                  <a:txBody>
                    <a:bodyPr/>
                    <a:lstStyle/>
                    <a:p>
                      <a:r>
                        <a:rPr lang="zh-TW" altLang="en-US" sz="1800" dirty="0">
                          <a:latin typeface="微軟正黑體" panose="020B0604030504040204" pitchFamily="34" charset="-120"/>
                          <a:ea typeface="微軟正黑體" panose="020B0604030504040204" pitchFamily="34" charset="-120"/>
                        </a:rPr>
                        <a:t>私有雲</a:t>
                      </a:r>
                    </a:p>
                  </a:txBody>
                  <a:tcPr anchor="ctr">
                    <a:solidFill>
                      <a:srgbClr val="ECF9F8"/>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rowSpan="2">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a:latin typeface="微軟正黑體" panose="020B0604030504040204" pitchFamily="34" charset="-120"/>
                        <a:ea typeface="微軟正黑體" panose="020B0604030504040204" pitchFamily="34" charset="-120"/>
                      </a:endParaRPr>
                    </a:p>
                  </a:txBody>
                  <a:tcPr>
                    <a:solidFill>
                      <a:srgbClr val="ECF9F8"/>
                    </a:solidFill>
                  </a:tcPr>
                </a:tc>
                <a:extLst>
                  <a:ext uri="{0D108BD9-81ED-4DB2-BD59-A6C34878D82A}">
                    <a16:rowId xmlns:a16="http://schemas.microsoft.com/office/drawing/2014/main" val="1968079872"/>
                  </a:ext>
                </a:extLst>
              </a:tr>
              <a:tr h="370840">
                <a:tc vMerge="1">
                  <a:txBody>
                    <a:bodyPr/>
                    <a:lstStyle/>
                    <a:p>
                      <a:endParaRPr lang="zh-TW" altLang="en-US" dirty="0">
                        <a:latin typeface="微軟正黑體" panose="020B0604030504040204" pitchFamily="34" charset="-120"/>
                        <a:ea typeface="微軟正黑體" panose="020B0604030504040204" pitchFamily="34" charset="-120"/>
                      </a:endParaRPr>
                    </a:p>
                  </a:txBody>
                  <a:tcPr/>
                </a:tc>
                <a:tc vMerge="1">
                  <a:txBody>
                    <a:bodyPr/>
                    <a:lstStyle/>
                    <a:p>
                      <a:endParaRPr lang="zh-TW" altLang="en-US"/>
                    </a:p>
                  </a:txBody>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solidFill>
                      <a:schemeClr val="accent5">
                        <a:lumMod val="20000"/>
                        <a:lumOff val="80000"/>
                      </a:schemeClr>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extLst>
                  <a:ext uri="{0D108BD9-81ED-4DB2-BD59-A6C34878D82A}">
                    <a16:rowId xmlns:a16="http://schemas.microsoft.com/office/drawing/2014/main" val="3352668261"/>
                  </a:ext>
                </a:extLst>
              </a:tr>
              <a:tr h="432816">
                <a:tc>
                  <a:txBody>
                    <a:bodyPr/>
                    <a:lstStyle/>
                    <a:p>
                      <a:r>
                        <a:rPr lang="zh-TW" altLang="en-US" sz="1800" dirty="0">
                          <a:latin typeface="微軟正黑體" panose="020B0604030504040204" pitchFamily="34" charset="-120"/>
                          <a:ea typeface="微軟正黑體" panose="020B0604030504040204" pitchFamily="34" charset="-120"/>
                        </a:rPr>
                        <a:t>其他</a:t>
                      </a:r>
                    </a:p>
                  </a:txBody>
                  <a:tcPr anchor="ct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tc>
                  <a:txBody>
                    <a:bodyPr/>
                    <a:lstStyle/>
                    <a:p>
                      <a:endParaRPr lang="zh-TW" altLang="en-US" sz="1800" dirty="0">
                        <a:latin typeface="微軟正黑體" panose="020B0604030504040204" pitchFamily="34" charset="-120"/>
                        <a:ea typeface="微軟正黑體" panose="020B0604030504040204" pitchFamily="34" charset="-120"/>
                      </a:endParaRPr>
                    </a:p>
                  </a:txBody>
                  <a:tcPr>
                    <a:solidFill>
                      <a:srgbClr val="ECF9F8"/>
                    </a:solidFill>
                  </a:tcPr>
                </a:tc>
                <a:extLst>
                  <a:ext uri="{0D108BD9-81ED-4DB2-BD59-A6C34878D82A}">
                    <a16:rowId xmlns:a16="http://schemas.microsoft.com/office/drawing/2014/main" val="2351628819"/>
                  </a:ext>
                </a:extLst>
              </a:tr>
            </a:tbl>
          </a:graphicData>
        </a:graphic>
      </p:graphicFrame>
      <p:sp>
        <p:nvSpPr>
          <p:cNvPr id="5" name="文字方塊 4">
            <a:extLst>
              <a:ext uri="{FF2B5EF4-FFF2-40B4-BE49-F238E27FC236}">
                <a16:creationId xmlns:a16="http://schemas.microsoft.com/office/drawing/2014/main" id="{0361B499-4B0A-459D-B848-9E86FA5B9497}"/>
              </a:ext>
            </a:extLst>
          </p:cNvPr>
          <p:cNvSpPr txBox="1"/>
          <p:nvPr/>
        </p:nvSpPr>
        <p:spPr>
          <a:xfrm>
            <a:off x="782290" y="1546039"/>
            <a:ext cx="8535446" cy="923330"/>
          </a:xfrm>
          <a:prstGeom prst="rect">
            <a:avLst/>
          </a:prstGeom>
          <a:noFill/>
        </p:spPr>
        <p:txBody>
          <a:bodyPr wrap="square" rtlCol="0">
            <a:spAutoFit/>
          </a:bodyPr>
          <a:lstStyle/>
          <a:p>
            <a:r>
              <a:rPr lang="zh-TW" altLang="en-US" sz="1800" b="0" dirty="0">
                <a:latin typeface="微軟正黑體" panose="020B0604030504040204" pitchFamily="34" charset="-120"/>
                <a:ea typeface="微軟正黑體" panose="020B0604030504040204" pitchFamily="34" charset="-120"/>
              </a:rPr>
              <a:t>提供計畫內資訊系統支出預算，須符合計畫申請須知所規定</a:t>
            </a:r>
            <a:r>
              <a:rPr lang="zh-TW" altLang="zh-TW" sz="1800" b="0" kern="100" dirty="0">
                <a:latin typeface="微軟正黑體" panose="020B0604030504040204" pitchFamily="34" charset="-120"/>
                <a:ea typeface="微軟正黑體" panose="020B0604030504040204" pitchFamily="34" charset="-120"/>
              </a:rPr>
              <a:t>公有雲雲端服務支出為專案計畫執行期間內向雲端服務供應商申租公有雲雲端平台及運算系統產生之費用，佔資訊系統支出至少</a:t>
            </a:r>
            <a:r>
              <a:rPr lang="en-US" altLang="zh-TW" sz="1800" b="0" kern="100" dirty="0">
                <a:latin typeface="微軟正黑體" panose="020B0604030504040204" pitchFamily="34" charset="-120"/>
                <a:ea typeface="微軟正黑體" panose="020B0604030504040204" pitchFamily="34" charset="-120"/>
              </a:rPr>
              <a:t>20%</a:t>
            </a:r>
            <a:r>
              <a:rPr lang="zh-TW" altLang="zh-TW" sz="1800" b="0" kern="100" dirty="0">
                <a:latin typeface="微軟正黑體" panose="020B0604030504040204" pitchFamily="34" charset="-120"/>
                <a:ea typeface="微軟正黑體" panose="020B0604030504040204" pitchFamily="34" charset="-120"/>
              </a:rPr>
              <a:t>。</a:t>
            </a:r>
            <a:endParaRPr lang="zh-TW" altLang="en-US" sz="1800" b="0"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a16="http://schemas.microsoft.com/office/drawing/2014/main" id="{465A4269-74F1-4E2D-AE7D-19A0243AD262}"/>
              </a:ext>
            </a:extLst>
          </p:cNvPr>
          <p:cNvSpPr txBox="1"/>
          <p:nvPr/>
        </p:nvSpPr>
        <p:spPr>
          <a:xfrm>
            <a:off x="6801089" y="2451929"/>
            <a:ext cx="2791149" cy="338554"/>
          </a:xfrm>
          <a:prstGeom prst="rect">
            <a:avLst/>
          </a:prstGeom>
          <a:noFill/>
        </p:spPr>
        <p:txBody>
          <a:bodyPr wrap="none" rtlCol="0">
            <a:spAutoFit/>
          </a:bodyPr>
          <a:lstStyle/>
          <a:p>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表格內容與欄數可自行新增</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p:txBody>
      </p:sp>
      <p:sp>
        <p:nvSpPr>
          <p:cNvPr id="8" name="矩形 7"/>
          <p:cNvSpPr/>
          <p:nvPr/>
        </p:nvSpPr>
        <p:spPr>
          <a:xfrm>
            <a:off x="285563" y="1146685"/>
            <a:ext cx="2749471"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九、資訊系統支出預算</a:t>
            </a:r>
          </a:p>
        </p:txBody>
      </p:sp>
      <p:sp>
        <p:nvSpPr>
          <p:cNvPr id="10" name="Rectangle 2">
            <a:extLst>
              <a:ext uri="{FF2B5EF4-FFF2-40B4-BE49-F238E27FC236}">
                <a16:creationId xmlns:a16="http://schemas.microsoft.com/office/drawing/2014/main" id="{2EA8424B-2D26-4406-AD38-B41408A8C8CC}"/>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(9/9)</a:t>
            </a:r>
            <a:endParaRPr lang="zh-TW" altLang="en-US" b="0" kern="0" dirty="0">
              <a:solidFill>
                <a:schemeClr val="tx1"/>
              </a:solidFill>
              <a:latin typeface="+mn-ea"/>
              <a:ea typeface="+mn-ea"/>
            </a:endParaRPr>
          </a:p>
        </p:txBody>
      </p:sp>
      <p:sp>
        <p:nvSpPr>
          <p:cNvPr id="9" name="橢圓形圖說文字 40">
            <a:extLst>
              <a:ext uri="{FF2B5EF4-FFF2-40B4-BE49-F238E27FC236}">
                <a16:creationId xmlns:a16="http://schemas.microsoft.com/office/drawing/2014/main" id="{68C0DC8D-259C-4868-B771-1BD107AD074B}"/>
              </a:ext>
            </a:extLst>
          </p:cNvPr>
          <p:cNvSpPr/>
          <p:nvPr/>
        </p:nvSpPr>
        <p:spPr bwMode="auto">
          <a:xfrm>
            <a:off x="9759250" y="1292910"/>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20562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投影片編號版面配置區 1"/>
          <p:cNvSpPr>
            <a:spLocks noGrp="1"/>
          </p:cNvSpPr>
          <p:nvPr>
            <p:ph type="sldNum" sz="quarter" idx="12"/>
          </p:nvPr>
        </p:nvSpPr>
        <p:spPr bwMode="auto"/>
        <p:txBody>
          <a:bodyPr vert="horz" wrap="square" lIns="74295" tIns="37148" rIns="74295" bIns="37148" numCol="1" rtlCol="0" anchor="ctr" anchorCtr="0" compatLnSpc="1">
            <a:prstTxWarp prst="textNoShape">
              <a:avLst/>
            </a:prstTxWarp>
          </a:bodyPr>
          <a:lstStyle/>
          <a:p>
            <a:fld id="{21E735B3-4A80-40DD-946B-D66B7FE004E6}" type="slidenum">
              <a:rPr lang="zh-TW" altLang="en-US">
                <a:sym typeface="Times New Roman" panose="02020603050405020304" pitchFamily="18" charset="0"/>
              </a:rPr>
              <a:pPr/>
              <a:t>13</a:t>
            </a:fld>
            <a:endParaRPr lang="zh-TW" altLang="en-US">
              <a:sym typeface="Times New Roman" panose="02020603050405020304" pitchFamily="18" charset="0"/>
            </a:endParaRPr>
          </a:p>
        </p:txBody>
      </p:sp>
      <p:sp>
        <p:nvSpPr>
          <p:cNvPr id="13" name="矩形 12"/>
          <p:cNvSpPr/>
          <p:nvPr/>
        </p:nvSpPr>
        <p:spPr>
          <a:xfrm>
            <a:off x="293273" y="1163180"/>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一、執行時程架構</a:t>
            </a:r>
          </a:p>
        </p:txBody>
      </p:sp>
      <p:sp>
        <p:nvSpPr>
          <p:cNvPr id="16" name="Rectangle 2">
            <a:extLst>
              <a:ext uri="{FF2B5EF4-FFF2-40B4-BE49-F238E27FC236}">
                <a16:creationId xmlns:a16="http://schemas.microsoft.com/office/drawing/2014/main" id="{1543C40A-7169-4B86-938E-CA6F0445D370}"/>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(1/4)</a:t>
            </a:r>
            <a:endParaRPr lang="zh-TW" altLang="en-US" b="0" kern="0" dirty="0">
              <a:solidFill>
                <a:schemeClr val="tx1"/>
              </a:solidFill>
              <a:latin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3578618412"/>
              </p:ext>
            </p:extLst>
          </p:nvPr>
        </p:nvGraphicFramePr>
        <p:xfrm>
          <a:off x="384490" y="1639350"/>
          <a:ext cx="9180855" cy="4625725"/>
        </p:xfrm>
        <a:graphic>
          <a:graphicData uri="http://schemas.openxmlformats.org/drawingml/2006/table">
            <a:tbl>
              <a:tblPr/>
              <a:tblGrid>
                <a:gridCol w="2451778">
                  <a:extLst>
                    <a:ext uri="{9D8B030D-6E8A-4147-A177-3AD203B41FA5}">
                      <a16:colId xmlns:a16="http://schemas.microsoft.com/office/drawing/2014/main" val="995421491"/>
                    </a:ext>
                  </a:extLst>
                </a:gridCol>
                <a:gridCol w="631770">
                  <a:extLst>
                    <a:ext uri="{9D8B030D-6E8A-4147-A177-3AD203B41FA5}">
                      <a16:colId xmlns:a16="http://schemas.microsoft.com/office/drawing/2014/main" val="2491035827"/>
                    </a:ext>
                  </a:extLst>
                </a:gridCol>
                <a:gridCol w="582183">
                  <a:extLst>
                    <a:ext uri="{9D8B030D-6E8A-4147-A177-3AD203B41FA5}">
                      <a16:colId xmlns:a16="http://schemas.microsoft.com/office/drawing/2014/main" val="368712613"/>
                    </a:ext>
                  </a:extLst>
                </a:gridCol>
                <a:gridCol w="550961">
                  <a:extLst>
                    <a:ext uri="{9D8B030D-6E8A-4147-A177-3AD203B41FA5}">
                      <a16:colId xmlns:a16="http://schemas.microsoft.com/office/drawing/2014/main" val="4277244424"/>
                    </a:ext>
                  </a:extLst>
                </a:gridCol>
                <a:gridCol w="550961">
                  <a:extLst>
                    <a:ext uri="{9D8B030D-6E8A-4147-A177-3AD203B41FA5}">
                      <a16:colId xmlns:a16="http://schemas.microsoft.com/office/drawing/2014/main" val="3818729566"/>
                    </a:ext>
                  </a:extLst>
                </a:gridCol>
                <a:gridCol w="550961">
                  <a:extLst>
                    <a:ext uri="{9D8B030D-6E8A-4147-A177-3AD203B41FA5}">
                      <a16:colId xmlns:a16="http://schemas.microsoft.com/office/drawing/2014/main" val="2242214886"/>
                    </a:ext>
                  </a:extLst>
                </a:gridCol>
                <a:gridCol w="552799">
                  <a:extLst>
                    <a:ext uri="{9D8B030D-6E8A-4147-A177-3AD203B41FA5}">
                      <a16:colId xmlns:a16="http://schemas.microsoft.com/office/drawing/2014/main" val="2029378022"/>
                    </a:ext>
                  </a:extLst>
                </a:gridCol>
                <a:gridCol w="550961">
                  <a:extLst>
                    <a:ext uri="{9D8B030D-6E8A-4147-A177-3AD203B41FA5}">
                      <a16:colId xmlns:a16="http://schemas.microsoft.com/office/drawing/2014/main" val="2575814787"/>
                    </a:ext>
                  </a:extLst>
                </a:gridCol>
                <a:gridCol w="550961">
                  <a:extLst>
                    <a:ext uri="{9D8B030D-6E8A-4147-A177-3AD203B41FA5}">
                      <a16:colId xmlns:a16="http://schemas.microsoft.com/office/drawing/2014/main" val="1441381299"/>
                    </a:ext>
                  </a:extLst>
                </a:gridCol>
                <a:gridCol w="552799">
                  <a:extLst>
                    <a:ext uri="{9D8B030D-6E8A-4147-A177-3AD203B41FA5}">
                      <a16:colId xmlns:a16="http://schemas.microsoft.com/office/drawing/2014/main" val="703188852"/>
                    </a:ext>
                  </a:extLst>
                </a:gridCol>
                <a:gridCol w="550961">
                  <a:extLst>
                    <a:ext uri="{9D8B030D-6E8A-4147-A177-3AD203B41FA5}">
                      <a16:colId xmlns:a16="http://schemas.microsoft.com/office/drawing/2014/main" val="1627160327"/>
                    </a:ext>
                  </a:extLst>
                </a:gridCol>
                <a:gridCol w="550961">
                  <a:extLst>
                    <a:ext uri="{9D8B030D-6E8A-4147-A177-3AD203B41FA5}">
                      <a16:colId xmlns:a16="http://schemas.microsoft.com/office/drawing/2014/main" val="113321844"/>
                    </a:ext>
                  </a:extLst>
                </a:gridCol>
                <a:gridCol w="552799">
                  <a:extLst>
                    <a:ext uri="{9D8B030D-6E8A-4147-A177-3AD203B41FA5}">
                      <a16:colId xmlns:a16="http://schemas.microsoft.com/office/drawing/2014/main" val="1039906690"/>
                    </a:ext>
                  </a:extLst>
                </a:gridCol>
              </a:tblGrid>
              <a:tr h="764218">
                <a:tc>
                  <a:txBody>
                    <a:bodyPr/>
                    <a:lstStyle/>
                    <a:p>
                      <a:pPr indent="14605" algn="r" eaLnBrk="0">
                        <a:lnSpc>
                          <a:spcPts val="1600"/>
                        </a:lnSpc>
                        <a:spcAft>
                          <a:spcPts val="0"/>
                        </a:spcAft>
                      </a:pPr>
                      <a:r>
                        <a:rPr lang="en-US" sz="1000" b="0" dirty="0">
                          <a:effectLst/>
                          <a:latin typeface="微軟正黑體" panose="020B0604030504040204" pitchFamily="34" charset="-120"/>
                          <a:ea typeface="微軟正黑體" panose="020B0604030504040204" pitchFamily="34" charset="-120"/>
                        </a:rPr>
                        <a:t>                    </a:t>
                      </a:r>
                      <a:r>
                        <a:rPr lang="zh-TW" sz="1300" b="0" dirty="0">
                          <a:effectLst/>
                          <a:latin typeface="微軟正黑體" panose="020B0604030504040204" pitchFamily="34" charset="-120"/>
                          <a:ea typeface="微軟正黑體" panose="020B0604030504040204" pitchFamily="34" charset="-120"/>
                        </a:rPr>
                        <a:t>月 份</a:t>
                      </a:r>
                    </a:p>
                    <a:p>
                      <a:pPr indent="533400" algn="ctr"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進</a:t>
                      </a:r>
                      <a:r>
                        <a:rPr lang="en-US" sz="1300" b="0" dirty="0">
                          <a:effectLst/>
                          <a:latin typeface="微軟正黑體" panose="020B0604030504040204" pitchFamily="34" charset="-120"/>
                          <a:ea typeface="微軟正黑體" panose="020B0604030504040204" pitchFamily="34" charset="-120"/>
                        </a:rPr>
                        <a:t>  </a:t>
                      </a:r>
                      <a:r>
                        <a:rPr lang="zh-TW" sz="1300" b="0" dirty="0">
                          <a:effectLst/>
                          <a:latin typeface="微軟正黑體" panose="020B0604030504040204" pitchFamily="34" charset="-120"/>
                          <a:ea typeface="微軟正黑體" panose="020B0604030504040204" pitchFamily="34" charset="-120"/>
                        </a:rPr>
                        <a:t>度</a:t>
                      </a:r>
                    </a:p>
                    <a:p>
                      <a:pPr indent="14605"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工作項目</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計畫</a:t>
                      </a:r>
                    </a:p>
                    <a:p>
                      <a:pPr indent="14605" algn="ctr" eaLnBrk="0">
                        <a:lnSpc>
                          <a:spcPts val="1600"/>
                        </a:lnSpc>
                        <a:spcAft>
                          <a:spcPts val="0"/>
                        </a:spcAft>
                      </a:pPr>
                      <a:r>
                        <a:rPr lang="zh-TW" sz="1300" b="0" dirty="0">
                          <a:effectLst/>
                          <a:latin typeface="微軟正黑體" panose="020B0604030504040204" pitchFamily="34" charset="-120"/>
                          <a:ea typeface="微軟正黑體" panose="020B0604030504040204" pitchFamily="34" charset="-120"/>
                        </a:rPr>
                        <a:t>權重％</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605" algn="ctr" eaLnBrk="0">
                        <a:lnSpc>
                          <a:spcPts val="1600"/>
                        </a:lnSpc>
                        <a:spcAft>
                          <a:spcPts val="0"/>
                        </a:spcAft>
                      </a:pPr>
                      <a:r>
                        <a:rPr lang="zh-TW" sz="1300" b="0">
                          <a:effectLst/>
                          <a:latin typeface="微軟正黑體" panose="020B0604030504040204" pitchFamily="34" charset="-120"/>
                          <a:ea typeface="微軟正黑體" panose="020B0604030504040204" pitchFamily="34" charset="-120"/>
                        </a:rPr>
                        <a:t>預定投入人月</a:t>
                      </a: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4</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5</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6</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7</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8</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9</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300" b="0">
                          <a:effectLst/>
                          <a:latin typeface="微軟正黑體" panose="020B0604030504040204" pitchFamily="34" charset="-120"/>
                          <a:ea typeface="微軟正黑體" panose="020B0604030504040204" pitchFamily="34" charset="-120"/>
                        </a:rPr>
                        <a:t>10</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96546"/>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306076"/>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*A11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*A12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*A13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451799"/>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*A21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*A22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*A23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077817"/>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B.</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040938"/>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B1.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*B11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*B12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*B13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151794"/>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B2.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*B2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752797"/>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C.</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106975"/>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C1.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*C1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61903"/>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C2.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*C2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206548"/>
                  </a:ext>
                </a:extLst>
              </a:tr>
              <a:tr h="245642">
                <a:tc>
                  <a:txBody>
                    <a:bodyPr/>
                    <a:lstStyle/>
                    <a:p>
                      <a:pPr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D.</a:t>
                      </a:r>
                      <a:r>
                        <a:rPr lang="zh-TW" sz="1400" b="0">
                          <a:effectLst/>
                          <a:latin typeface="微軟正黑體" panose="020B0604030504040204" pitchFamily="34" charset="-120"/>
                          <a:ea typeface="微軟正黑體" panose="020B0604030504040204" pitchFamily="34" charset="-120"/>
                        </a:rPr>
                        <a:t>分項計畫</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091130"/>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D1.</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*D11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*D12</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*D13</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517934"/>
                  </a:ext>
                </a:extLst>
              </a:tr>
              <a:tr h="245642">
                <a:tc>
                  <a:txBody>
                    <a:bodyPr/>
                    <a:lstStyle/>
                    <a:p>
                      <a:pPr indent="139700" algn="just"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D2.</a:t>
                      </a:r>
                      <a:r>
                        <a:rPr lang="zh-TW" sz="1400" b="0">
                          <a:effectLst/>
                          <a:latin typeface="微軟正黑體" panose="020B0604030504040204" pitchFamily="34" charset="-120"/>
                          <a:ea typeface="微軟正黑體" panose="020B0604030504040204" pitchFamily="34" charset="-120"/>
                        </a:rPr>
                        <a:t>工作項目</a:t>
                      </a:r>
                      <a:r>
                        <a:rPr lang="en-US" sz="1400" b="0">
                          <a:effectLst/>
                          <a:latin typeface="微軟正黑體" panose="020B0604030504040204" pitchFamily="34" charset="-120"/>
                          <a:ea typeface="微軟正黑體" panose="020B0604030504040204" pitchFamily="34" charset="-120"/>
                        </a:rPr>
                        <a:t>XXXXX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9700" algn="ctr"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en-US" sz="800" b="0">
                          <a:effectLst/>
                          <a:latin typeface="微軟正黑體" panose="020B0604030504040204" pitchFamily="34" charset="-120"/>
                          <a:ea typeface="微軟正黑體" panose="020B0604030504040204" pitchFamily="34" charset="-120"/>
                        </a:rPr>
                        <a:t>*D21</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952721"/>
                  </a:ext>
                </a:extLst>
              </a:tr>
              <a:tr h="466341">
                <a:tc>
                  <a:txBody>
                    <a:bodyPr/>
                    <a:lstStyle/>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計畫權重</a:t>
                      </a:r>
                      <a:r>
                        <a:rPr lang="en-US" sz="1400" b="0">
                          <a:effectLst/>
                          <a:latin typeface="微軟正黑體" panose="020B0604030504040204" pitchFamily="34" charset="-120"/>
                          <a:ea typeface="微軟正黑體" panose="020B0604030504040204" pitchFamily="34" charset="-120"/>
                        </a:rPr>
                        <a:t>/</a:t>
                      </a:r>
                      <a:r>
                        <a:rPr lang="zh-TW" sz="1400" b="0">
                          <a:effectLst/>
                          <a:latin typeface="微軟正黑體" panose="020B0604030504040204" pitchFamily="34" charset="-120"/>
                          <a:ea typeface="微軟正黑體" panose="020B0604030504040204" pitchFamily="34" charset="-120"/>
                        </a:rPr>
                        <a:t>投入人月 </a:t>
                      </a:r>
                      <a:endParaRPr lang="zh-TW" sz="1300" b="0">
                        <a:effectLst/>
                        <a:latin typeface="微軟正黑體" panose="020B0604030504040204" pitchFamily="34" charset="-120"/>
                        <a:ea typeface="微軟正黑體" panose="020B0604030504040204" pitchFamily="34" charset="-120"/>
                      </a:endParaRPr>
                    </a:p>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小計</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100%</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X</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 </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516469"/>
                  </a:ext>
                </a:extLst>
              </a:tr>
              <a:tr h="223731">
                <a:tc gridSpan="3">
                  <a:txBody>
                    <a:bodyPr/>
                    <a:lstStyle/>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工作進度百分比</a:t>
                      </a: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082349"/>
                  </a:ext>
                </a:extLst>
              </a:tr>
              <a:tr h="223731">
                <a:tc gridSpan="3">
                  <a:txBody>
                    <a:bodyPr/>
                    <a:lstStyle/>
                    <a:p>
                      <a:pPr algn="just" eaLnBrk="0">
                        <a:lnSpc>
                          <a:spcPts val="1600"/>
                        </a:lnSpc>
                        <a:spcAft>
                          <a:spcPts val="0"/>
                        </a:spcAft>
                      </a:pPr>
                      <a:r>
                        <a:rPr lang="zh-TW" sz="1400" b="0">
                          <a:effectLst/>
                          <a:latin typeface="微軟正黑體" panose="020B0604030504040204" pitchFamily="34" charset="-120"/>
                          <a:ea typeface="微軟正黑體" panose="020B0604030504040204" pitchFamily="34" charset="-120"/>
                        </a:rPr>
                        <a:t>經費進度百分比％</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a:effectLst/>
                          <a:latin typeface="微軟正黑體" panose="020B0604030504040204" pitchFamily="34" charset="-120"/>
                          <a:ea typeface="微軟正黑體" panose="020B0604030504040204" pitchFamily="34" charset="-120"/>
                        </a:rPr>
                        <a:t>%</a:t>
                      </a:r>
                      <a:endParaRPr lang="zh-TW" sz="1300" b="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eaLnBrk="0">
                        <a:lnSpc>
                          <a:spcPts val="1600"/>
                        </a:lnSpc>
                        <a:spcAft>
                          <a:spcPts val="0"/>
                        </a:spcAft>
                      </a:pPr>
                      <a:r>
                        <a:rPr lang="en-US" sz="1400" b="0" dirty="0">
                          <a:effectLst/>
                          <a:latin typeface="微軟正黑體" panose="020B0604030504040204" pitchFamily="34" charset="-120"/>
                          <a:ea typeface="微軟正黑體" panose="020B0604030504040204" pitchFamily="34" charset="-120"/>
                        </a:rPr>
                        <a:t>%</a:t>
                      </a:r>
                      <a:endParaRPr lang="zh-TW" sz="1300" b="0" dirty="0">
                        <a:effectLst/>
                        <a:latin typeface="微軟正黑體" panose="020B0604030504040204" pitchFamily="34" charset="-120"/>
                        <a:ea typeface="微軟正黑體" panose="020B0604030504040204" pitchFamily="34" charset="-120"/>
                      </a:endParaRPr>
                    </a:p>
                  </a:txBody>
                  <a:tcPr marL="21229" marR="21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2042767"/>
                  </a:ext>
                </a:extLst>
              </a:tr>
            </a:tbl>
          </a:graphicData>
        </a:graphic>
      </p:graphicFrame>
      <p:sp>
        <p:nvSpPr>
          <p:cNvPr id="9" name="Line 626"/>
          <p:cNvSpPr>
            <a:spLocks/>
          </p:cNvSpPr>
          <p:nvPr/>
        </p:nvSpPr>
        <p:spPr bwMode="auto">
          <a:xfrm>
            <a:off x="381934" y="1630042"/>
            <a:ext cx="1222748" cy="744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dirty="0">
              <a:latin typeface="微軟正黑體" panose="020B0604030504040204" pitchFamily="34" charset="-120"/>
              <a:ea typeface="微軟正黑體" panose="020B0604030504040204" pitchFamily="34" charset="-120"/>
            </a:endParaRPr>
          </a:p>
        </p:txBody>
      </p:sp>
      <p:sp>
        <p:nvSpPr>
          <p:cNvPr id="10" name="Line 627"/>
          <p:cNvSpPr>
            <a:spLocks/>
          </p:cNvSpPr>
          <p:nvPr/>
        </p:nvSpPr>
        <p:spPr bwMode="auto">
          <a:xfrm>
            <a:off x="394447" y="1657217"/>
            <a:ext cx="2411506" cy="3496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824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14</a:t>
            </a:fld>
            <a:endParaRPr lang="zh-TW" altLang="en-US" dirty="0"/>
          </a:p>
        </p:txBody>
      </p:sp>
      <p:graphicFrame>
        <p:nvGraphicFramePr>
          <p:cNvPr id="5" name="內容版面配置區 7"/>
          <p:cNvGraphicFramePr>
            <a:graphicFrameLocks/>
          </p:cNvGraphicFramePr>
          <p:nvPr>
            <p:extLst>
              <p:ext uri="{D42A27DB-BD31-4B8C-83A1-F6EECF244321}">
                <p14:modId xmlns:p14="http://schemas.microsoft.com/office/powerpoint/2010/main" val="873743101"/>
              </p:ext>
            </p:extLst>
          </p:nvPr>
        </p:nvGraphicFramePr>
        <p:xfrm>
          <a:off x="430306" y="1563290"/>
          <a:ext cx="9045388" cy="3852867"/>
        </p:xfrm>
        <a:graphic>
          <a:graphicData uri="http://schemas.openxmlformats.org/drawingml/2006/table">
            <a:tbl>
              <a:tblPr firstRow="1" bandRow="1">
                <a:tableStyleId>{5C22544A-7EE6-4342-B048-85BDC9FD1C3A}</a:tableStyleId>
              </a:tblPr>
              <a:tblGrid>
                <a:gridCol w="1685365">
                  <a:extLst>
                    <a:ext uri="{9D8B030D-6E8A-4147-A177-3AD203B41FA5}">
                      <a16:colId xmlns:a16="http://schemas.microsoft.com/office/drawing/2014/main" val="20000"/>
                    </a:ext>
                  </a:extLst>
                </a:gridCol>
                <a:gridCol w="1569899">
                  <a:extLst>
                    <a:ext uri="{9D8B030D-6E8A-4147-A177-3AD203B41FA5}">
                      <a16:colId xmlns:a16="http://schemas.microsoft.com/office/drawing/2014/main" val="2804011363"/>
                    </a:ext>
                  </a:extLst>
                </a:gridCol>
                <a:gridCol w="4078224">
                  <a:extLst>
                    <a:ext uri="{9D8B030D-6E8A-4147-A177-3AD203B41FA5}">
                      <a16:colId xmlns:a16="http://schemas.microsoft.com/office/drawing/2014/main" val="20001"/>
                    </a:ext>
                  </a:extLst>
                </a:gridCol>
                <a:gridCol w="1711900">
                  <a:extLst>
                    <a:ext uri="{9D8B030D-6E8A-4147-A177-3AD203B41FA5}">
                      <a16:colId xmlns:a16="http://schemas.microsoft.com/office/drawing/2014/main" val="20002"/>
                    </a:ext>
                  </a:extLst>
                </a:gridCol>
              </a:tblGrid>
              <a:tr h="467867">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查核點編號</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預定完成時間</a:t>
                      </a: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查核點內容</a:t>
                      </a:r>
                      <a:r>
                        <a:rPr lang="en-US" altLang="zh-TW"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rPr>
                        <a:t>(</a:t>
                      </a:r>
                      <a:r>
                        <a:rPr lang="zh-TW" altLang="en-US"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rPr>
                        <a:t>需具體且有量化指標</a:t>
                      </a:r>
                      <a:r>
                        <a:rPr lang="en-US" altLang="zh-TW"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i="0" u="none" strike="noStrike" kern="1200"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defTabSz="914400" rtl="0" eaLnBrk="1" fontAlgn="ctr" latinLnBrk="0" hangingPunct="1"/>
                      <a:r>
                        <a:rPr lang="zh-TW" altLang="en-US"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rPr>
                        <a:t>研發人員編號</a:t>
                      </a:r>
                      <a:endParaRPr lang="en-US" altLang="zh-TW" sz="1800" b="0" i="0" u="none" strike="noStrike" kern="12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endParaRPr>
                    </a:p>
                  </a:txBody>
                  <a:tcPr marL="7076" marR="7076" marT="70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10000"/>
                  </a:ext>
                </a:extLst>
              </a:tr>
              <a:tr h="677000">
                <a:tc>
                  <a:txBody>
                    <a:bodyPr/>
                    <a:lstStyle/>
                    <a:p>
                      <a:pPr algn="ct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A1.XX</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執行單位</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資安導入測試文件</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1</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式內含：導入測試結果、異常測試、修正建議</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7000">
                <a:tc>
                  <a:txBody>
                    <a:bodyPr/>
                    <a:lstStyle/>
                    <a:p>
                      <a:pPr algn="ct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B1.XX</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執行單位</a:t>
                      </a:r>
                      <a:r>
                        <a:rPr lang="en-US" altLang="zh-TW"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導入</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OO</a:t>
                      </a:r>
                      <a:r>
                        <a:rPr lang="zh-TW" altLang="en-US"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系統，提出系統模組規劃、測試結果等，並提升達交率</a:t>
                      </a:r>
                      <a:r>
                        <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O%</a:t>
                      </a:r>
                      <a:r>
                        <a:rPr lang="en-US" altLang="zh-TW"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效益指標應可量化</a:t>
                      </a:r>
                      <a:r>
                        <a:rPr lang="en-US" altLang="zh-TW"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400" b="1" dirty="0">
                        <a:ln>
                          <a:noFill/>
                        </a:ln>
                        <a:solidFill>
                          <a:srgbClr val="356BA2"/>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730374"/>
                  </a:ext>
                </a:extLst>
              </a:tr>
              <a:tr h="677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6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lang="zh-TW" altLang="en-US" sz="16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不得刪除</a:t>
                      </a:r>
                      <a:r>
                        <a:rPr lang="en-US" altLang="zh-TW" sz="16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lang="zh-TW" altLang="en-US" sz="16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年</a:t>
                      </a:r>
                      <a:r>
                        <a:rPr kumimoji="0" lang="en-US" altLang="zh-TW"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月</a:t>
                      </a:r>
                      <a:r>
                        <a:rPr kumimoji="0" lang="en-US" altLang="zh-TW"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日</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4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企業內部數據治理規範與做法</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23012"/>
                  </a:ext>
                </a:extLst>
              </a:tr>
              <a:tr h="677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必要效益</a:t>
                      </a:r>
                      <a:r>
                        <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1</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不得刪除</a:t>
                      </a:r>
                      <a:r>
                        <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200"/>
                        </a:lnSpc>
                      </a:pPr>
                      <a:r>
                        <a:rPr lang="zh-TW" alt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提高員工薪資：</a:t>
                      </a:r>
                      <a:r>
                        <a:rPr 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a:t>
                      </a:r>
                      <a:r>
                        <a:rPr lang="zh-TW" alt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認定條件</a:t>
                      </a:r>
                      <a:r>
                        <a:rPr 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a:t>
                      </a:r>
                      <a:endParaRPr lang="zh-TW" alt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endParaRPr>
                    </a:p>
                  </a:txBody>
                  <a:tcPr marL="35560" marR="35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4456395"/>
                  </a:ext>
                </a:extLst>
              </a:tr>
              <a:tr h="677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必要效益</a:t>
                      </a:r>
                      <a:r>
                        <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2</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r>
                        <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不得刪除</a:t>
                      </a:r>
                      <a:r>
                        <a:rPr kumimoji="0" lang="en-US" altLang="zh-TW"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rPr>
                        <a:t>)</a:t>
                      </a:r>
                      <a:endParaRPr kumimoji="0" lang="zh-TW" altLang="en-US" sz="1600" b="0"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TW" altLang="en-US" sz="1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eaLnBrk="0">
                        <a:lnSpc>
                          <a:spcPts val="1200"/>
                        </a:lnSpc>
                      </a:pPr>
                      <a:r>
                        <a:rPr lang="zh-TW" alt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提升海外營收：</a:t>
                      </a:r>
                      <a:r>
                        <a:rPr 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a:t>
                      </a:r>
                      <a:r>
                        <a:rPr lang="zh-TW" alt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認定條件</a:t>
                      </a:r>
                      <a:r>
                        <a:rPr 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rPr>
                        <a:t>)</a:t>
                      </a:r>
                      <a:endParaRPr lang="zh-TW" altLang="en-US" sz="1400" kern="1200" dirty="0">
                        <a:ln>
                          <a:noFill/>
                        </a:ln>
                        <a:solidFill>
                          <a:srgbClr val="FF0000"/>
                        </a:solidFill>
                        <a:latin typeface="微軟正黑體" panose="020B0604030504040204" pitchFamily="34" charset="-120"/>
                        <a:ea typeface="微軟正黑體" panose="020B0604030504040204" pitchFamily="34" charset="-120"/>
                        <a:cs typeface="Times New Roman" pitchFamily="18" charset="0"/>
                      </a:endParaRPr>
                    </a:p>
                  </a:txBody>
                  <a:tcPr marL="35560" marR="355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ltLang="zh-TW" sz="1400" dirty="0">
                        <a:ln>
                          <a:noFill/>
                        </a:ln>
                        <a:solidFill>
                          <a:schemeClr val="tx1"/>
                        </a:solidFill>
                        <a:latin typeface="微軟正黑體" panose="020B0604030504040204" pitchFamily="34" charset="-120"/>
                        <a:ea typeface="微軟正黑體" panose="020B0604030504040204" pitchFamily="34" charset="-120"/>
                        <a:cs typeface="Times New Roman" pitchFamily="18" charset="0"/>
                        <a:sym typeface="Times New Roman" panose="02020603050405020304" pitchFamily="18" charset="0"/>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4067043"/>
                  </a:ext>
                </a:extLst>
              </a:tr>
            </a:tbl>
          </a:graphicData>
        </a:graphic>
      </p:graphicFrame>
      <p:sp>
        <p:nvSpPr>
          <p:cNvPr id="6" name="矩形 5"/>
          <p:cNvSpPr/>
          <p:nvPr/>
        </p:nvSpPr>
        <p:spPr>
          <a:xfrm>
            <a:off x="4315326" y="3278959"/>
            <a:ext cx="184731" cy="392415"/>
          </a:xfrm>
          <a:prstGeom prst="rect">
            <a:avLst/>
          </a:prstGeom>
        </p:spPr>
        <p:txBody>
          <a:bodyPr wrap="none">
            <a:spAutoFit/>
          </a:bodyPr>
          <a:lstStyle/>
          <a:p>
            <a:endParaRPr lang="zh-TW" altLang="en-US" sz="1950" dirty="0">
              <a:solidFill>
                <a:srgbClr val="02329A"/>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93857" y="1163180"/>
            <a:ext cx="249299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二、預定查核點內容</a:t>
            </a:r>
          </a:p>
        </p:txBody>
      </p:sp>
      <p:sp>
        <p:nvSpPr>
          <p:cNvPr id="9" name="Rectangle 2">
            <a:extLst>
              <a:ext uri="{FF2B5EF4-FFF2-40B4-BE49-F238E27FC236}">
                <a16:creationId xmlns:a16="http://schemas.microsoft.com/office/drawing/2014/main" id="{6035F202-DDE1-41C7-BB82-0000D07700C9}"/>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(2/4)</a:t>
            </a:r>
            <a:endParaRPr lang="zh-TW" altLang="en-US" b="0" kern="0" dirty="0">
              <a:solidFill>
                <a:schemeClr val="tx1"/>
              </a:solidFill>
              <a:latin typeface="微軟正黑體" panose="020B0604030504040204" pitchFamily="34" charset="-120"/>
            </a:endParaRPr>
          </a:p>
        </p:txBody>
      </p:sp>
      <p:sp>
        <p:nvSpPr>
          <p:cNvPr id="8" name="橢圓形圖說文字 40">
            <a:extLst>
              <a:ext uri="{FF2B5EF4-FFF2-40B4-BE49-F238E27FC236}">
                <a16:creationId xmlns:a16="http://schemas.microsoft.com/office/drawing/2014/main" id="{DFFF71B2-184C-40A7-8506-44D068FB02A5}"/>
              </a:ext>
            </a:extLst>
          </p:cNvPr>
          <p:cNvSpPr/>
          <p:nvPr/>
        </p:nvSpPr>
        <p:spPr bwMode="auto">
          <a:xfrm>
            <a:off x="9759250" y="1292910"/>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1273015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15</a:t>
            </a:fld>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1563395836"/>
              </p:ext>
            </p:extLst>
          </p:nvPr>
        </p:nvGraphicFramePr>
        <p:xfrm>
          <a:off x="438991" y="1541223"/>
          <a:ext cx="9242890" cy="3030776"/>
        </p:xfrm>
        <a:graphic>
          <a:graphicData uri="http://schemas.openxmlformats.org/drawingml/2006/table">
            <a:tbl>
              <a:tblPr/>
              <a:tblGrid>
                <a:gridCol w="1438322">
                  <a:extLst>
                    <a:ext uri="{9D8B030D-6E8A-4147-A177-3AD203B41FA5}">
                      <a16:colId xmlns:a16="http://schemas.microsoft.com/office/drawing/2014/main" val="216819084"/>
                    </a:ext>
                  </a:extLst>
                </a:gridCol>
                <a:gridCol w="1027251">
                  <a:extLst>
                    <a:ext uri="{9D8B030D-6E8A-4147-A177-3AD203B41FA5}">
                      <a16:colId xmlns:a16="http://schemas.microsoft.com/office/drawing/2014/main" val="3078272573"/>
                    </a:ext>
                  </a:extLst>
                </a:gridCol>
                <a:gridCol w="546847">
                  <a:extLst>
                    <a:ext uri="{9D8B030D-6E8A-4147-A177-3AD203B41FA5}">
                      <a16:colId xmlns:a16="http://schemas.microsoft.com/office/drawing/2014/main" val="1916382301"/>
                    </a:ext>
                  </a:extLst>
                </a:gridCol>
                <a:gridCol w="645459">
                  <a:extLst>
                    <a:ext uri="{9D8B030D-6E8A-4147-A177-3AD203B41FA5}">
                      <a16:colId xmlns:a16="http://schemas.microsoft.com/office/drawing/2014/main" val="1633997157"/>
                    </a:ext>
                  </a:extLst>
                </a:gridCol>
                <a:gridCol w="105694">
                  <a:extLst>
                    <a:ext uri="{9D8B030D-6E8A-4147-A177-3AD203B41FA5}">
                      <a16:colId xmlns:a16="http://schemas.microsoft.com/office/drawing/2014/main" val="509607086"/>
                    </a:ext>
                  </a:extLst>
                </a:gridCol>
                <a:gridCol w="692165">
                  <a:extLst>
                    <a:ext uri="{9D8B030D-6E8A-4147-A177-3AD203B41FA5}">
                      <a16:colId xmlns:a16="http://schemas.microsoft.com/office/drawing/2014/main" val="1909258796"/>
                    </a:ext>
                  </a:extLst>
                </a:gridCol>
                <a:gridCol w="661245">
                  <a:extLst>
                    <a:ext uri="{9D8B030D-6E8A-4147-A177-3AD203B41FA5}">
                      <a16:colId xmlns:a16="http://schemas.microsoft.com/office/drawing/2014/main" val="3080885037"/>
                    </a:ext>
                  </a:extLst>
                </a:gridCol>
                <a:gridCol w="208331">
                  <a:extLst>
                    <a:ext uri="{9D8B030D-6E8A-4147-A177-3AD203B41FA5}">
                      <a16:colId xmlns:a16="http://schemas.microsoft.com/office/drawing/2014/main" val="3991098577"/>
                    </a:ext>
                  </a:extLst>
                </a:gridCol>
                <a:gridCol w="917963">
                  <a:extLst>
                    <a:ext uri="{9D8B030D-6E8A-4147-A177-3AD203B41FA5}">
                      <a16:colId xmlns:a16="http://schemas.microsoft.com/office/drawing/2014/main" val="2143564153"/>
                    </a:ext>
                  </a:extLst>
                </a:gridCol>
                <a:gridCol w="247449">
                  <a:extLst>
                    <a:ext uri="{9D8B030D-6E8A-4147-A177-3AD203B41FA5}">
                      <a16:colId xmlns:a16="http://schemas.microsoft.com/office/drawing/2014/main" val="3724926167"/>
                    </a:ext>
                  </a:extLst>
                </a:gridCol>
                <a:gridCol w="1400892">
                  <a:extLst>
                    <a:ext uri="{9D8B030D-6E8A-4147-A177-3AD203B41FA5}">
                      <a16:colId xmlns:a16="http://schemas.microsoft.com/office/drawing/2014/main" val="2557061020"/>
                    </a:ext>
                  </a:extLst>
                </a:gridCol>
                <a:gridCol w="1351272">
                  <a:extLst>
                    <a:ext uri="{9D8B030D-6E8A-4147-A177-3AD203B41FA5}">
                      <a16:colId xmlns:a16="http://schemas.microsoft.com/office/drawing/2014/main" val="45784530"/>
                    </a:ext>
                  </a:extLst>
                </a:gridCol>
              </a:tblGrid>
              <a:tr h="56784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姓名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性別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□男 □女</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出生年月日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100"/>
                        </a:lnSpc>
                        <a:spcAft>
                          <a:spcPts val="0"/>
                        </a:spcAft>
                      </a:pP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r>
                        <a:rPr lang="zh-TW" sz="1200" kern="100" dirty="0">
                          <a:effectLst/>
                          <a:latin typeface="微軟正黑體" panose="020B0604030504040204" pitchFamily="34" charset="-120"/>
                          <a:ea typeface="微軟正黑體" panose="020B0604030504040204" pitchFamily="34" charset="-120"/>
                        </a:rPr>
                        <a:t>年</a:t>
                      </a:r>
                      <a:r>
                        <a:rPr lang="en-US" sz="1200" kern="100" dirty="0">
                          <a:effectLst/>
                          <a:latin typeface="微軟正黑體" panose="020B0604030504040204" pitchFamily="34" charset="-120"/>
                          <a:ea typeface="微軟正黑體" panose="020B0604030504040204" pitchFamily="34" charset="-120"/>
                        </a:rPr>
                        <a:t>  </a:t>
                      </a:r>
                      <a:r>
                        <a:rPr lang="zh-TW" sz="1200" kern="100" dirty="0">
                          <a:effectLst/>
                          <a:latin typeface="微軟正黑體" panose="020B0604030504040204" pitchFamily="34" charset="-120"/>
                          <a:ea typeface="微軟正黑體" panose="020B0604030504040204" pitchFamily="34" charset="-120"/>
                        </a:rPr>
                        <a:t>月</a:t>
                      </a:r>
                      <a:r>
                        <a:rPr lang="en-US" sz="1200" kern="100" dirty="0">
                          <a:effectLst/>
                          <a:latin typeface="微軟正黑體" panose="020B0604030504040204" pitchFamily="34" charset="-120"/>
                          <a:ea typeface="微軟正黑體" panose="020B0604030504040204" pitchFamily="34" charset="-120"/>
                        </a:rPr>
                        <a:t>  </a:t>
                      </a:r>
                      <a:r>
                        <a:rPr lang="zh-TW" sz="1200" kern="100" dirty="0">
                          <a:effectLst/>
                          <a:latin typeface="微軟正黑體" panose="020B0604030504040204" pitchFamily="34" charset="-120"/>
                          <a:ea typeface="微軟正黑體" panose="020B0604030504040204" pitchFamily="34" charset="-120"/>
                        </a:rPr>
                        <a:t>日</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100"/>
                        </a:lnSpc>
                        <a:spcAft>
                          <a:spcPts val="0"/>
                        </a:spcAft>
                      </a:pPr>
                      <a:r>
                        <a:rPr lang="zh-TW" sz="1200" kern="100" dirty="0">
                          <a:effectLst/>
                          <a:latin typeface="微軟正黑體" panose="020B0604030504040204" pitchFamily="34" charset="-120"/>
                          <a:ea typeface="微軟正黑體" panose="020B0604030504040204" pitchFamily="34" charset="-120"/>
                        </a:rPr>
                        <a:t>身份證字號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100"/>
                        </a:lnSpc>
                        <a:spcAft>
                          <a:spcPts val="0"/>
                        </a:spcAft>
                      </a:pP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2462606680"/>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企業名稱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6072784"/>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通訊處</a:t>
                      </a:r>
                      <a:r>
                        <a:rPr lang="en-US" sz="1200" kern="100">
                          <a:effectLst/>
                          <a:latin typeface="微軟正黑體" panose="020B0604030504040204" pitchFamily="34" charset="-120"/>
                          <a:ea typeface="微軟正黑體" panose="020B0604030504040204" pitchFamily="34" charset="-120"/>
                        </a:rPr>
                        <a:t>(O)</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67475064"/>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通訊處</a:t>
                      </a:r>
                      <a:r>
                        <a:rPr lang="en-US" sz="1200" kern="100">
                          <a:effectLst/>
                          <a:latin typeface="微軟正黑體" panose="020B0604030504040204" pitchFamily="34" charset="-120"/>
                          <a:ea typeface="微軟正黑體" panose="020B0604030504040204" pitchFamily="34" charset="-120"/>
                        </a:rPr>
                        <a:t>(H)</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85858727"/>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產業領域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單位外年資</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單位年資</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年</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365556"/>
                  </a:ext>
                </a:extLst>
              </a:tr>
              <a:tr h="223903">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重要成就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22701033"/>
                  </a:ext>
                </a:extLst>
              </a:tr>
              <a:tr h="223903">
                <a:tc row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學歷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學校</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大專以上</a:t>
                      </a: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學位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科系</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75433"/>
                  </a:ext>
                </a:extLst>
              </a:tr>
              <a:tr h="223903">
                <a:tc v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124228"/>
                  </a:ext>
                </a:extLst>
              </a:tr>
              <a:tr h="223903">
                <a:tc row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企業名稱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部門</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209738"/>
                  </a:ext>
                </a:extLst>
              </a:tr>
              <a:tr h="223903">
                <a:tc v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973278"/>
                  </a:ext>
                </a:extLst>
              </a:tr>
              <a:tr h="223903">
                <a:tc row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參與計畫</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計畫名稱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時間</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企業</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100"/>
                        </a:lnSpc>
                        <a:spcAft>
                          <a:spcPts val="0"/>
                        </a:spcAft>
                      </a:pPr>
                      <a:r>
                        <a:rPr lang="zh-TW" sz="1200" kern="100">
                          <a:effectLst/>
                          <a:latin typeface="微軟正黑體" panose="020B0604030504040204" pitchFamily="34" charset="-120"/>
                          <a:ea typeface="微軟正黑體" panose="020B0604030504040204" pitchFamily="34" charset="-120"/>
                        </a:rPr>
                        <a:t>主要任務</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676945"/>
                  </a:ext>
                </a:extLst>
              </a:tr>
              <a:tr h="223903">
                <a:tc v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年</a:t>
                      </a: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月</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4">
                  <a:txBody>
                    <a:bodyPr/>
                    <a:lstStyle/>
                    <a:p>
                      <a:pPr>
                        <a:lnSpc>
                          <a:spcPts val="1100"/>
                        </a:lnSpc>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nSpc>
                          <a:spcPts val="1100"/>
                        </a:lnSpc>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705030"/>
                  </a:ext>
                </a:extLst>
              </a:tr>
            </a:tbl>
          </a:graphicData>
        </a:graphic>
      </p:graphicFrame>
      <p:sp>
        <p:nvSpPr>
          <p:cNvPr id="7" name="矩形 6"/>
          <p:cNvSpPr/>
          <p:nvPr/>
        </p:nvSpPr>
        <p:spPr>
          <a:xfrm>
            <a:off x="245402" y="1109391"/>
            <a:ext cx="3005951"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三、計畫主持人資歷說明</a:t>
            </a:r>
          </a:p>
        </p:txBody>
      </p:sp>
      <p:graphicFrame>
        <p:nvGraphicFramePr>
          <p:cNvPr id="8" name="表格 7"/>
          <p:cNvGraphicFramePr>
            <a:graphicFrameLocks noGrp="1"/>
          </p:cNvGraphicFramePr>
          <p:nvPr>
            <p:extLst>
              <p:ext uri="{D42A27DB-BD31-4B8C-83A1-F6EECF244321}">
                <p14:modId xmlns:p14="http://schemas.microsoft.com/office/powerpoint/2010/main" val="549011802"/>
              </p:ext>
            </p:extLst>
          </p:nvPr>
        </p:nvGraphicFramePr>
        <p:xfrm>
          <a:off x="438991" y="5115609"/>
          <a:ext cx="9242890" cy="1168650"/>
        </p:xfrm>
        <a:graphic>
          <a:graphicData uri="http://schemas.openxmlformats.org/drawingml/2006/table">
            <a:tbl>
              <a:tblPr/>
              <a:tblGrid>
                <a:gridCol w="521299">
                  <a:extLst>
                    <a:ext uri="{9D8B030D-6E8A-4147-A177-3AD203B41FA5}">
                      <a16:colId xmlns:a16="http://schemas.microsoft.com/office/drawing/2014/main" val="354995433"/>
                    </a:ext>
                  </a:extLst>
                </a:gridCol>
                <a:gridCol w="1329127">
                  <a:extLst>
                    <a:ext uri="{9D8B030D-6E8A-4147-A177-3AD203B41FA5}">
                      <a16:colId xmlns:a16="http://schemas.microsoft.com/office/drawing/2014/main" val="4293955094"/>
                    </a:ext>
                  </a:extLst>
                </a:gridCol>
                <a:gridCol w="728339">
                  <a:extLst>
                    <a:ext uri="{9D8B030D-6E8A-4147-A177-3AD203B41FA5}">
                      <a16:colId xmlns:a16="http://schemas.microsoft.com/office/drawing/2014/main" val="4254510603"/>
                    </a:ext>
                  </a:extLst>
                </a:gridCol>
                <a:gridCol w="1120239">
                  <a:extLst>
                    <a:ext uri="{9D8B030D-6E8A-4147-A177-3AD203B41FA5}">
                      <a16:colId xmlns:a16="http://schemas.microsoft.com/office/drawing/2014/main" val="3268941131"/>
                    </a:ext>
                  </a:extLst>
                </a:gridCol>
                <a:gridCol w="927986">
                  <a:extLst>
                    <a:ext uri="{9D8B030D-6E8A-4147-A177-3AD203B41FA5}">
                      <a16:colId xmlns:a16="http://schemas.microsoft.com/office/drawing/2014/main" val="2536380328"/>
                    </a:ext>
                  </a:extLst>
                </a:gridCol>
                <a:gridCol w="920592">
                  <a:extLst>
                    <a:ext uri="{9D8B030D-6E8A-4147-A177-3AD203B41FA5}">
                      <a16:colId xmlns:a16="http://schemas.microsoft.com/office/drawing/2014/main" val="1946409038"/>
                    </a:ext>
                  </a:extLst>
                </a:gridCol>
                <a:gridCol w="920592">
                  <a:extLst>
                    <a:ext uri="{9D8B030D-6E8A-4147-A177-3AD203B41FA5}">
                      <a16:colId xmlns:a16="http://schemas.microsoft.com/office/drawing/2014/main" val="3418252393"/>
                    </a:ext>
                  </a:extLst>
                </a:gridCol>
                <a:gridCol w="920592">
                  <a:extLst>
                    <a:ext uri="{9D8B030D-6E8A-4147-A177-3AD203B41FA5}">
                      <a16:colId xmlns:a16="http://schemas.microsoft.com/office/drawing/2014/main" val="570596185"/>
                    </a:ext>
                  </a:extLst>
                </a:gridCol>
                <a:gridCol w="587848">
                  <a:extLst>
                    <a:ext uri="{9D8B030D-6E8A-4147-A177-3AD203B41FA5}">
                      <a16:colId xmlns:a16="http://schemas.microsoft.com/office/drawing/2014/main" val="2164810531"/>
                    </a:ext>
                  </a:extLst>
                </a:gridCol>
                <a:gridCol w="1266276">
                  <a:extLst>
                    <a:ext uri="{9D8B030D-6E8A-4147-A177-3AD203B41FA5}">
                      <a16:colId xmlns:a16="http://schemas.microsoft.com/office/drawing/2014/main" val="2122516687"/>
                    </a:ext>
                  </a:extLst>
                </a:gridCol>
              </a:tblGrid>
              <a:tr h="653960">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編號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姓名</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職稱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最高學歷</a:t>
                      </a:r>
                    </a:p>
                    <a:p>
                      <a:pPr algn="ctr">
                        <a:spcAft>
                          <a:spcPts val="0"/>
                        </a:spcAft>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學校系所</a:t>
                      </a: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主要經歷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主要重要</a:t>
                      </a:r>
                    </a:p>
                    <a:p>
                      <a:pPr algn="ctr">
                        <a:spcAft>
                          <a:spcPts val="0"/>
                        </a:spcAft>
                      </a:pPr>
                      <a:r>
                        <a:rPr lang="zh-TW" sz="1200" kern="100">
                          <a:effectLst/>
                          <a:latin typeface="微軟正黑體" panose="020B0604030504040204" pitchFamily="34" charset="-120"/>
                          <a:ea typeface="微軟正黑體" panose="020B0604030504040204" pitchFamily="34" charset="-120"/>
                        </a:rPr>
                        <a:t>成就</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本業年資</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參與分項計畫及工作項目</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投入月數</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200" kern="100">
                          <a:effectLst/>
                          <a:latin typeface="微軟正黑體" panose="020B0604030504040204" pitchFamily="34" charset="-120"/>
                          <a:ea typeface="微軟正黑體" panose="020B0604030504040204" pitchFamily="34" charset="-120"/>
                        </a:rPr>
                        <a:t>是否具相關</a:t>
                      </a:r>
                    </a:p>
                    <a:p>
                      <a:pPr algn="ctr">
                        <a:spcAft>
                          <a:spcPts val="0"/>
                        </a:spcAft>
                      </a:pPr>
                      <a:r>
                        <a:rPr lang="zh-TW" sz="1200" kern="100">
                          <a:effectLst/>
                          <a:latin typeface="微軟正黑體" panose="020B0604030504040204" pitchFamily="34" charset="-120"/>
                          <a:ea typeface="微軟正黑體" panose="020B0604030504040204" pitchFamily="34" charset="-120"/>
                        </a:rPr>
                        <a:t>技術士證照</a:t>
                      </a:r>
                    </a:p>
                    <a:p>
                      <a:pPr algn="ctr">
                        <a:spcAft>
                          <a:spcPts val="0"/>
                        </a:spcAft>
                      </a:pPr>
                      <a:r>
                        <a:rPr lang="en-US" sz="1200" kern="100">
                          <a:effectLst/>
                          <a:latin typeface="微軟正黑體" panose="020B0604030504040204" pitchFamily="34" charset="-120"/>
                          <a:ea typeface="微軟正黑體" panose="020B0604030504040204" pitchFamily="34" charset="-120"/>
                        </a:rPr>
                        <a:t>(</a:t>
                      </a:r>
                      <a:r>
                        <a:rPr lang="zh-TW" sz="1200" kern="100">
                          <a:effectLst/>
                          <a:latin typeface="微軟正黑體" panose="020B0604030504040204" pitchFamily="34" charset="-120"/>
                          <a:ea typeface="微軟正黑體" panose="020B0604030504040204" pitchFamily="34" charset="-120"/>
                        </a:rPr>
                        <a:t>無則免填</a:t>
                      </a:r>
                      <a:r>
                        <a:rPr lang="en-US" sz="1200" kern="100">
                          <a:effectLst/>
                          <a:latin typeface="微軟正黑體" panose="020B0604030504040204" pitchFamily="34" charset="-120"/>
                          <a:ea typeface="微軟正黑體" panose="020B0604030504040204" pitchFamily="34" charset="-120"/>
                        </a:rPr>
                        <a:t>)</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2087641"/>
                  </a:ext>
                </a:extLst>
              </a:tr>
              <a:tr h="257345">
                <a:tc>
                  <a:txBody>
                    <a:bodyPr/>
                    <a:lstStyle/>
                    <a:p>
                      <a:pPr algn="ctr">
                        <a:spcAft>
                          <a:spcPts val="0"/>
                        </a:spcAft>
                      </a:pPr>
                      <a:r>
                        <a:rPr lang="en-US" sz="1200" kern="100">
                          <a:effectLst/>
                          <a:latin typeface="微軟正黑體" panose="020B0604030504040204" pitchFamily="34" charset="-120"/>
                          <a:ea typeface="微軟正黑體" panose="020B0604030504040204" pitchFamily="34" charset="-120"/>
                        </a:rPr>
                        <a:t>1</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502165"/>
                  </a:ext>
                </a:extLst>
              </a:tr>
              <a:tr h="257345">
                <a:tc>
                  <a:txBody>
                    <a:bodyPr/>
                    <a:lstStyle/>
                    <a:p>
                      <a:pPr algn="ctr">
                        <a:spcAft>
                          <a:spcPts val="0"/>
                        </a:spcAft>
                      </a:pPr>
                      <a:r>
                        <a:rPr lang="en-US" sz="1200" kern="100">
                          <a:effectLst/>
                          <a:latin typeface="微軟正黑體" panose="020B0604030504040204" pitchFamily="34" charset="-120"/>
                          <a:ea typeface="微軟正黑體" panose="020B0604030504040204" pitchFamily="34" charset="-120"/>
                        </a:rPr>
                        <a:t>2</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微軟正黑體" panose="020B0604030504040204" pitchFamily="34" charset="-120"/>
                          <a:ea typeface="微軟正黑體" panose="020B0604030504040204" pitchFamily="34" charset="-120"/>
                        </a:rPr>
                        <a:t> </a:t>
                      </a:r>
                      <a:endParaRPr lang="zh-TW" sz="12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en-US" sz="1200" kern="100" dirty="0">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708952"/>
                  </a:ext>
                </a:extLst>
              </a:tr>
            </a:tbl>
          </a:graphicData>
        </a:graphic>
      </p:graphicFrame>
      <p:sp>
        <p:nvSpPr>
          <p:cNvPr id="10" name="矩形 9"/>
          <p:cNvSpPr/>
          <p:nvPr/>
        </p:nvSpPr>
        <p:spPr>
          <a:xfrm>
            <a:off x="245402" y="4643749"/>
            <a:ext cx="4031873"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四、參與計畫研究發展人員簡歷表</a:t>
            </a:r>
          </a:p>
        </p:txBody>
      </p:sp>
      <p:sp>
        <p:nvSpPr>
          <p:cNvPr id="9" name="Rectangle 2">
            <a:extLst>
              <a:ext uri="{FF2B5EF4-FFF2-40B4-BE49-F238E27FC236}">
                <a16:creationId xmlns:a16="http://schemas.microsoft.com/office/drawing/2014/main" id="{127F9CFE-C011-4255-BB48-763FF26E9FA1}"/>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(3/4)</a:t>
            </a:r>
            <a:endParaRPr lang="zh-TW" altLang="en-US" b="0" kern="0" dirty="0">
              <a:solidFill>
                <a:schemeClr val="tx1"/>
              </a:solidFill>
              <a:latin typeface="微軟正黑體" panose="020B0604030504040204" pitchFamily="34" charset="-120"/>
            </a:endParaRPr>
          </a:p>
        </p:txBody>
      </p:sp>
    </p:spTree>
    <p:extLst>
      <p:ext uri="{BB962C8B-B14F-4D97-AF65-F5344CB8AC3E}">
        <p14:creationId xmlns:p14="http://schemas.microsoft.com/office/powerpoint/2010/main" val="213054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16</a:t>
            </a:fld>
            <a:endParaRPr lang="zh-TW" altLang="en-US" dirty="0"/>
          </a:p>
        </p:txBody>
      </p:sp>
      <p:graphicFrame>
        <p:nvGraphicFramePr>
          <p:cNvPr id="3" name="表格 2"/>
          <p:cNvGraphicFramePr>
            <a:graphicFrameLocks noGrp="1"/>
          </p:cNvGraphicFramePr>
          <p:nvPr>
            <p:extLst>
              <p:ext uri="{D42A27DB-BD31-4B8C-83A1-F6EECF244321}">
                <p14:modId xmlns:p14="http://schemas.microsoft.com/office/powerpoint/2010/main" val="944736541"/>
              </p:ext>
            </p:extLst>
          </p:nvPr>
        </p:nvGraphicFramePr>
        <p:xfrm>
          <a:off x="295836" y="1319510"/>
          <a:ext cx="9421906" cy="5072145"/>
        </p:xfrm>
        <a:graphic>
          <a:graphicData uri="http://schemas.openxmlformats.org/drawingml/2006/table">
            <a:tbl>
              <a:tblPr firstRow="1" firstCol="1" bandRow="1" bandCol="1"/>
              <a:tblGrid>
                <a:gridCol w="1416423">
                  <a:extLst>
                    <a:ext uri="{9D8B030D-6E8A-4147-A177-3AD203B41FA5}">
                      <a16:colId xmlns:a16="http://schemas.microsoft.com/office/drawing/2014/main" val="3159303760"/>
                    </a:ext>
                  </a:extLst>
                </a:gridCol>
                <a:gridCol w="1703294">
                  <a:extLst>
                    <a:ext uri="{9D8B030D-6E8A-4147-A177-3AD203B41FA5}">
                      <a16:colId xmlns:a16="http://schemas.microsoft.com/office/drawing/2014/main" val="911683736"/>
                    </a:ext>
                  </a:extLst>
                </a:gridCol>
                <a:gridCol w="1598706">
                  <a:extLst>
                    <a:ext uri="{9D8B030D-6E8A-4147-A177-3AD203B41FA5}">
                      <a16:colId xmlns:a16="http://schemas.microsoft.com/office/drawing/2014/main" val="2270327031"/>
                    </a:ext>
                  </a:extLst>
                </a:gridCol>
                <a:gridCol w="1598706">
                  <a:extLst>
                    <a:ext uri="{9D8B030D-6E8A-4147-A177-3AD203B41FA5}">
                      <a16:colId xmlns:a16="http://schemas.microsoft.com/office/drawing/2014/main" val="2678678394"/>
                    </a:ext>
                  </a:extLst>
                </a:gridCol>
                <a:gridCol w="1598706">
                  <a:extLst>
                    <a:ext uri="{9D8B030D-6E8A-4147-A177-3AD203B41FA5}">
                      <a16:colId xmlns:a16="http://schemas.microsoft.com/office/drawing/2014/main" val="1331745966"/>
                    </a:ext>
                  </a:extLst>
                </a:gridCol>
                <a:gridCol w="1506071">
                  <a:extLst>
                    <a:ext uri="{9D8B030D-6E8A-4147-A177-3AD203B41FA5}">
                      <a16:colId xmlns:a16="http://schemas.microsoft.com/office/drawing/2014/main" val="799192158"/>
                    </a:ext>
                  </a:extLst>
                </a:gridCol>
              </a:tblGrid>
              <a:tr h="284527">
                <a:tc gridSpan="6">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研發總經費預算表</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26595179"/>
                  </a:ext>
                </a:extLst>
              </a:tr>
              <a:tr h="182729">
                <a:tc gridSpan="6">
                  <a:txBody>
                    <a:bodyPr/>
                    <a:lstStyle/>
                    <a:p>
                      <a:pPr algn="r">
                        <a:spcAft>
                          <a:spcPts val="0"/>
                        </a:spcAft>
                      </a:pPr>
                      <a:r>
                        <a:rPr lang="zh-TW" sz="1000" kern="100" dirty="0">
                          <a:effectLst/>
                          <a:latin typeface="微軟正黑體" panose="020B0604030504040204" pitchFamily="34" charset="-120"/>
                          <a:ea typeface="微軟正黑體" panose="020B0604030504040204" pitchFamily="34" charset="-120"/>
                        </a:rPr>
                        <a:t>金額單位：千元</a:t>
                      </a:r>
                      <a:endParaRPr lang="zh-TW" sz="1050" kern="100" dirty="0">
                        <a:effectLst/>
                        <a:latin typeface="微軟正黑體" panose="020B0604030504040204" pitchFamily="34" charset="-120"/>
                        <a:ea typeface="微軟正黑體" panose="020B0604030504040204" pitchFamily="34" charset="-120"/>
                      </a:endParaRPr>
                    </a:p>
                  </a:txBody>
                  <a:tcPr marL="15184" marR="15184"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20465996"/>
                  </a:ext>
                </a:extLst>
              </a:tr>
              <a:tr h="611143">
                <a:tc gridSpan="2">
                  <a:txBody>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會計科目</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政府</a:t>
                      </a:r>
                    </a:p>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補助款</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公司</a:t>
                      </a:r>
                    </a:p>
                    <a:p>
                      <a:pPr algn="ctr">
                        <a:lnSpc>
                          <a:spcPts val="1200"/>
                        </a:lnSpc>
                        <a:spcAft>
                          <a:spcPts val="0"/>
                        </a:spcAft>
                      </a:pPr>
                      <a:r>
                        <a:rPr lang="zh-TW" sz="1100" kern="100" dirty="0">
                          <a:effectLst/>
                          <a:latin typeface="微軟正黑體" panose="020B0604030504040204" pitchFamily="34" charset="-120"/>
                          <a:ea typeface="微軟正黑體" panose="020B0604030504040204" pitchFamily="34" charset="-120"/>
                        </a:rPr>
                        <a:t>自籌款</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rPr>
                        <a:t>合計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rPr>
                        <a:t>各科目</a:t>
                      </a:r>
                    </a:p>
                    <a:p>
                      <a:pPr algn="ctr">
                        <a:lnSpc>
                          <a:spcPts val="1200"/>
                        </a:lnSpc>
                        <a:spcAft>
                          <a:spcPts val="0"/>
                        </a:spcAft>
                      </a:pPr>
                      <a:r>
                        <a:rPr lang="zh-TW" sz="1100" kern="100">
                          <a:effectLst/>
                          <a:latin typeface="微軟正黑體" panose="020B0604030504040204" pitchFamily="34" charset="-120"/>
                          <a:ea typeface="微軟正黑體" panose="020B0604030504040204" pitchFamily="34" charset="-120"/>
                        </a:rPr>
                        <a:t>補助比例</a:t>
                      </a:r>
                      <a:r>
                        <a:rPr lang="en-US" sz="1100" kern="100">
                          <a:effectLst/>
                          <a:latin typeface="微軟正黑體" panose="020B0604030504040204" pitchFamily="34" charset="-120"/>
                          <a:ea typeface="微軟正黑體" panose="020B0604030504040204" pitchFamily="34" charset="-120"/>
                        </a:rPr>
                        <a:t>%</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70373"/>
                  </a:ext>
                </a:extLst>
              </a:tr>
              <a:tr h="284648">
                <a:tc rowSpan="3">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1.</a:t>
                      </a:r>
                      <a:endParaRPr lang="zh-TW" sz="1100" kern="100">
                        <a:effectLst/>
                        <a:latin typeface="微軟正黑體" panose="020B0604030504040204" pitchFamily="34" charset="-120"/>
                        <a:ea typeface="微軟正黑體" panose="020B0604030504040204" pitchFamily="34" charset="-120"/>
                      </a:endParaRPr>
                    </a:p>
                    <a:p>
                      <a:pPr algn="ctr">
                        <a:spcAft>
                          <a:spcPts val="0"/>
                        </a:spcAft>
                      </a:pPr>
                      <a:r>
                        <a:rPr lang="zh-TW" sz="1100" kern="100">
                          <a:effectLst/>
                          <a:latin typeface="微軟正黑體" panose="020B0604030504040204" pitchFamily="34" charset="-120"/>
                          <a:ea typeface="微軟正黑體" panose="020B0604030504040204" pitchFamily="34" charset="-120"/>
                        </a:rPr>
                        <a:t>人</a:t>
                      </a:r>
                    </a:p>
                    <a:p>
                      <a:pPr algn="ctr">
                        <a:spcAft>
                          <a:spcPts val="0"/>
                        </a:spcAft>
                      </a:pPr>
                      <a:r>
                        <a:rPr lang="zh-TW" sz="1100" kern="100">
                          <a:effectLst/>
                          <a:latin typeface="微軟正黑體" panose="020B0604030504040204" pitchFamily="34" charset="-120"/>
                          <a:ea typeface="微軟正黑體" panose="020B0604030504040204" pitchFamily="34" charset="-120"/>
                        </a:rPr>
                        <a:t>事</a:t>
                      </a:r>
                    </a:p>
                    <a:p>
                      <a:pPr algn="ctr">
                        <a:spcAft>
                          <a:spcPts val="0"/>
                        </a:spcAft>
                      </a:pPr>
                      <a:r>
                        <a:rPr lang="zh-TW" sz="1100" kern="100">
                          <a:effectLst/>
                          <a:latin typeface="微軟正黑體" panose="020B0604030504040204" pitchFamily="34" charset="-120"/>
                          <a:ea typeface="微軟正黑體" panose="020B0604030504040204" pitchFamily="34" charset="-120"/>
                        </a:rPr>
                        <a:t>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內部人事費</a:t>
                      </a:r>
                      <a:r>
                        <a:rPr lang="en-US" sz="1100" kern="100" dirty="0">
                          <a:effectLst/>
                          <a:latin typeface="微軟正黑體" panose="020B0604030504040204" pitchFamily="34" charset="-120"/>
                          <a:ea typeface="微軟正黑體" panose="020B0604030504040204" pitchFamily="34" charset="-120"/>
                        </a:rPr>
                        <a:t>(</a:t>
                      </a:r>
                      <a:r>
                        <a:rPr lang="zh-TW" sz="1100" kern="100" dirty="0">
                          <a:effectLst/>
                          <a:latin typeface="微軟正黑體" panose="020B0604030504040204" pitchFamily="34" charset="-120"/>
                          <a:ea typeface="微軟正黑體" panose="020B0604030504040204" pitchFamily="34" charset="-120"/>
                        </a:rPr>
                        <a:t>研究發展人員</a:t>
                      </a:r>
                      <a:r>
                        <a:rPr lang="en-US" sz="1100" kern="100" dirty="0">
                          <a:effectLst/>
                          <a:latin typeface="微軟正黑體" panose="020B0604030504040204" pitchFamily="34" charset="-120"/>
                          <a:ea typeface="微軟正黑體" panose="020B0604030504040204" pitchFamily="34" charset="-120"/>
                        </a:rPr>
                        <a:t>)</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200178427"/>
                  </a:ext>
                </a:extLst>
              </a:tr>
              <a:tr h="284648">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顧問費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144767080"/>
                  </a:ext>
                </a:extLst>
              </a:tr>
              <a:tr h="285370">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小計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127141"/>
                  </a:ext>
                </a:extLst>
              </a:tr>
              <a:tr h="245637">
                <a:tc gridSpan="2">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2.</a:t>
                      </a:r>
                      <a:r>
                        <a:rPr lang="zh-TW" sz="1100" kern="100" dirty="0">
                          <a:effectLst/>
                          <a:latin typeface="微軟正黑體" panose="020B0604030504040204" pitchFamily="34" charset="-120"/>
                          <a:ea typeface="微軟正黑體" panose="020B0604030504040204" pitchFamily="34" charset="-120"/>
                        </a:rPr>
                        <a:t>消耗性器材及原材料費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54582"/>
                  </a:ext>
                </a:extLst>
              </a:tr>
              <a:tr h="273811">
                <a:tc rowSpan="4">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3.</a:t>
                      </a:r>
                      <a:r>
                        <a:rPr lang="zh-TW" sz="1100" kern="100">
                          <a:effectLst/>
                          <a:latin typeface="微軟正黑體" panose="020B0604030504040204" pitchFamily="34" charset="-120"/>
                          <a:ea typeface="微軟正黑體" panose="020B0604030504040204" pitchFamily="34" charset="-120"/>
                        </a:rPr>
                        <a:t>創新或研究發展設備</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設備使用費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739468615"/>
                  </a:ext>
                </a:extLst>
              </a:tr>
              <a:tr h="273811">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雲端設備租賃費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4104053752"/>
                  </a:ext>
                </a:extLst>
              </a:tr>
              <a:tr h="273811">
                <a:tc vMerge="1">
                  <a:txBody>
                    <a:bodyPr/>
                    <a:lstStyle/>
                    <a:p>
                      <a:endParaRPr lang="zh-TW" altLang="en-US"/>
                    </a:p>
                  </a:txBody>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設備維護費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784576463"/>
                  </a:ext>
                </a:extLst>
              </a:tr>
              <a:tr h="273811">
                <a:tc vMerge="1">
                  <a:txBody>
                    <a:bodyPr/>
                    <a:lstStyle/>
                    <a:p>
                      <a:endParaRPr lang="zh-TW" altLang="en-US"/>
                    </a:p>
                  </a:txBody>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r>
                        <a:rPr lang="zh-TW" sz="1100" kern="100" dirty="0">
                          <a:effectLst/>
                          <a:latin typeface="微軟正黑體" panose="020B0604030504040204" pitchFamily="34" charset="-120"/>
                          <a:ea typeface="微軟正黑體" panose="020B0604030504040204" pitchFamily="34" charset="-120"/>
                        </a:rPr>
                        <a:t>小計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28431"/>
                  </a:ext>
                </a:extLst>
              </a:tr>
              <a:tr h="271643">
                <a:tc rowSpan="3">
                  <a:txBody>
                    <a:bodyPr/>
                    <a:lstStyle/>
                    <a:p>
                      <a:pPr algn="ctr">
                        <a:spcAft>
                          <a:spcPts val="0"/>
                        </a:spcAft>
                      </a:pPr>
                      <a:r>
                        <a:rPr lang="en-US" sz="1100" kern="100">
                          <a:effectLst/>
                          <a:latin typeface="微軟正黑體" panose="020B0604030504040204" pitchFamily="34" charset="-120"/>
                          <a:ea typeface="微軟正黑體" panose="020B0604030504040204" pitchFamily="34" charset="-120"/>
                        </a:rPr>
                        <a:t>4.</a:t>
                      </a:r>
                      <a:r>
                        <a:rPr lang="zh-TW" sz="1050" kern="100">
                          <a:effectLst/>
                          <a:latin typeface="微軟正黑體" panose="020B0604030504040204" pitchFamily="34" charset="-120"/>
                          <a:ea typeface="微軟正黑體" panose="020B0604030504040204" pitchFamily="34" charset="-120"/>
                        </a:rPr>
                        <a:t>無形資產之引進</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(1)</a:t>
                      </a:r>
                      <a:r>
                        <a:rPr lang="zh-TW" sz="1100" kern="100">
                          <a:effectLst/>
                          <a:latin typeface="微軟正黑體" panose="020B0604030504040204" pitchFamily="34" charset="-120"/>
                          <a:ea typeface="微軟正黑體" panose="020B0604030504040204" pitchFamily="34" charset="-120"/>
                        </a:rPr>
                        <a:t>技術購買費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763343571"/>
                  </a:ext>
                </a:extLst>
              </a:tr>
              <a:tr h="271643">
                <a:tc v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(2)</a:t>
                      </a:r>
                      <a:r>
                        <a:rPr lang="zh-TW" sz="1100" kern="100">
                          <a:effectLst/>
                          <a:latin typeface="微軟正黑體" panose="020B0604030504040204" pitchFamily="34" charset="-120"/>
                          <a:ea typeface="微軟正黑體" panose="020B0604030504040204" pitchFamily="34" charset="-120"/>
                        </a:rPr>
                        <a:t>專利申請費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661651161"/>
                  </a:ext>
                </a:extLst>
              </a:tr>
              <a:tr h="272365">
                <a:tc v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r>
                        <a:rPr lang="zh-TW" sz="1100" kern="100">
                          <a:effectLst/>
                          <a:latin typeface="微軟正黑體" panose="020B0604030504040204" pitchFamily="34" charset="-120"/>
                          <a:ea typeface="微軟正黑體" panose="020B0604030504040204" pitchFamily="34" charset="-120"/>
                        </a:rPr>
                        <a:t>小計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8024430"/>
                  </a:ext>
                </a:extLst>
              </a:tr>
              <a:tr h="245637">
                <a:tc gridSpan="2">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5.</a:t>
                      </a:r>
                      <a:r>
                        <a:rPr lang="zh-TW" sz="1100" kern="100">
                          <a:effectLst/>
                          <a:latin typeface="微軟正黑體" panose="020B0604030504040204" pitchFamily="34" charset="-120"/>
                          <a:ea typeface="微軟正黑體" panose="020B0604030504040204" pitchFamily="34" charset="-120"/>
                        </a:rPr>
                        <a:t>委託研究或驗證費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983694832"/>
                  </a:ext>
                </a:extLst>
              </a:tr>
              <a:tr h="245637">
                <a:tc gridSpan="2">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6.</a:t>
                      </a:r>
                      <a:r>
                        <a:rPr lang="zh-TW" sz="1100" kern="100">
                          <a:effectLst/>
                          <a:latin typeface="微軟正黑體" panose="020B0604030504040204" pitchFamily="34" charset="-120"/>
                          <a:ea typeface="微軟正黑體" panose="020B0604030504040204" pitchFamily="34" charset="-120"/>
                        </a:rPr>
                        <a:t>國內差旅費</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3058428918"/>
                  </a:ext>
                </a:extLst>
              </a:tr>
              <a:tr h="245637">
                <a:tc gridSpan="2">
                  <a:txBody>
                    <a:bodyPr/>
                    <a:lstStyle/>
                    <a:p>
                      <a:pPr algn="ctr">
                        <a:spcAft>
                          <a:spcPts val="0"/>
                        </a:spcAft>
                      </a:pPr>
                      <a:r>
                        <a:rPr lang="zh-TW" sz="1100" kern="100">
                          <a:effectLst/>
                          <a:latin typeface="微軟正黑體" panose="020B0604030504040204" pitchFamily="34" charset="-120"/>
                          <a:ea typeface="微軟正黑體" panose="020B0604030504040204" pitchFamily="34" charset="-120"/>
                        </a:rPr>
                        <a:t>合　　　計</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63370941"/>
                  </a:ext>
                </a:extLst>
              </a:tr>
              <a:tr h="245637">
                <a:tc gridSpan="2">
                  <a:txBody>
                    <a:bodyPr/>
                    <a:lstStyle/>
                    <a:p>
                      <a:pPr algn="ctr">
                        <a:spcAft>
                          <a:spcPts val="0"/>
                        </a:spcAft>
                      </a:pPr>
                      <a:r>
                        <a:rPr lang="zh-TW" sz="1100" kern="100" dirty="0">
                          <a:effectLst/>
                          <a:latin typeface="微軟正黑體" panose="020B0604030504040204" pitchFamily="34" charset="-120"/>
                          <a:ea typeface="微軟正黑體" panose="020B0604030504040204" pitchFamily="34" charset="-120"/>
                        </a:rPr>
                        <a:t>百　分　比</a:t>
                      </a: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a:effectLst/>
                          <a:latin typeface="微軟正黑體" panose="020B0604030504040204" pitchFamily="34" charset="-120"/>
                          <a:ea typeface="微軟正黑體" panose="020B0604030504040204" pitchFamily="34" charset="-120"/>
                        </a:rPr>
                        <a:t> </a:t>
                      </a:r>
                      <a:endParaRPr lang="zh-TW" sz="1100" kern="10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endParaRPr>
                    </a:p>
                  </a:txBody>
                  <a:tcPr marL="15184" marR="151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9525" cap="flat" cmpd="sng" algn="ctr">
                      <a:solidFill>
                        <a:srgbClr val="000000"/>
                      </a:solidFill>
                      <a:prstDash val="solid"/>
                      <a:round/>
                      <a:headEnd type="none" w="med" len="med"/>
                      <a:tailEnd type="none" w="med" len="med"/>
                    </a:lnTlToBr>
                  </a:tcPr>
                </a:tc>
                <a:extLst>
                  <a:ext uri="{0D108BD9-81ED-4DB2-BD59-A6C34878D82A}">
                    <a16:rowId xmlns:a16="http://schemas.microsoft.com/office/drawing/2014/main" val="2637880395"/>
                  </a:ext>
                </a:extLst>
              </a:tr>
            </a:tbl>
          </a:graphicData>
        </a:graphic>
      </p:graphicFrame>
      <p:sp>
        <p:nvSpPr>
          <p:cNvPr id="6" name="矩形 5"/>
          <p:cNvSpPr/>
          <p:nvPr/>
        </p:nvSpPr>
        <p:spPr>
          <a:xfrm>
            <a:off x="245402" y="1109391"/>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五、經費需求總表</a:t>
            </a:r>
          </a:p>
        </p:txBody>
      </p:sp>
      <p:sp>
        <p:nvSpPr>
          <p:cNvPr id="7" name="Rectangle 2">
            <a:extLst>
              <a:ext uri="{FF2B5EF4-FFF2-40B4-BE49-F238E27FC236}">
                <a16:creationId xmlns:a16="http://schemas.microsoft.com/office/drawing/2014/main" id="{53927C32-8E50-406E-BDE8-000C784E3BA8}"/>
              </a:ext>
            </a:extLst>
          </p:cNvPr>
          <p:cNvSpPr txBox="1">
            <a:spLocks noChangeArrowheads="1"/>
          </p:cNvSpPr>
          <p:nvPr/>
        </p:nvSpPr>
        <p:spPr>
          <a:xfrm>
            <a:off x="1828111" y="188640"/>
            <a:ext cx="8296628"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微軟正黑體" panose="020B0604030504040204" pitchFamily="34" charset="-120"/>
              </a:rPr>
              <a:t>參、計畫執行查核點說明與經費需求</a:t>
            </a:r>
            <a:r>
              <a:rPr lang="en-US" altLang="zh-TW" sz="2400" b="0" kern="0" dirty="0">
                <a:solidFill>
                  <a:schemeClr val="tx1"/>
                </a:solidFill>
                <a:latin typeface="微軟正黑體" panose="020B0604030504040204" pitchFamily="34" charset="-120"/>
              </a:rPr>
              <a:t>(4/4)</a:t>
            </a:r>
            <a:endParaRPr lang="zh-TW" altLang="en-US" b="0" kern="0" dirty="0">
              <a:solidFill>
                <a:schemeClr val="tx1"/>
              </a:solidFill>
              <a:latin typeface="微軟正黑體" panose="020B0604030504040204" pitchFamily="34" charset="-120"/>
            </a:endParaRPr>
          </a:p>
        </p:txBody>
      </p:sp>
    </p:spTree>
    <p:extLst>
      <p:ext uri="{BB962C8B-B14F-4D97-AF65-F5344CB8AC3E}">
        <p14:creationId xmlns:p14="http://schemas.microsoft.com/office/powerpoint/2010/main" val="64540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2903130-D051-476F-BE06-7E023D1E3AF7}"/>
              </a:ext>
            </a:extLst>
          </p:cNvPr>
          <p:cNvSpPr>
            <a:spLocks noGrp="1"/>
          </p:cNvSpPr>
          <p:nvPr>
            <p:ph type="sldNum" sz="quarter" idx="12"/>
          </p:nvPr>
        </p:nvSpPr>
        <p:spPr/>
        <p:txBody>
          <a:bodyPr/>
          <a:lstStyle/>
          <a:p>
            <a:pPr>
              <a:defRPr/>
            </a:pPr>
            <a:fld id="{41891D65-17B4-4C4B-865B-282D95EFB1B0}" type="slidenum">
              <a:rPr lang="zh-TW" altLang="en-US" smtClean="0"/>
              <a:pPr>
                <a:defRPr/>
              </a:pPr>
              <a:t>17</a:t>
            </a:fld>
            <a:endParaRPr lang="zh-TW" altLang="en-US" dirty="0"/>
          </a:p>
        </p:txBody>
      </p:sp>
      <p:sp>
        <p:nvSpPr>
          <p:cNvPr id="3" name="Rectangle 2">
            <a:extLst>
              <a:ext uri="{FF2B5EF4-FFF2-40B4-BE49-F238E27FC236}">
                <a16:creationId xmlns:a16="http://schemas.microsoft.com/office/drawing/2014/main" id="{B071BC00-DE12-4548-B765-292ED67A7D02}"/>
              </a:ext>
            </a:extLst>
          </p:cNvPr>
          <p:cNvSpPr txBox="1">
            <a:spLocks noChangeArrowheads="1"/>
          </p:cNvSpPr>
          <p:nvPr/>
        </p:nvSpPr>
        <p:spPr>
          <a:xfrm>
            <a:off x="1416631" y="106053"/>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latin typeface="微軟正黑體" panose="020B0604030504040204" pitchFamily="34" charset="-120"/>
              </a:rPr>
              <a:t>肆、附件</a:t>
            </a:r>
            <a:r>
              <a:rPr lang="en-US" altLang="zh-TW" sz="2800" b="0" kern="0" dirty="0">
                <a:solidFill>
                  <a:schemeClr val="tx1"/>
                </a:solidFill>
                <a:latin typeface="微軟正黑體" panose="020B0604030504040204" pitchFamily="34" charset="-120"/>
              </a:rPr>
              <a:t>(1/2)</a:t>
            </a:r>
            <a:endParaRPr lang="zh-TW" altLang="en-US" sz="3600" b="0" kern="0" dirty="0">
              <a:solidFill>
                <a:schemeClr val="tx1"/>
              </a:solidFill>
              <a:latin typeface="微軟正黑體" panose="020B0604030504040204" pitchFamily="34" charset="-120"/>
            </a:endParaRPr>
          </a:p>
        </p:txBody>
      </p:sp>
      <p:graphicFrame>
        <p:nvGraphicFramePr>
          <p:cNvPr id="5" name="表格 4">
            <a:extLst>
              <a:ext uri="{FF2B5EF4-FFF2-40B4-BE49-F238E27FC236}">
                <a16:creationId xmlns:a16="http://schemas.microsoft.com/office/drawing/2014/main" id="{4BF3E0C5-99B0-4467-BDC6-7635C9E1582C}"/>
              </a:ext>
            </a:extLst>
          </p:cNvPr>
          <p:cNvGraphicFramePr>
            <a:graphicFrameLocks noGrp="1"/>
          </p:cNvGraphicFramePr>
          <p:nvPr>
            <p:extLst>
              <p:ext uri="{D42A27DB-BD31-4B8C-83A1-F6EECF244321}">
                <p14:modId xmlns:p14="http://schemas.microsoft.com/office/powerpoint/2010/main" val="931888032"/>
              </p:ext>
            </p:extLst>
          </p:nvPr>
        </p:nvGraphicFramePr>
        <p:xfrm>
          <a:off x="1638301" y="2141443"/>
          <a:ext cx="6829424" cy="4534295"/>
        </p:xfrm>
        <a:graphic>
          <a:graphicData uri="http://schemas.openxmlformats.org/drawingml/2006/table">
            <a:tbl>
              <a:tblPr/>
              <a:tblGrid>
                <a:gridCol w="1007840">
                  <a:extLst>
                    <a:ext uri="{9D8B030D-6E8A-4147-A177-3AD203B41FA5}">
                      <a16:colId xmlns:a16="http://schemas.microsoft.com/office/drawing/2014/main" val="1775731440"/>
                    </a:ext>
                  </a:extLst>
                </a:gridCol>
                <a:gridCol w="2910792">
                  <a:extLst>
                    <a:ext uri="{9D8B030D-6E8A-4147-A177-3AD203B41FA5}">
                      <a16:colId xmlns:a16="http://schemas.microsoft.com/office/drawing/2014/main" val="4240716379"/>
                    </a:ext>
                  </a:extLst>
                </a:gridCol>
                <a:gridCol w="2910792">
                  <a:extLst>
                    <a:ext uri="{9D8B030D-6E8A-4147-A177-3AD203B41FA5}">
                      <a16:colId xmlns:a16="http://schemas.microsoft.com/office/drawing/2014/main" val="2112423302"/>
                    </a:ext>
                  </a:extLst>
                </a:gridCol>
              </a:tblGrid>
              <a:tr h="359250">
                <a:tc>
                  <a:txBody>
                    <a:bodyPr/>
                    <a:lstStyle/>
                    <a:p>
                      <a:pPr>
                        <a:spcAft>
                          <a:spcPts val="0"/>
                        </a:spcAft>
                      </a:pPr>
                      <a:r>
                        <a:rPr lang="en-US" sz="1800" kern="100" dirty="0">
                          <a:solidFill>
                            <a:srgbClr val="000000"/>
                          </a:solidFill>
                          <a:effectLst/>
                          <a:latin typeface="Times New Roman" panose="02020603050405020304" pitchFamily="18" charset="0"/>
                          <a:ea typeface="微軟正黑體" panose="020B0604030504040204" pitchFamily="34" charset="-120"/>
                        </a:rPr>
                        <a:t> </a:t>
                      </a:r>
                      <a:endParaRPr lang="zh-TW" sz="1200" kern="100" dirty="0">
                        <a:effectLst/>
                        <a:latin typeface="Times New Roman" panose="02020603050405020304" pitchFamily="18" charset="0"/>
                        <a:ea typeface="新細明體" panose="02020500000000000000" pitchFamily="18" charset="-120"/>
                      </a:endParaRPr>
                    </a:p>
                  </a:txBody>
                  <a:tcPr marL="14781" marR="147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spcAft>
                          <a:spcPts val="0"/>
                        </a:spcAft>
                      </a:pPr>
                      <a:r>
                        <a:rPr lang="zh-TW" altLang="en-US" sz="1800" kern="100" dirty="0">
                          <a:solidFill>
                            <a:srgbClr val="000000"/>
                          </a:solidFill>
                          <a:effectLst/>
                          <a:latin typeface="微軟正黑體" panose="020B0604030504040204" pitchFamily="34" charset="-120"/>
                          <a:ea typeface="微軟正黑體" panose="020B0604030504040204" pitchFamily="34" charset="-120"/>
                        </a:rPr>
                        <a:t>其他計畫</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rPr>
                        <a:t>本</a:t>
                      </a:r>
                      <a:r>
                        <a:rPr lang="en-US" sz="1800" kern="100" dirty="0">
                          <a:solidFill>
                            <a:srgbClr val="000000"/>
                          </a:solidFill>
                          <a:effectLst/>
                          <a:latin typeface="微軟正黑體" panose="020B0604030504040204" pitchFamily="34" charset="-120"/>
                          <a:ea typeface="微軟正黑體" panose="020B0604030504040204" pitchFamily="34" charset="-120"/>
                        </a:rPr>
                        <a:t>  </a:t>
                      </a:r>
                      <a:r>
                        <a:rPr lang="zh-TW" sz="1800" kern="100" dirty="0">
                          <a:solidFill>
                            <a:srgbClr val="000000"/>
                          </a:solidFill>
                          <a:effectLst/>
                          <a:latin typeface="微軟正黑體" panose="020B0604030504040204" pitchFamily="34" charset="-120"/>
                          <a:ea typeface="微軟正黑體" panose="020B0604030504040204" pitchFamily="34" charset="-120"/>
                        </a:rPr>
                        <a:t>次</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84618"/>
                  </a:ext>
                </a:extLst>
              </a:tr>
              <a:tr h="512527">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rPr>
                        <a:t>計畫名稱</a:t>
                      </a:r>
                      <a:endParaRPr lang="zh-TW" sz="1200" kern="10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808078"/>
                  </a:ext>
                </a:extLst>
              </a:tr>
              <a:tr h="3662518">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rPr>
                        <a:t>計畫內容</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rPr>
                        <a:t> </a:t>
                      </a:r>
                      <a:endParaRPr lang="zh-TW" sz="1200" kern="100" dirty="0">
                        <a:effectLst/>
                        <a:latin typeface="微軟正黑體" panose="020B0604030504040204" pitchFamily="34" charset="-120"/>
                        <a:ea typeface="微軟正黑體" panose="020B0604030504040204" pitchFamily="34" charset="-120"/>
                      </a:endParaRPr>
                    </a:p>
                  </a:txBody>
                  <a:tcPr marL="14781" marR="147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81563"/>
                  </a:ext>
                </a:extLst>
              </a:tr>
            </a:tbl>
          </a:graphicData>
        </a:graphic>
      </p:graphicFrame>
      <p:sp>
        <p:nvSpPr>
          <p:cNvPr id="6" name="Rectangle 1">
            <a:extLst>
              <a:ext uri="{FF2B5EF4-FFF2-40B4-BE49-F238E27FC236}">
                <a16:creationId xmlns:a16="http://schemas.microsoft.com/office/drawing/2014/main" id="{19824EDF-B8AC-4D67-A947-5F55D56C2228}"/>
              </a:ext>
            </a:extLst>
          </p:cNvPr>
          <p:cNvSpPr>
            <a:spLocks noChangeArrowheads="1"/>
          </p:cNvSpPr>
          <p:nvPr/>
        </p:nvSpPr>
        <p:spPr bwMode="auto">
          <a:xfrm>
            <a:off x="374142" y="1301969"/>
            <a:ext cx="84867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560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本次申請主要計畫內容與</a:t>
            </a:r>
            <a:r>
              <a:rPr kumimoji="0" lang="zh-TW"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其他計畫</a:t>
            </a:r>
            <a:r>
              <a:rPr kumimoji="0" lang="zh-TW" altLang="zh-TW"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申請之差異：</a:t>
            </a:r>
            <a:endParaRPr kumimoji="0" lang="zh-TW" altLang="zh-TW" sz="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355600" algn="l" defTabSz="914400" rtl="0" eaLnBrk="0" fontAlgn="base" latinLnBrk="0" hangingPunct="0">
              <a:lnSpc>
                <a:spcPct val="1000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註：</a:t>
            </a: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「計畫內容」欄請註明計畫書章節</a:t>
            </a: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如：技術目標、預期效益、計畫架構等</a:t>
            </a: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zh-TW" altLang="en-US" sz="7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R="0" lvl="0" indent="712788"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 </a:t>
            </a:r>
            <a:r>
              <a:rPr kumimoji="0" lang="zh-TW" altLang="en-US" sz="14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若技術項目不同，請概述本次及上次申請之技術內容，若相似，請說明計畫書之主要差異。</a:t>
            </a:r>
            <a:endParaRPr kumimoji="0" lang="zh-TW" altLang="en-US" sz="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BFF4883C-1A51-48EC-B45A-D1E5E32E9E9D}"/>
              </a:ext>
            </a:extLst>
          </p:cNvPr>
          <p:cNvSpPr/>
          <p:nvPr/>
        </p:nvSpPr>
        <p:spPr>
          <a:xfrm>
            <a:off x="220072" y="985320"/>
            <a:ext cx="3326552" cy="400110"/>
          </a:xfrm>
          <a:prstGeom prst="rect">
            <a:avLst/>
          </a:prstGeom>
        </p:spPr>
        <p:txBody>
          <a:bodyPr wrap="none">
            <a:spAutoFit/>
          </a:bodyPr>
          <a:lstStyle/>
          <a:p>
            <a:r>
              <a:rPr kumimoji="0" lang="zh-TW" altLang="en-US" sz="2000" b="0" dirty="0">
                <a:solidFill>
                  <a:prstClr val="black"/>
                </a:solidFill>
                <a:latin typeface="微軟正黑體" panose="020B0604030504040204" pitchFamily="34" charset="-120"/>
                <a:ea typeface="微軟正黑體" panose="020B0604030504040204" pitchFamily="34" charset="-120"/>
              </a:rPr>
              <a:t>一、申請計畫差異說明資料 </a:t>
            </a:r>
            <a:endParaRPr lang="zh-TW" altLang="en-US" sz="20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655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E2903130-D051-476F-BE06-7E023D1E3AF7}"/>
              </a:ext>
            </a:extLst>
          </p:cNvPr>
          <p:cNvSpPr>
            <a:spLocks noGrp="1"/>
          </p:cNvSpPr>
          <p:nvPr>
            <p:ph type="sldNum" sz="quarter" idx="12"/>
          </p:nvPr>
        </p:nvSpPr>
        <p:spPr/>
        <p:txBody>
          <a:bodyPr/>
          <a:lstStyle/>
          <a:p>
            <a:fld id="{41891D65-17B4-4C4B-865B-282D95EFB1B0}" type="slidenum">
              <a:rPr lang="zh-TW" altLang="en-US" smtClean="0"/>
              <a:pPr/>
              <a:t>18</a:t>
            </a:fld>
            <a:endParaRPr lang="zh-TW" altLang="en-US" dirty="0"/>
          </a:p>
        </p:txBody>
      </p:sp>
      <p:sp>
        <p:nvSpPr>
          <p:cNvPr id="6" name="矩形 5">
            <a:extLst>
              <a:ext uri="{FF2B5EF4-FFF2-40B4-BE49-F238E27FC236}">
                <a16:creationId xmlns:a16="http://schemas.microsoft.com/office/drawing/2014/main" id="{11B37D45-4DC8-4E5A-911E-456D7DC62A74}"/>
              </a:ext>
            </a:extLst>
          </p:cNvPr>
          <p:cNvSpPr/>
          <p:nvPr/>
        </p:nvSpPr>
        <p:spPr>
          <a:xfrm>
            <a:off x="939767" y="1528608"/>
            <a:ext cx="5625625" cy="646331"/>
          </a:xfrm>
          <a:prstGeom prst="rect">
            <a:avLst/>
          </a:prstGeom>
        </p:spPr>
        <p:txBody>
          <a:bodyPr wrap="square">
            <a:spAutoFit/>
          </a:bodyPr>
          <a:lstStyle/>
          <a:p>
            <a:r>
              <a:rPr lang="zh-TW" altLang="en-US" sz="1800" b="0" dirty="0">
                <a:solidFill>
                  <a:srgbClr val="000000"/>
                </a:solidFill>
                <a:latin typeface="微軟正黑體" panose="020B0604030504040204" pitchFamily="34" charset="-120"/>
                <a:ea typeface="微軟正黑體" panose="020B0604030504040204" pitchFamily="34" charset="-120"/>
              </a:rPr>
              <a:t>可置入其他特殊事蹟審查優先補助參考證明文件，如計畫團隊成員之專業證照、認證等。</a:t>
            </a:r>
            <a:endParaRPr lang="zh-TW" altLang="en-US" sz="3200" dirty="0">
              <a:latin typeface="微軟正黑體" panose="020B0604030504040204" pitchFamily="34" charset="-120"/>
              <a:ea typeface="微軟正黑體" panose="020B0604030504040204" pitchFamily="34" charset="-120"/>
            </a:endParaRPr>
          </a:p>
        </p:txBody>
      </p:sp>
      <p:sp>
        <p:nvSpPr>
          <p:cNvPr id="5" name="Rectangle 2">
            <a:extLst>
              <a:ext uri="{FF2B5EF4-FFF2-40B4-BE49-F238E27FC236}">
                <a16:creationId xmlns:a16="http://schemas.microsoft.com/office/drawing/2014/main" id="{CC1D612D-2D14-48C8-9351-B694E773C163}"/>
              </a:ext>
            </a:extLst>
          </p:cNvPr>
          <p:cNvSpPr txBox="1">
            <a:spLocks noChangeArrowheads="1"/>
          </p:cNvSpPr>
          <p:nvPr/>
        </p:nvSpPr>
        <p:spPr>
          <a:xfrm>
            <a:off x="1416631" y="106053"/>
            <a:ext cx="7703557" cy="831850"/>
          </a:xfrm>
          <a:prstGeom prst="rect">
            <a:avLst/>
          </a:prstGeom>
        </p:spPr>
        <p:txBody>
          <a:bodyPr anchor="ct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latin typeface="微軟正黑體" panose="020B0604030504040204" pitchFamily="34" charset="-120"/>
              </a:rPr>
              <a:t>肆、附件</a:t>
            </a:r>
            <a:r>
              <a:rPr lang="en-US" altLang="zh-TW" sz="2800" b="0" kern="0" dirty="0">
                <a:solidFill>
                  <a:schemeClr val="tx1"/>
                </a:solidFill>
                <a:latin typeface="微軟正黑體" panose="020B0604030504040204" pitchFamily="34" charset="-120"/>
              </a:rPr>
              <a:t>(2/2)</a:t>
            </a:r>
            <a:endParaRPr lang="zh-TW" altLang="en-US" sz="3600" b="0" kern="0" dirty="0">
              <a:solidFill>
                <a:schemeClr val="tx1"/>
              </a:solidFill>
              <a:latin typeface="微軟正黑體" panose="020B0604030504040204" pitchFamily="34" charset="-120"/>
            </a:endParaRPr>
          </a:p>
        </p:txBody>
      </p:sp>
      <p:sp>
        <p:nvSpPr>
          <p:cNvPr id="7" name="矩形 6">
            <a:extLst>
              <a:ext uri="{FF2B5EF4-FFF2-40B4-BE49-F238E27FC236}">
                <a16:creationId xmlns:a16="http://schemas.microsoft.com/office/drawing/2014/main" id="{0F9288F4-66F1-4D35-AC2C-719E5249A92E}"/>
              </a:ext>
            </a:extLst>
          </p:cNvPr>
          <p:cNvSpPr/>
          <p:nvPr/>
        </p:nvSpPr>
        <p:spPr>
          <a:xfrm>
            <a:off x="412096" y="1149912"/>
            <a:ext cx="1210588" cy="400110"/>
          </a:xfrm>
          <a:prstGeom prst="rect">
            <a:avLst/>
          </a:prstGeom>
        </p:spPr>
        <p:txBody>
          <a:bodyPr wrap="none">
            <a:spAutoFit/>
          </a:bodyPr>
          <a:lstStyle/>
          <a:p>
            <a:r>
              <a:rPr kumimoji="0" lang="zh-TW" altLang="en-US" sz="2000" b="0" dirty="0">
                <a:solidFill>
                  <a:prstClr val="black"/>
                </a:solidFill>
                <a:latin typeface="微軟正黑體" panose="020B0604030504040204" pitchFamily="34" charset="-120"/>
                <a:ea typeface="微軟正黑體" panose="020B0604030504040204" pitchFamily="34" charset="-120"/>
              </a:rPr>
              <a:t>二、其他</a:t>
            </a:r>
            <a:endParaRPr lang="zh-TW" altLang="en-US" sz="200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9886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188031"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rPr>
              <a:t>簡報大綱</a:t>
            </a:r>
          </a:p>
        </p:txBody>
      </p:sp>
      <p:sp>
        <p:nvSpPr>
          <p:cNvPr id="7" name="投影片編號版面配置區 3"/>
          <p:cNvSpPr txBox="1">
            <a:spLocks/>
          </p:cNvSpPr>
          <p:nvPr/>
        </p:nvSpPr>
        <p:spPr>
          <a:xfrm>
            <a:off x="7842250" y="6524180"/>
            <a:ext cx="2063750" cy="333820"/>
          </a:xfrm>
          <a:prstGeom prst="rect">
            <a:avLst/>
          </a:prstGeom>
        </p:spPr>
        <p:txBody>
          <a:bodyPr/>
          <a:lstStyle>
            <a:defPPr lvl="0">
              <a:defRPr lang="zh-TW"/>
            </a:defPPr>
            <a:lvl1pPr lvl="0"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1pPr>
            <a:lvl2pPr marL="457200" lvl="1"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2pPr>
            <a:lvl3pPr marL="914400" lvl="2"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3pPr>
            <a:lvl4pPr marL="1371600" lvl="3"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4pPr>
            <a:lvl5pPr marL="1828800" lvl="4" algn="l" rtl="0" fontAlgn="base">
              <a:spcBef>
                <a:spcPct val="0"/>
              </a:spcBef>
              <a:spcAft>
                <a:spcPct val="0"/>
              </a:spcAft>
              <a:defRPr kumimoji="1" sz="2400" b="1" kern="1200">
                <a:solidFill>
                  <a:schemeClr val="tx1"/>
                </a:solidFill>
                <a:latin typeface="標楷體" pitchFamily="65" charset="-120"/>
                <a:ea typeface="標楷體" pitchFamily="65" charset="-120"/>
                <a:cs typeface="+mn-cs"/>
              </a:defRPr>
            </a:lvl5pPr>
            <a:lvl6pPr marL="2286000" lvl="5" algn="l" defTabSz="914400" rtl="0" eaLnBrk="1" latinLnBrk="0" hangingPunct="1">
              <a:defRPr kumimoji="1" sz="2400" b="1" kern="1200">
                <a:solidFill>
                  <a:schemeClr val="tx1"/>
                </a:solidFill>
                <a:latin typeface="標楷體" pitchFamily="65" charset="-120"/>
                <a:ea typeface="標楷體" pitchFamily="65" charset="-120"/>
                <a:cs typeface="+mn-cs"/>
              </a:defRPr>
            </a:lvl6pPr>
            <a:lvl7pPr marL="2743200" lvl="6" algn="l" defTabSz="914400" rtl="0" eaLnBrk="1" latinLnBrk="0" hangingPunct="1">
              <a:defRPr kumimoji="1" sz="2400" b="1" kern="1200">
                <a:solidFill>
                  <a:schemeClr val="tx1"/>
                </a:solidFill>
                <a:latin typeface="標楷體" pitchFamily="65" charset="-120"/>
                <a:ea typeface="標楷體" pitchFamily="65" charset="-120"/>
                <a:cs typeface="+mn-cs"/>
              </a:defRPr>
            </a:lvl7pPr>
            <a:lvl8pPr marL="3200400" lvl="7" algn="l" defTabSz="914400" rtl="0" eaLnBrk="1" latinLnBrk="0" hangingPunct="1">
              <a:defRPr kumimoji="1" sz="2400" b="1" kern="1200">
                <a:solidFill>
                  <a:schemeClr val="tx1"/>
                </a:solidFill>
                <a:latin typeface="標楷體" pitchFamily="65" charset="-120"/>
                <a:ea typeface="標楷體" pitchFamily="65" charset="-120"/>
                <a:cs typeface="+mn-cs"/>
              </a:defRPr>
            </a:lvl8pPr>
            <a:lvl9pPr marL="3657600" lvl="8" algn="l" defTabSz="914400" rtl="0" eaLnBrk="1" latinLnBrk="0" hangingPunct="1">
              <a:defRPr kumimoji="1" sz="2400" b="1" kern="1200">
                <a:solidFill>
                  <a:schemeClr val="tx1"/>
                </a:solidFill>
                <a:latin typeface="標楷體" pitchFamily="65" charset="-120"/>
                <a:ea typeface="標楷體" pitchFamily="65" charset="-120"/>
                <a:cs typeface="+mn-cs"/>
              </a:defRPr>
            </a:lvl9pPr>
          </a:lstStyle>
          <a:p>
            <a:pPr algn="r"/>
            <a:r>
              <a:rPr lang="en-US" altLang="zh-TW" sz="1400" dirty="0">
                <a:latin typeface="微軟正黑體" panose="020B0604030504040204" pitchFamily="34" charset="-120"/>
                <a:ea typeface="微軟正黑體" panose="020B0604030504040204" pitchFamily="34" charset="-120"/>
              </a:rPr>
              <a:t> </a:t>
            </a:r>
            <a:fld id="{31CB5F36-9976-4ADA-991D-41FF0EF969CC}" type="slidenum">
              <a:rPr lang="en-US" altLang="zh-TW" sz="1200" smtClean="0">
                <a:latin typeface="微軟正黑體" pitchFamily="34" charset="-120"/>
                <a:ea typeface="微軟正黑體" pitchFamily="34" charset="-120"/>
              </a:rPr>
              <a:pPr algn="r"/>
              <a:t>1</a:t>
            </a:fld>
            <a:endParaRPr lang="en-US" altLang="zh-TW" sz="1200" dirty="0">
              <a:latin typeface="微軟正黑體" pitchFamily="34" charset="-120"/>
              <a:ea typeface="微軟正黑體" pitchFamily="34" charset="-120"/>
            </a:endParaRPr>
          </a:p>
        </p:txBody>
      </p:sp>
      <p:sp>
        <p:nvSpPr>
          <p:cNvPr id="6" name="內容版面配置區 2"/>
          <p:cNvSpPr txBox="1">
            <a:spLocks/>
          </p:cNvSpPr>
          <p:nvPr/>
        </p:nvSpPr>
        <p:spPr>
          <a:xfrm>
            <a:off x="594067" y="1129284"/>
            <a:ext cx="9376388" cy="519484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委員書面意見回復</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壹、公司概況</a:t>
            </a:r>
            <a:r>
              <a:rPr kumimoji="0" lang="en-US" altLang="zh-TW" sz="1800" b="0" dirty="0">
                <a:latin typeface="微軟正黑體" panose="020B0604030504040204" pitchFamily="34" charset="-120"/>
                <a:ea typeface="微軟正黑體" panose="020B0604030504040204" pitchFamily="34" charset="-120"/>
              </a:rPr>
              <a:t>(</a:t>
            </a:r>
            <a:r>
              <a:rPr kumimoji="0" lang="zh-CN" altLang="en-US" sz="1800" b="0" dirty="0">
                <a:latin typeface="微軟正黑體" panose="020B0604030504040204" pitchFamily="34" charset="-120"/>
                <a:ea typeface="微軟正黑體" panose="020B0604030504040204" pitchFamily="34" charset="-120"/>
              </a:rPr>
              <a:t>例如</a:t>
            </a:r>
            <a:r>
              <a:rPr kumimoji="0" lang="zh-TW" altLang="en-US" sz="1800" b="0" dirty="0">
                <a:latin typeface="微軟正黑體" panose="020B0604030504040204" pitchFamily="34" charset="-120"/>
                <a:ea typeface="微軟正黑體" panose="020B0604030504040204" pitchFamily="34" charset="-120"/>
              </a:rPr>
              <a:t>基本資料、營運及財務狀況等</a:t>
            </a:r>
            <a:r>
              <a:rPr kumimoji="0" lang="en-US" altLang="zh-TW" sz="1800" b="0" dirty="0">
                <a:latin typeface="微軟正黑體" panose="020B0604030504040204" pitchFamily="34" charset="-120"/>
                <a:ea typeface="微軟正黑體" panose="020B0604030504040204" pitchFamily="34" charset="-120"/>
              </a:rPr>
              <a:t>)</a:t>
            </a: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貳、計畫內容、團隊組成與可行性分析</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en-US" altLang="zh-TW" sz="1600" b="0" dirty="0">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一、現況分析與轉型目標設定 </a:t>
            </a:r>
            <a:r>
              <a:rPr kumimoji="0" lang="en-US" altLang="zh-TW" sz="1600" b="0" dirty="0">
                <a:latin typeface="微軟正黑體" panose="020B0604030504040204" pitchFamily="34" charset="-120"/>
                <a:ea typeface="微軟正黑體" panose="020B0604030504040204" pitchFamily="34" charset="-120"/>
              </a:rPr>
              <a:t>(</a:t>
            </a:r>
            <a:r>
              <a:rPr lang="zh-CN" altLang="en-US" sz="1600" b="0" dirty="0">
                <a:latin typeface="微軟正黑體" panose="020B0604030504040204" pitchFamily="34" charset="-120"/>
                <a:ea typeface="微軟正黑體" panose="020B0604030504040204" pitchFamily="34" charset="-120"/>
              </a:rPr>
              <a:t>市場競爭分析</a:t>
            </a:r>
            <a:r>
              <a:rPr lang="zh-TW" altLang="en-US" sz="1600" b="0" dirty="0">
                <a:latin typeface="微軟正黑體" panose="020B0604030504040204" pitchFamily="34" charset="-120"/>
                <a:ea typeface="微軟正黑體" panose="020B0604030504040204" pitchFamily="34" charset="-120"/>
              </a:rPr>
              <a:t>、轉型目標設定</a:t>
            </a:r>
            <a:r>
              <a:rPr kumimoji="0" lang="en-US" altLang="zh-TW" sz="1600" b="0" dirty="0">
                <a:latin typeface="微軟正黑體" panose="020B0604030504040204" pitchFamily="34" charset="-120"/>
                <a:ea typeface="微軟正黑體" panose="020B0604030504040204" pitchFamily="34" charset="-120"/>
              </a:rPr>
              <a:t>)</a:t>
            </a:r>
          </a:p>
          <a:p>
            <a:pPr marL="0" indent="0" fontAlgn="auto">
              <a:spcBef>
                <a:spcPts val="200"/>
              </a:spcBef>
              <a:spcAft>
                <a:spcPts val="0"/>
              </a:spcAft>
              <a:buNone/>
            </a:pPr>
            <a:r>
              <a:rPr kumimoji="0" lang="en-US" altLang="zh-TW" sz="1600" b="0" dirty="0">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二、接班傳承規劃</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三、計畫團隊組成</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四、商業驗證 </a:t>
            </a:r>
            <a:r>
              <a:rPr kumimoji="0" lang="en-US" altLang="zh-TW" sz="1600" b="0" dirty="0">
                <a:latin typeface="微軟正黑體" panose="020B0604030504040204" pitchFamily="34" charset="-120"/>
                <a:ea typeface="微軟正黑體" panose="020B0604030504040204" pitchFamily="34" charset="-120"/>
              </a:rPr>
              <a:t>(POB)</a:t>
            </a:r>
            <a:r>
              <a:rPr kumimoji="0" lang="zh-TW" altLang="en-US" sz="1600" b="0" dirty="0">
                <a:latin typeface="微軟正黑體" panose="020B0604030504040204" pitchFamily="34" charset="-120"/>
                <a:ea typeface="微軟正黑體" panose="020B0604030504040204" pitchFamily="34" charset="-120"/>
              </a:rPr>
              <a:t>規劃</a:t>
            </a:r>
            <a:endParaRPr kumimoji="0" lang="en-US" altLang="zh-TW" sz="1600" b="0" dirty="0">
              <a:latin typeface="微軟正黑體" panose="020B0604030504040204" pitchFamily="34" charset="-120"/>
              <a:ea typeface="微軟正黑體" panose="020B0604030504040204" pitchFamily="34" charset="-120"/>
            </a:endParaRPr>
          </a:p>
          <a:p>
            <a:pPr marL="0" indent="182563"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五、轉型創新商模</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六、雲端與數位科技</a:t>
            </a:r>
            <a:endParaRPr kumimoji="0" lang="en-US" altLang="zh-TW" sz="1600" b="0" dirty="0">
              <a:latin typeface="微軟正黑體" panose="020B0604030504040204" pitchFamily="34" charset="-120"/>
              <a:ea typeface="微軟正黑體" panose="020B0604030504040204" pitchFamily="34" charset="-120"/>
            </a:endParaRPr>
          </a:p>
          <a:p>
            <a:pPr marL="0" indent="182563"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七、資安規劃</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八、數位準備度</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九、資訊系統支出預算</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參、計畫執行查核點說明與經費需求</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一、執行時程架構</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en-US" altLang="zh-TW" sz="1600" b="0" dirty="0">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二、預定查核點內容</a:t>
            </a: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三、計畫主持人資歷說明</a:t>
            </a: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四、參與計畫研究發展人員簡歷表</a:t>
            </a: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五、經費需求總表</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800" b="0" dirty="0">
                <a:latin typeface="微軟正黑體" panose="020B0604030504040204" pitchFamily="34" charset="-120"/>
                <a:ea typeface="微軟正黑體" panose="020B0604030504040204" pitchFamily="34" charset="-120"/>
              </a:rPr>
              <a:t>肆、附件</a:t>
            </a:r>
            <a:endParaRPr kumimoji="0" lang="en-US" altLang="zh-TW" sz="18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solidFill>
                  <a:srgbClr val="002060"/>
                </a:solidFill>
                <a:latin typeface="微軟正黑體" panose="020B0604030504040204" pitchFamily="34" charset="-120"/>
                <a:ea typeface="微軟正黑體" panose="020B0604030504040204" pitchFamily="34" charset="-120"/>
              </a:rPr>
              <a:t>   </a:t>
            </a:r>
            <a:r>
              <a:rPr kumimoji="0" lang="zh-TW" altLang="en-US" sz="1600" b="0" dirty="0">
                <a:latin typeface="微軟正黑體" panose="020B0604030504040204" pitchFamily="34" charset="-120"/>
                <a:ea typeface="微軟正黑體" panose="020B0604030504040204" pitchFamily="34" charset="-120"/>
              </a:rPr>
              <a:t>一、申請計畫差異說明資料 </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r>
              <a:rPr kumimoji="0" lang="zh-TW" altLang="en-US" sz="1600" b="0" dirty="0">
                <a:latin typeface="微軟正黑體" panose="020B0604030504040204" pitchFamily="34" charset="-120"/>
                <a:ea typeface="微軟正黑體" panose="020B0604030504040204" pitchFamily="34" charset="-120"/>
              </a:rPr>
              <a:t>   二、其他</a:t>
            </a:r>
            <a:endParaRPr kumimoji="0" lang="en-US" altLang="zh-TW" sz="1600" b="0" dirty="0">
              <a:latin typeface="微軟正黑體" panose="020B0604030504040204" pitchFamily="34" charset="-120"/>
              <a:ea typeface="微軟正黑體" panose="020B0604030504040204" pitchFamily="34" charset="-120"/>
            </a:endParaRPr>
          </a:p>
          <a:p>
            <a:pPr marL="0" indent="0" fontAlgn="auto">
              <a:spcBef>
                <a:spcPts val="200"/>
              </a:spcBef>
              <a:spcAft>
                <a:spcPts val="0"/>
              </a:spcAft>
              <a:buNone/>
            </a:pPr>
            <a:endParaRPr kumimoji="0" lang="en-US" altLang="zh-TW" sz="1800" b="0" dirty="0">
              <a:solidFill>
                <a:srgbClr val="FF0000"/>
              </a:solidFill>
              <a:latin typeface="微軟正黑體" panose="020B0604030504040204" pitchFamily="34" charset="-120"/>
              <a:ea typeface="微軟正黑體" panose="020B0604030504040204" pitchFamily="34" charset="-120"/>
            </a:endParaRPr>
          </a:p>
          <a:p>
            <a:pPr marL="0" indent="0" fontAlgn="auto">
              <a:spcBef>
                <a:spcPts val="200"/>
              </a:spcBef>
              <a:spcAft>
                <a:spcPts val="200"/>
              </a:spcAft>
              <a:buNone/>
            </a:pPr>
            <a:endParaRPr kumimoji="0" lang="en-US" altLang="zh-TW" sz="2000" b="0" dirty="0">
              <a:solidFill>
                <a:srgbClr val="FF0000"/>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2348776" y="3480374"/>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3</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2853467" y="4658869"/>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4</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5" name="圖說文字: 向右箭號 4">
            <a:extLst>
              <a:ext uri="{FF2B5EF4-FFF2-40B4-BE49-F238E27FC236}">
                <a16:creationId xmlns:a16="http://schemas.microsoft.com/office/drawing/2014/main" id="{C91C9F01-EEFE-4096-97A9-FE6DEB633F41}"/>
              </a:ext>
            </a:extLst>
          </p:cNvPr>
          <p:cNvSpPr/>
          <p:nvPr/>
        </p:nvSpPr>
        <p:spPr>
          <a:xfrm>
            <a:off x="-3426480" y="1304302"/>
            <a:ext cx="3338423" cy="2811069"/>
          </a:xfrm>
          <a:prstGeom prst="rightArrowCallout">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本頁列舉項目為簡報必備內容，可增加，並請參考註解納入簡報。</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a:solidFill>
                  <a:schemeClr val="tx1"/>
                </a:solidFill>
                <a:latin typeface="微軟正黑體" panose="020B0604030504040204" pitchFamily="34" charset="-120"/>
                <a:ea typeface="微軟正黑體" panose="020B0604030504040204" pitchFamily="34" charset="-120"/>
              </a:rPr>
              <a:t>不限制格式</a:t>
            </a:r>
            <a:r>
              <a:rPr lang="zh-TW" altLang="en-US" dirty="0">
                <a:solidFill>
                  <a:schemeClr val="tx1"/>
                </a:solidFill>
                <a:latin typeface="微軟正黑體" panose="020B0604030504040204" pitchFamily="34" charset="-120"/>
                <a:ea typeface="微軟正黑體" panose="020B0604030504040204" pitchFamily="34" charset="-120"/>
              </a:rPr>
              <a:t>，建議字體統一</a:t>
            </a:r>
            <a:endParaRPr lang="zh-TW" altLang="en-US" dirty="0">
              <a:solidFill>
                <a:schemeClr val="tx1"/>
              </a:solidFill>
            </a:endParaRPr>
          </a:p>
        </p:txBody>
      </p:sp>
      <p:sp>
        <p:nvSpPr>
          <p:cNvPr id="9" name="文字方塊 8"/>
          <p:cNvSpPr txBox="1"/>
          <p:nvPr/>
        </p:nvSpPr>
        <p:spPr>
          <a:xfrm>
            <a:off x="6891865" y="1583942"/>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1</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2618438" y="1954556"/>
            <a:ext cx="540000" cy="307777"/>
          </a:xfrm>
          <a:prstGeom prst="rect">
            <a:avLst/>
          </a:prstGeom>
          <a:noFill/>
        </p:spPr>
        <p:txBody>
          <a:bodyPr wrap="square" rtlCol="0">
            <a:spAutoFit/>
          </a:bodyPr>
          <a:lstStyle/>
          <a:p>
            <a:r>
              <a:rPr lang="zh-TW" altLang="en-US" sz="1400" dirty="0">
                <a:solidFill>
                  <a:srgbClr val="FF0000"/>
                </a:solidFill>
                <a:latin typeface="微軟正黑體" panose="020B0604030504040204" pitchFamily="34" charset="-120"/>
                <a:ea typeface="微軟正黑體" panose="020B0604030504040204" pitchFamily="34" charset="-120"/>
              </a:rPr>
              <a:t>註</a:t>
            </a:r>
            <a:r>
              <a:rPr lang="en-US" altLang="zh-TW" sz="1400" dirty="0">
                <a:solidFill>
                  <a:srgbClr val="FF0000"/>
                </a:solidFill>
                <a:latin typeface="微軟正黑體" panose="020B0604030504040204" pitchFamily="34" charset="-120"/>
                <a:ea typeface="微軟正黑體" panose="020B0604030504040204" pitchFamily="34" charset="-120"/>
              </a:rPr>
              <a:t>2</a:t>
            </a:r>
            <a:endParaRPr lang="zh-TW" altLang="en-US" sz="1400" dirty="0">
              <a:solidFill>
                <a:srgbClr val="FF000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288853" y="2868306"/>
            <a:ext cx="4348923" cy="1615827"/>
          </a:xfrm>
          <a:prstGeom prst="rect">
            <a:avLst/>
          </a:prstGeom>
          <a:ln>
            <a:solidFill>
              <a:srgbClr val="A5A5A5"/>
            </a:solidFill>
            <a:prstDash val="dash"/>
          </a:ln>
        </p:spPr>
        <p:txBody>
          <a:bodyPr wrap="square">
            <a:spAutoFit/>
          </a:bodyPr>
          <a:lstStyle/>
          <a:p>
            <a:pPr lvl="0"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1</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包含轉型動機與方向、願景目標</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須包含欲達成之效益值如提升營業額</a:t>
            </a:r>
            <a:r>
              <a:rPr kumimoji="0" lang="en-US" altLang="zh-TW" sz="1400" dirty="0">
                <a:solidFill>
                  <a:srgbClr val="356BA2"/>
                </a:solidFill>
                <a:latin typeface="微軟正黑體" panose="020B0604030504040204" pitchFamily="34" charset="-120"/>
                <a:ea typeface="微軟正黑體" panose="020B0604030504040204" pitchFamily="34" charset="-120"/>
              </a:rPr>
              <a:t>OO</a:t>
            </a:r>
            <a:r>
              <a:rPr kumimoji="0" lang="zh-TW" altLang="en-US" sz="1400" dirty="0">
                <a:solidFill>
                  <a:srgbClr val="356BA2"/>
                </a:solidFill>
                <a:latin typeface="微軟正黑體" panose="020B0604030504040204" pitchFamily="34" charset="-120"/>
                <a:ea typeface="微軟正黑體" panose="020B0604030504040204" pitchFamily="34" charset="-120"/>
              </a:rPr>
              <a:t>千元</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海外營收</a:t>
            </a:r>
            <a:r>
              <a:rPr kumimoji="0" lang="en-US" altLang="zh-TW" sz="1400" dirty="0">
                <a:solidFill>
                  <a:srgbClr val="356BA2"/>
                </a:solidFill>
                <a:latin typeface="微軟正黑體" panose="020B0604030504040204" pitchFamily="34" charset="-120"/>
                <a:ea typeface="微軟正黑體" panose="020B0604030504040204" pitchFamily="34" charset="-120"/>
              </a:rPr>
              <a:t>O%</a:t>
            </a:r>
            <a:r>
              <a:rPr kumimoji="0" lang="zh-TW" altLang="en-US" sz="1400" dirty="0">
                <a:solidFill>
                  <a:srgbClr val="356BA2"/>
                </a:solidFill>
                <a:latin typeface="微軟正黑體" panose="020B0604030504040204" pitchFamily="34" charset="-120"/>
                <a:ea typeface="微軟正黑體" panose="020B0604030504040204" pitchFamily="34" charset="-120"/>
              </a:rPr>
              <a:t>等</a:t>
            </a:r>
            <a:r>
              <a:rPr kumimoji="0" lang="en-US" altLang="zh-TW" sz="1400" dirty="0">
                <a:solidFill>
                  <a:srgbClr val="356BA2"/>
                </a:solidFill>
                <a:latin typeface="微軟正黑體" panose="020B0604030504040204" pitchFamily="34" charset="-120"/>
                <a:ea typeface="微軟正黑體" panose="020B0604030504040204" pitchFamily="34" charset="-120"/>
              </a:rPr>
              <a:t>)</a:t>
            </a:r>
          </a:p>
          <a:p>
            <a:pPr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2</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包含接班現況、參與公司決策及公司治理情形等</a:t>
            </a:r>
            <a:endParaRPr kumimoji="0" lang="en-US" altLang="zh-TW" sz="1400" dirty="0">
              <a:solidFill>
                <a:srgbClr val="356BA2"/>
              </a:solidFill>
              <a:latin typeface="微軟正黑體" panose="020B0604030504040204" pitchFamily="34" charset="-120"/>
              <a:ea typeface="微軟正黑體" panose="020B0604030504040204" pitchFamily="34" charset="-120"/>
            </a:endParaRPr>
          </a:p>
          <a:p>
            <a:pPr lvl="0"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3</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數位準備度</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可以圖或表說明</a:t>
            </a:r>
            <a:r>
              <a:rPr kumimoji="0" lang="en-US" altLang="zh-TW" sz="1400" dirty="0">
                <a:solidFill>
                  <a:srgbClr val="356BA2"/>
                </a:solidFill>
                <a:latin typeface="微軟正黑體" panose="020B0604030504040204" pitchFamily="34" charset="-120"/>
                <a:ea typeface="微軟正黑體" panose="020B0604030504040204" pitchFamily="34" charset="-120"/>
              </a:rPr>
              <a:t>)</a:t>
            </a:r>
          </a:p>
          <a:p>
            <a:pPr lvl="0" algn="just" fontAlgn="auto">
              <a:spcBef>
                <a:spcPts val="0"/>
              </a:spcBef>
              <a:spcAft>
                <a:spcPts val="600"/>
              </a:spcAft>
            </a:pPr>
            <a:r>
              <a:rPr kumimoji="0" lang="zh-TW" altLang="en-US" sz="1400" dirty="0">
                <a:solidFill>
                  <a:srgbClr val="FF0000"/>
                </a:solidFill>
                <a:latin typeface="微軟正黑體" panose="020B0604030504040204" pitchFamily="34" charset="-120"/>
                <a:ea typeface="微軟正黑體" panose="020B0604030504040204" pitchFamily="34" charset="-120"/>
              </a:rPr>
              <a:t>註</a:t>
            </a:r>
            <a:r>
              <a:rPr kumimoji="0" lang="en-US" altLang="zh-TW" sz="1400" dirty="0">
                <a:solidFill>
                  <a:srgbClr val="FF0000"/>
                </a:solidFill>
                <a:latin typeface="微軟正黑體" panose="020B0604030504040204" pitchFamily="34" charset="-120"/>
                <a:ea typeface="微軟正黑體" panose="020B0604030504040204" pitchFamily="34" charset="-120"/>
              </a:rPr>
              <a:t>4</a:t>
            </a:r>
            <a:r>
              <a:rPr kumimoji="0" lang="en-US" altLang="zh-TW" sz="1400" dirty="0">
                <a:solidFill>
                  <a:srgbClr val="356BA2"/>
                </a:solidFill>
                <a:latin typeface="微軟正黑體" panose="020B0604030504040204" pitchFamily="34" charset="-120"/>
                <a:ea typeface="微軟正黑體" panose="020B0604030504040204" pitchFamily="34" charset="-120"/>
              </a:rPr>
              <a:t>:</a:t>
            </a:r>
            <a:r>
              <a:rPr kumimoji="0" lang="zh-TW" altLang="en-US" sz="1400" dirty="0">
                <a:solidFill>
                  <a:srgbClr val="356BA2"/>
                </a:solidFill>
                <a:latin typeface="微軟正黑體" panose="020B0604030504040204" pitchFamily="34" charset="-120"/>
                <a:ea typeface="微軟正黑體" panose="020B0604030504040204" pitchFamily="34" charset="-120"/>
              </a:rPr>
              <a:t>須呈現計畫期程內的具體效益及結束後三年的預期效益</a:t>
            </a:r>
            <a:endParaRPr kumimoji="0" lang="en-US" altLang="zh-TW" sz="1400" dirty="0">
              <a:solidFill>
                <a:srgbClr val="356B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2351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B2D3C9EF-C58E-4F42-AF39-05A427BFA892}"/>
              </a:ext>
            </a:extLst>
          </p:cNvPr>
          <p:cNvSpPr>
            <a:spLocks noGrp="1"/>
          </p:cNvSpPr>
          <p:nvPr>
            <p:ph type="sldNum" sz="quarter" idx="12"/>
          </p:nvPr>
        </p:nvSpPr>
        <p:spPr/>
        <p:txBody>
          <a:bodyPr/>
          <a:lstStyle/>
          <a:p>
            <a:pPr>
              <a:defRPr/>
            </a:pPr>
            <a:fld id="{41891D65-17B4-4C4B-865B-282D95EFB1B0}" type="slidenum">
              <a:rPr lang="zh-TW" altLang="en-US" smtClean="0"/>
              <a:pPr>
                <a:defRPr/>
              </a:pPr>
              <a:t>2</a:t>
            </a:fld>
            <a:endParaRPr lang="zh-TW" altLang="en-US" dirty="0"/>
          </a:p>
        </p:txBody>
      </p:sp>
      <p:sp>
        <p:nvSpPr>
          <p:cNvPr id="3" name="文字方塊 2">
            <a:extLst>
              <a:ext uri="{FF2B5EF4-FFF2-40B4-BE49-F238E27FC236}">
                <a16:creationId xmlns:a16="http://schemas.microsoft.com/office/drawing/2014/main" id="{3FB3F509-0478-4C1A-9FEF-3551630762CC}"/>
              </a:ext>
            </a:extLst>
          </p:cNvPr>
          <p:cNvSpPr txBox="1"/>
          <p:nvPr/>
        </p:nvSpPr>
        <p:spPr>
          <a:xfrm>
            <a:off x="3158066" y="186267"/>
            <a:ext cx="4083169" cy="677108"/>
          </a:xfrm>
          <a:prstGeom prst="rect">
            <a:avLst/>
          </a:prstGeom>
          <a:noFill/>
        </p:spPr>
        <p:txBody>
          <a:bodyPr wrap="none" rtlCol="0">
            <a:spAutoFit/>
          </a:bodyPr>
          <a:lstStyle/>
          <a:p>
            <a:r>
              <a:rPr lang="zh-TW" altLang="en-US" sz="3800" dirty="0">
                <a:latin typeface="微軟正黑體" panose="020B0604030504040204" pitchFamily="34" charset="-120"/>
                <a:ea typeface="微軟正黑體" panose="020B0604030504040204" pitchFamily="34" charset="-120"/>
              </a:rPr>
              <a:t>委員書面意見回復</a:t>
            </a:r>
          </a:p>
        </p:txBody>
      </p:sp>
      <p:graphicFrame>
        <p:nvGraphicFramePr>
          <p:cNvPr id="4" name="表格 4">
            <a:extLst>
              <a:ext uri="{FF2B5EF4-FFF2-40B4-BE49-F238E27FC236}">
                <a16:creationId xmlns:a16="http://schemas.microsoft.com/office/drawing/2014/main" id="{7ECD8966-925A-4B9C-B215-5396D823AEE0}"/>
              </a:ext>
            </a:extLst>
          </p:cNvPr>
          <p:cNvGraphicFramePr>
            <a:graphicFrameLocks noGrp="1"/>
          </p:cNvGraphicFramePr>
          <p:nvPr>
            <p:extLst>
              <p:ext uri="{D42A27DB-BD31-4B8C-83A1-F6EECF244321}">
                <p14:modId xmlns:p14="http://schemas.microsoft.com/office/powerpoint/2010/main" val="1570503393"/>
              </p:ext>
            </p:extLst>
          </p:nvPr>
        </p:nvGraphicFramePr>
        <p:xfrm>
          <a:off x="389467" y="1278465"/>
          <a:ext cx="9127066" cy="2581911"/>
        </p:xfrm>
        <a:graphic>
          <a:graphicData uri="http://schemas.openxmlformats.org/drawingml/2006/table">
            <a:tbl>
              <a:tblPr firstRow="1" bandRow="1"/>
              <a:tblGrid>
                <a:gridCol w="737186">
                  <a:extLst>
                    <a:ext uri="{9D8B030D-6E8A-4147-A177-3AD203B41FA5}">
                      <a16:colId xmlns:a16="http://schemas.microsoft.com/office/drawing/2014/main" val="1991498372"/>
                    </a:ext>
                  </a:extLst>
                </a:gridCol>
                <a:gridCol w="4419014">
                  <a:extLst>
                    <a:ext uri="{9D8B030D-6E8A-4147-A177-3AD203B41FA5}">
                      <a16:colId xmlns:a16="http://schemas.microsoft.com/office/drawing/2014/main" val="4227090517"/>
                    </a:ext>
                  </a:extLst>
                </a:gridCol>
                <a:gridCol w="3970866">
                  <a:extLst>
                    <a:ext uri="{9D8B030D-6E8A-4147-A177-3AD203B41FA5}">
                      <a16:colId xmlns:a16="http://schemas.microsoft.com/office/drawing/2014/main" val="3855447708"/>
                    </a:ext>
                  </a:extLst>
                </a:gridCol>
              </a:tblGrid>
              <a:tr h="313268">
                <a:tc>
                  <a:txBody>
                    <a:bodyPr/>
                    <a:lstStyle/>
                    <a:p>
                      <a:r>
                        <a:rPr lang="zh-TW" altLang="en-US" sz="1800" dirty="0"/>
                        <a:t>序號</a:t>
                      </a:r>
                    </a:p>
                  </a:txBody>
                  <a:tcPr>
                    <a:solidFill>
                      <a:schemeClr val="accent1">
                        <a:lumMod val="20000"/>
                        <a:lumOff val="80000"/>
                      </a:schemeClr>
                    </a:solidFill>
                  </a:tcPr>
                </a:tc>
                <a:tc>
                  <a:txBody>
                    <a:bodyPr/>
                    <a:lstStyle/>
                    <a:p>
                      <a:r>
                        <a:rPr lang="zh-TW" altLang="en-US" sz="1800" dirty="0"/>
                        <a:t>委員意見</a:t>
                      </a:r>
                    </a:p>
                  </a:txBody>
                  <a:tcPr>
                    <a:solidFill>
                      <a:schemeClr val="accent1">
                        <a:lumMod val="20000"/>
                        <a:lumOff val="80000"/>
                      </a:schemeClr>
                    </a:solidFill>
                  </a:tcPr>
                </a:tc>
                <a:tc>
                  <a:txBody>
                    <a:bodyPr/>
                    <a:lstStyle/>
                    <a:p>
                      <a:r>
                        <a:rPr lang="zh-TW" altLang="en-US" sz="1800" dirty="0"/>
                        <a:t>意見回復</a:t>
                      </a:r>
                    </a:p>
                  </a:txBody>
                  <a:tcPr>
                    <a:solidFill>
                      <a:schemeClr val="accent1">
                        <a:lumMod val="20000"/>
                        <a:lumOff val="80000"/>
                      </a:schemeClr>
                    </a:solidFill>
                  </a:tcPr>
                </a:tc>
                <a:extLst>
                  <a:ext uri="{0D108BD9-81ED-4DB2-BD59-A6C34878D82A}">
                    <a16:rowId xmlns:a16="http://schemas.microsoft.com/office/drawing/2014/main" val="289928311"/>
                  </a:ext>
                </a:extLst>
              </a:tr>
              <a:tr h="738717">
                <a:tc>
                  <a:txBody>
                    <a:bodyPr/>
                    <a:lstStyle/>
                    <a:p>
                      <a:endParaRPr lang="zh-TW" altLang="en-US" dirty="0"/>
                    </a:p>
                  </a:txBody>
                  <a:tcPr/>
                </a:tc>
                <a:tc>
                  <a:txBody>
                    <a:bodyPr/>
                    <a:lstStyle/>
                    <a:p>
                      <a:endParaRPr lang="zh-TW" altLang="en-US" dirty="0"/>
                    </a:p>
                  </a:txBody>
                  <a:tcPr/>
                </a:tc>
                <a:tc>
                  <a:txBody>
                    <a:bodyPr/>
                    <a:lstStyle/>
                    <a:p>
                      <a:endParaRPr lang="zh-TW" altLang="en-US" dirty="0"/>
                    </a:p>
                  </a:txBody>
                  <a:tcPr/>
                </a:tc>
                <a:extLst>
                  <a:ext uri="{0D108BD9-81ED-4DB2-BD59-A6C34878D82A}">
                    <a16:rowId xmlns:a16="http://schemas.microsoft.com/office/drawing/2014/main" val="2905883861"/>
                  </a:ext>
                </a:extLst>
              </a:tr>
              <a:tr h="738717">
                <a:tc>
                  <a:txBody>
                    <a:bodyPr/>
                    <a:lstStyle/>
                    <a:p>
                      <a:endParaRPr lang="zh-TW" altLang="en-US"/>
                    </a:p>
                  </a:txBody>
                  <a:tcPr/>
                </a:tc>
                <a:tc>
                  <a:txBody>
                    <a:bodyPr/>
                    <a:lstStyle/>
                    <a:p>
                      <a:endParaRPr lang="zh-TW" altLang="en-US" dirty="0"/>
                    </a:p>
                  </a:txBody>
                  <a:tcPr/>
                </a:tc>
                <a:tc>
                  <a:txBody>
                    <a:bodyPr/>
                    <a:lstStyle/>
                    <a:p>
                      <a:endParaRPr lang="zh-TW" altLang="en-US"/>
                    </a:p>
                  </a:txBody>
                  <a:tcPr/>
                </a:tc>
                <a:extLst>
                  <a:ext uri="{0D108BD9-81ED-4DB2-BD59-A6C34878D82A}">
                    <a16:rowId xmlns:a16="http://schemas.microsoft.com/office/drawing/2014/main" val="1112976099"/>
                  </a:ext>
                </a:extLst>
              </a:tr>
              <a:tr h="738717">
                <a:tc>
                  <a:txBody>
                    <a:bodyPr/>
                    <a:lstStyle/>
                    <a:p>
                      <a:endParaRPr lang="zh-TW" altLang="en-US" dirty="0"/>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4046036327"/>
                  </a:ext>
                </a:extLst>
              </a:tr>
            </a:tbl>
          </a:graphicData>
        </a:graphic>
      </p:graphicFrame>
    </p:spTree>
    <p:extLst>
      <p:ext uri="{BB962C8B-B14F-4D97-AF65-F5344CB8AC3E}">
        <p14:creationId xmlns:p14="http://schemas.microsoft.com/office/powerpoint/2010/main" val="2143416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DF94783-FE6C-4AEA-B1DE-6F91A3B5E290}" type="slidenum">
              <a:rPr lang="zh-TW" altLang="en-US" smtClean="0">
                <a:latin typeface="+mn-ea"/>
                <a:ea typeface="+mn-ea"/>
              </a:rPr>
              <a:pPr>
                <a:defRPr/>
              </a:pPr>
              <a:t>3</a:t>
            </a:fld>
            <a:endParaRPr lang="zh-TW" altLang="en-US">
              <a:latin typeface="+mn-ea"/>
              <a:ea typeface="+mn-ea"/>
            </a:endParaRPr>
          </a:p>
        </p:txBody>
      </p:sp>
      <p:sp>
        <p:nvSpPr>
          <p:cNvPr id="6" name="文字方塊 5"/>
          <p:cNvSpPr txBox="1"/>
          <p:nvPr/>
        </p:nvSpPr>
        <p:spPr>
          <a:xfrm>
            <a:off x="362322" y="1152069"/>
            <a:ext cx="8898219" cy="3605859"/>
          </a:xfrm>
          <a:prstGeom prst="rect">
            <a:avLst/>
          </a:prstGeom>
          <a:noFill/>
        </p:spPr>
        <p:txBody>
          <a:bodyPr wrap="square" rtlCol="0">
            <a:spAutoFit/>
          </a:bodyPr>
          <a:lstStyle/>
          <a:p>
            <a:pPr algn="just">
              <a:lnSpc>
                <a:spcPts val="2275"/>
              </a:lnSpc>
              <a:spcAft>
                <a:spcPts val="0"/>
              </a:spcAft>
            </a:pPr>
            <a:r>
              <a:rPr lang="zh-TW" altLang="zh-TW" sz="1800" b="0" dirty="0">
                <a:latin typeface="+mn-ea"/>
                <a:ea typeface="+mn-ea"/>
              </a:rPr>
              <a:t>一</a:t>
            </a:r>
            <a:r>
              <a:rPr lang="zh-TW" altLang="zh-TW" sz="2000" b="0" dirty="0">
                <a:latin typeface="+mn-ea"/>
                <a:ea typeface="+mn-ea"/>
              </a:rPr>
              <a:t>、</a:t>
            </a:r>
            <a:r>
              <a:rPr lang="en-US" altLang="zh-TW" sz="2000" b="0" dirty="0">
                <a:latin typeface="+mn-ea"/>
                <a:ea typeface="+mn-ea"/>
              </a:rPr>
              <a:t>○○</a:t>
            </a:r>
            <a:r>
              <a:rPr lang="zh-TW" altLang="zh-TW" sz="2000" b="0" dirty="0">
                <a:latin typeface="+mn-ea"/>
                <a:ea typeface="+mn-ea"/>
              </a:rPr>
              <a:t>公司基本資料</a:t>
            </a:r>
          </a:p>
          <a:p>
            <a:pPr lvl="1">
              <a:lnSpc>
                <a:spcPts val="2275"/>
              </a:lnSpc>
            </a:pPr>
            <a:r>
              <a:rPr lang="en-US" altLang="zh-TW" sz="1800" b="0" kern="100" dirty="0">
                <a:latin typeface="+mn-ea"/>
                <a:ea typeface="+mn-ea"/>
              </a:rPr>
              <a:t>(</a:t>
            </a:r>
            <a:r>
              <a:rPr lang="zh-TW" altLang="en-US" sz="1800" b="0" kern="100" dirty="0">
                <a:latin typeface="+mn-ea"/>
                <a:ea typeface="+mn-ea"/>
              </a:rPr>
              <a:t>一</a:t>
            </a:r>
            <a:r>
              <a:rPr lang="en-US" altLang="zh-TW" sz="1800" b="0" kern="100" dirty="0">
                <a:latin typeface="+mn-ea"/>
                <a:ea typeface="+mn-ea"/>
              </a:rPr>
              <a:t>)</a:t>
            </a:r>
            <a:r>
              <a:rPr lang="zh-TW" altLang="en-US" sz="1800" b="0" kern="100" dirty="0">
                <a:latin typeface="+mn-ea"/>
                <a:ea typeface="+mn-ea"/>
              </a:rPr>
              <a:t>創立日期：</a:t>
            </a:r>
          </a:p>
          <a:p>
            <a:pPr lvl="1">
              <a:lnSpc>
                <a:spcPts val="2275"/>
              </a:lnSpc>
            </a:pPr>
            <a:r>
              <a:rPr lang="en-US" altLang="zh-TW" sz="1800" b="0" kern="100" dirty="0">
                <a:latin typeface="+mn-ea"/>
                <a:ea typeface="+mn-ea"/>
              </a:rPr>
              <a:t>(</a:t>
            </a:r>
            <a:r>
              <a:rPr lang="zh-TW" altLang="en-US" sz="1800" b="0" kern="100" dirty="0">
                <a:latin typeface="+mn-ea"/>
                <a:ea typeface="+mn-ea"/>
              </a:rPr>
              <a:t>二</a:t>
            </a:r>
            <a:r>
              <a:rPr lang="en-US" altLang="zh-TW" sz="1800" b="0" kern="100" dirty="0">
                <a:latin typeface="+mn-ea"/>
                <a:ea typeface="+mn-ea"/>
              </a:rPr>
              <a:t>)113</a:t>
            </a:r>
            <a:r>
              <a:rPr lang="zh-TW" altLang="en-US" sz="1800" b="0" kern="100" dirty="0">
                <a:latin typeface="+mn-ea"/>
                <a:ea typeface="+mn-ea"/>
              </a:rPr>
              <a:t>年實收資本額：新台幣       千元 </a:t>
            </a:r>
          </a:p>
          <a:p>
            <a:pPr lvl="1">
              <a:lnSpc>
                <a:spcPts val="2275"/>
              </a:lnSpc>
            </a:pPr>
            <a:r>
              <a:rPr lang="en-US" altLang="zh-TW" sz="1800" b="0" kern="100" dirty="0">
                <a:latin typeface="+mn-ea"/>
                <a:ea typeface="+mn-ea"/>
              </a:rPr>
              <a:t>(</a:t>
            </a:r>
            <a:r>
              <a:rPr lang="zh-TW" altLang="en-US" sz="1800" b="0" kern="100" dirty="0">
                <a:latin typeface="+mn-ea"/>
                <a:ea typeface="+mn-ea"/>
              </a:rPr>
              <a:t>三</a:t>
            </a:r>
            <a:r>
              <a:rPr lang="en-US" altLang="zh-TW" sz="1800" b="0" kern="100" dirty="0">
                <a:latin typeface="+mn-ea"/>
                <a:ea typeface="+mn-ea"/>
              </a:rPr>
              <a:t>)</a:t>
            </a:r>
            <a:r>
              <a:rPr lang="zh-TW" altLang="en-US" sz="1800" b="0" kern="100" dirty="0">
                <a:solidFill>
                  <a:prstClr val="black"/>
                </a:solidFill>
                <a:latin typeface="微軟正黑體"/>
                <a:ea typeface="微軟正黑體"/>
              </a:rPr>
              <a:t>公司負責人</a:t>
            </a: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 </a:t>
            </a:r>
            <a:r>
              <a:rPr lang="en-US" altLang="zh-TW" sz="1800" b="0" kern="100" dirty="0">
                <a:solidFill>
                  <a:prstClr val="black"/>
                </a:solidFill>
                <a:latin typeface="微軟正黑體"/>
                <a:ea typeface="微軟正黑體"/>
              </a:rPr>
              <a:t>OOO/</a:t>
            </a:r>
            <a:r>
              <a:rPr lang="zh-TW" altLang="en-US" sz="1800" b="0" kern="100" dirty="0">
                <a:solidFill>
                  <a:prstClr val="black"/>
                </a:solidFill>
                <a:latin typeface="微軟正黑體"/>
                <a:ea typeface="微軟正黑體"/>
              </a:rPr>
              <a:t>職稱</a:t>
            </a:r>
            <a:endParaRPr lang="en-US" altLang="zh-TW" sz="1800" b="0" kern="100" dirty="0">
              <a:solidFill>
                <a:prstClr val="black"/>
              </a:solidFill>
              <a:latin typeface="微軟正黑體"/>
              <a:ea typeface="微軟正黑體"/>
            </a:endParaRPr>
          </a:p>
          <a:p>
            <a:pPr lvl="1">
              <a:lnSpc>
                <a:spcPts val="2275"/>
              </a:lnSpc>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四</a:t>
            </a:r>
            <a:r>
              <a:rPr lang="en-US" altLang="zh-TW" sz="1800" b="0" kern="100" dirty="0">
                <a:solidFill>
                  <a:prstClr val="black"/>
                </a:solidFill>
                <a:latin typeface="微軟正黑體"/>
                <a:ea typeface="微軟正黑體"/>
              </a:rPr>
              <a:t>)</a:t>
            </a:r>
            <a:r>
              <a:rPr lang="zh-TW" altLang="en-US" sz="1800" b="0" kern="100" dirty="0">
                <a:latin typeface="+mn-ea"/>
                <a:ea typeface="+mn-ea"/>
              </a:rPr>
              <a:t>員工人數：</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五</a:t>
            </a:r>
            <a:r>
              <a:rPr lang="en-US" altLang="zh-TW" sz="1800" b="0" kern="100" dirty="0">
                <a:latin typeface="+mn-ea"/>
                <a:ea typeface="+mn-ea"/>
              </a:rPr>
              <a:t>)</a:t>
            </a:r>
            <a:r>
              <a:rPr lang="zh-TW" altLang="en-US" sz="1800" b="0" kern="100" dirty="0">
                <a:latin typeface="+mn-ea"/>
                <a:ea typeface="+mn-ea"/>
              </a:rPr>
              <a:t>上市上櫃狀況：□上市　□上櫃　□公開發行　□非公開發行</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六</a:t>
            </a:r>
            <a:r>
              <a:rPr lang="en-US" altLang="zh-TW" sz="1800" b="0" kern="100" dirty="0">
                <a:latin typeface="+mn-ea"/>
                <a:ea typeface="+mn-ea"/>
              </a:rPr>
              <a:t>)</a:t>
            </a:r>
            <a:r>
              <a:rPr lang="zh-TW" altLang="en-US" sz="1800" b="0" kern="100" dirty="0">
                <a:latin typeface="+mn-ea"/>
                <a:ea typeface="+mn-ea"/>
              </a:rPr>
              <a:t>產業別：</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七</a:t>
            </a:r>
            <a:r>
              <a:rPr lang="en-US" altLang="zh-TW" sz="1800" b="0" kern="100" dirty="0">
                <a:latin typeface="+mn-ea"/>
                <a:ea typeface="+mn-ea"/>
              </a:rPr>
              <a:t>)</a:t>
            </a:r>
            <a:r>
              <a:rPr lang="zh-TW" altLang="en-US" sz="1800" b="0" kern="100" dirty="0">
                <a:latin typeface="+mn-ea"/>
                <a:ea typeface="+mn-ea"/>
              </a:rPr>
              <a:t>公司產業地位</a:t>
            </a:r>
            <a:r>
              <a:rPr lang="zh-TW" altLang="en-US" sz="1800" b="0" kern="100" dirty="0">
                <a:latin typeface="+mn-ea"/>
              </a:rPr>
              <a:t>：</a:t>
            </a:r>
            <a:endParaRPr lang="en-US" altLang="zh-TW" sz="1800" b="0" kern="100" dirty="0">
              <a:latin typeface="+mn-ea"/>
              <a:ea typeface="+mn-ea"/>
            </a:endParaRPr>
          </a:p>
          <a:p>
            <a:pPr lvl="1">
              <a:lnSpc>
                <a:spcPts val="2275"/>
              </a:lnSpc>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八</a:t>
            </a:r>
            <a:r>
              <a:rPr lang="en-US" altLang="zh-TW" sz="1800" b="0" kern="100" dirty="0">
                <a:solidFill>
                  <a:prstClr val="black"/>
                </a:solidFill>
                <a:latin typeface="微軟正黑體"/>
                <a:ea typeface="微軟正黑體"/>
              </a:rPr>
              <a:t>)</a:t>
            </a:r>
            <a:r>
              <a:rPr lang="zh-TW" altLang="en-US" sz="1800" b="0" kern="100" dirty="0">
                <a:latin typeface="+mn-ea"/>
                <a:ea typeface="+mn-ea"/>
              </a:rPr>
              <a:t>營業項目：</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九</a:t>
            </a:r>
            <a:r>
              <a:rPr lang="en-US" altLang="zh-TW" sz="1800" b="0" kern="100" dirty="0">
                <a:latin typeface="+mn-ea"/>
                <a:ea typeface="+mn-ea"/>
              </a:rPr>
              <a:t>)</a:t>
            </a:r>
            <a:r>
              <a:rPr lang="zh-TW" altLang="en-US" sz="1800" b="0" kern="100" dirty="0">
                <a:latin typeface="+mn-ea"/>
                <a:ea typeface="+mn-ea"/>
              </a:rPr>
              <a:t>主要客戶：</a:t>
            </a:r>
          </a:p>
          <a:p>
            <a:pPr lvl="1">
              <a:lnSpc>
                <a:spcPts val="2275"/>
              </a:lnSpc>
            </a:pPr>
            <a:r>
              <a:rPr lang="en-US" altLang="zh-TW" sz="1800" b="0" kern="100" dirty="0">
                <a:latin typeface="+mn-ea"/>
                <a:ea typeface="+mn-ea"/>
              </a:rPr>
              <a:t>(</a:t>
            </a:r>
            <a:r>
              <a:rPr lang="zh-TW" altLang="en-US" sz="1800" b="0" kern="100" dirty="0">
                <a:solidFill>
                  <a:prstClr val="black"/>
                </a:solidFill>
                <a:latin typeface="微軟正黑體"/>
                <a:ea typeface="微軟正黑體"/>
              </a:rPr>
              <a:t>十</a:t>
            </a:r>
            <a:r>
              <a:rPr lang="en-US" altLang="zh-TW" sz="1800" b="0" kern="100" dirty="0">
                <a:latin typeface="+mn-ea"/>
                <a:ea typeface="+mn-ea"/>
              </a:rPr>
              <a:t>)</a:t>
            </a:r>
            <a:r>
              <a:rPr lang="zh-TW" altLang="en-US" sz="1800" b="0" kern="100" dirty="0">
                <a:latin typeface="+mn-ea"/>
                <a:ea typeface="+mn-ea"/>
              </a:rPr>
              <a:t>關鍵技術能力：</a:t>
            </a:r>
            <a:endParaRPr lang="en-US" altLang="zh-TW" sz="1800" b="0" kern="100" dirty="0">
              <a:latin typeface="+mn-ea"/>
              <a:ea typeface="+mn-ea"/>
            </a:endParaRPr>
          </a:p>
          <a:p>
            <a:pPr lvl="1">
              <a:lnSpc>
                <a:spcPts val="2275"/>
              </a:lnSpc>
            </a:pPr>
            <a:r>
              <a:rPr lang="en-US" altLang="zh-TW" sz="1800" b="0" kern="100" dirty="0">
                <a:latin typeface="+mn-ea"/>
                <a:ea typeface="+mn-ea"/>
              </a:rPr>
              <a:t>(</a:t>
            </a:r>
            <a:r>
              <a:rPr lang="zh-TW" altLang="en-US" sz="1800" b="0" kern="100" dirty="0">
                <a:latin typeface="+mn-ea"/>
                <a:ea typeface="+mn-ea"/>
              </a:rPr>
              <a:t>十一</a:t>
            </a:r>
            <a:r>
              <a:rPr lang="en-US" altLang="zh-TW" sz="1800" b="0" kern="100" dirty="0">
                <a:latin typeface="+mn-ea"/>
                <a:ea typeface="+mn-ea"/>
              </a:rPr>
              <a:t>)</a:t>
            </a:r>
            <a:r>
              <a:rPr lang="zh-TW" altLang="en-US" sz="1800" b="0" kern="100" dirty="0">
                <a:latin typeface="+mn-ea"/>
                <a:ea typeface="+mn-ea"/>
              </a:rPr>
              <a:t>近三年營業額：</a:t>
            </a:r>
          </a:p>
        </p:txBody>
      </p:sp>
      <p:graphicFrame>
        <p:nvGraphicFramePr>
          <p:cNvPr id="8" name="表格 7"/>
          <p:cNvGraphicFramePr>
            <a:graphicFrameLocks noGrp="1"/>
          </p:cNvGraphicFramePr>
          <p:nvPr>
            <p:extLst>
              <p:ext uri="{D42A27DB-BD31-4B8C-83A1-F6EECF244321}">
                <p14:modId xmlns:p14="http://schemas.microsoft.com/office/powerpoint/2010/main" val="1888433823"/>
              </p:ext>
            </p:extLst>
          </p:nvPr>
        </p:nvGraphicFramePr>
        <p:xfrm>
          <a:off x="759670" y="4881068"/>
          <a:ext cx="8484602" cy="1150563"/>
        </p:xfrm>
        <a:graphic>
          <a:graphicData uri="http://schemas.openxmlformats.org/drawingml/2006/table">
            <a:tbl>
              <a:tblPr/>
              <a:tblGrid>
                <a:gridCol w="1768769">
                  <a:extLst>
                    <a:ext uri="{9D8B030D-6E8A-4147-A177-3AD203B41FA5}">
                      <a16:colId xmlns:a16="http://schemas.microsoft.com/office/drawing/2014/main" val="1620645433"/>
                    </a:ext>
                  </a:extLst>
                </a:gridCol>
                <a:gridCol w="2238611">
                  <a:extLst>
                    <a:ext uri="{9D8B030D-6E8A-4147-A177-3AD203B41FA5}">
                      <a16:colId xmlns:a16="http://schemas.microsoft.com/office/drawing/2014/main" val="2936113825"/>
                    </a:ext>
                  </a:extLst>
                </a:gridCol>
                <a:gridCol w="2238611">
                  <a:extLst>
                    <a:ext uri="{9D8B030D-6E8A-4147-A177-3AD203B41FA5}">
                      <a16:colId xmlns:a16="http://schemas.microsoft.com/office/drawing/2014/main" val="1894745040"/>
                    </a:ext>
                  </a:extLst>
                </a:gridCol>
                <a:gridCol w="2238611">
                  <a:extLst>
                    <a:ext uri="{9D8B030D-6E8A-4147-A177-3AD203B41FA5}">
                      <a16:colId xmlns:a16="http://schemas.microsoft.com/office/drawing/2014/main" val="1868562070"/>
                    </a:ext>
                  </a:extLst>
                </a:gridCol>
              </a:tblGrid>
              <a:tr h="383521">
                <a:tc>
                  <a:txBody>
                    <a:bodyPr/>
                    <a:lstStyle/>
                    <a:p>
                      <a:pPr algn="ctr">
                        <a:lnSpc>
                          <a:spcPts val="1800"/>
                        </a:lnSpc>
                        <a:spcAft>
                          <a:spcPts val="0"/>
                        </a:spcAft>
                      </a:pPr>
                      <a:r>
                        <a:rPr lang="zh-TW" sz="1600" b="1" dirty="0">
                          <a:solidFill>
                            <a:schemeClr val="tx1"/>
                          </a:solidFill>
                          <a:effectLst/>
                          <a:latin typeface="+mn-ea"/>
                          <a:ea typeface="+mn-ea"/>
                        </a:rPr>
                        <a:t>產品項目</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solidFill>
                            <a:schemeClr val="tx1"/>
                          </a:solidFill>
                          <a:effectLst/>
                          <a:latin typeface="+mn-ea"/>
                          <a:ea typeface="+mn-ea"/>
                        </a:rPr>
                        <a:t>113</a:t>
                      </a:r>
                      <a:r>
                        <a:rPr lang="zh-TW" sz="1600" b="1" dirty="0">
                          <a:solidFill>
                            <a:schemeClr val="tx1"/>
                          </a:solidFill>
                          <a:effectLst/>
                          <a:latin typeface="+mn-ea"/>
                          <a:ea typeface="+mn-ea"/>
                        </a:rPr>
                        <a:t>年</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solidFill>
                            <a:schemeClr val="tx1"/>
                          </a:solidFill>
                          <a:effectLst/>
                          <a:latin typeface="+mn-ea"/>
                          <a:ea typeface="+mn-ea"/>
                        </a:rPr>
                        <a:t>112</a:t>
                      </a:r>
                      <a:r>
                        <a:rPr lang="zh-TW" sz="1600" b="1" dirty="0">
                          <a:solidFill>
                            <a:schemeClr val="tx1"/>
                          </a:solidFill>
                          <a:effectLst/>
                          <a:latin typeface="+mn-ea"/>
                          <a:ea typeface="+mn-ea"/>
                        </a:rPr>
                        <a:t>年</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tc>
                  <a:txBody>
                    <a:bodyPr/>
                    <a:lstStyle/>
                    <a:p>
                      <a:pPr marL="0" algn="ctr">
                        <a:lnSpc>
                          <a:spcPts val="1800"/>
                        </a:lnSpc>
                        <a:spcAft>
                          <a:spcPts val="0"/>
                        </a:spcAft>
                      </a:pPr>
                      <a:r>
                        <a:rPr lang="en-US" altLang="zh-TW" sz="1600" b="1" dirty="0">
                          <a:solidFill>
                            <a:schemeClr val="tx1"/>
                          </a:solidFill>
                          <a:effectLst/>
                          <a:latin typeface="+mn-ea"/>
                          <a:ea typeface="+mn-ea"/>
                        </a:rPr>
                        <a:t>111</a:t>
                      </a:r>
                      <a:r>
                        <a:rPr lang="zh-TW" sz="1600" b="1" dirty="0">
                          <a:solidFill>
                            <a:schemeClr val="tx1"/>
                          </a:solidFill>
                          <a:effectLst/>
                          <a:latin typeface="+mn-ea"/>
                          <a:ea typeface="+mn-ea"/>
                        </a:rPr>
                        <a:t>年</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9F8"/>
                    </a:solidFill>
                  </a:tcPr>
                </a:tc>
                <a:extLst>
                  <a:ext uri="{0D108BD9-81ED-4DB2-BD59-A6C34878D82A}">
                    <a16:rowId xmlns:a16="http://schemas.microsoft.com/office/drawing/2014/main" val="2977339709"/>
                  </a:ext>
                </a:extLst>
              </a:tr>
              <a:tr h="383521">
                <a:tc>
                  <a:txBody>
                    <a:bodyPr/>
                    <a:lstStyle/>
                    <a:p>
                      <a:endParaRPr lang="zh-TW" sz="100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TW" sz="100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0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sz="100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029149"/>
                  </a:ext>
                </a:extLst>
              </a:tr>
              <a:tr h="383521">
                <a:tc>
                  <a:txBody>
                    <a:bodyPr/>
                    <a:lstStyle/>
                    <a:p>
                      <a:pPr algn="ctr">
                        <a:lnSpc>
                          <a:spcPts val="1800"/>
                        </a:lnSpc>
                        <a:spcAft>
                          <a:spcPts val="0"/>
                        </a:spcAft>
                      </a:pPr>
                      <a:r>
                        <a:rPr lang="zh-TW" sz="1600" b="1" dirty="0">
                          <a:solidFill>
                            <a:schemeClr val="tx1"/>
                          </a:solidFill>
                          <a:effectLst/>
                          <a:latin typeface="+mn-ea"/>
                          <a:ea typeface="+mn-ea"/>
                        </a:rPr>
                        <a:t>營業額合計</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334645" algn="ctr">
                        <a:lnSpc>
                          <a:spcPts val="1800"/>
                        </a:lnSpc>
                        <a:spcAft>
                          <a:spcPts val="0"/>
                        </a:spcAft>
                      </a:pPr>
                      <a:r>
                        <a:rPr lang="en-US" sz="1600" b="1" dirty="0">
                          <a:solidFill>
                            <a:schemeClr val="tx1"/>
                          </a:solidFill>
                          <a:effectLst/>
                          <a:latin typeface="+mn-ea"/>
                          <a:ea typeface="+mn-ea"/>
                        </a:rPr>
                        <a:t>(</a:t>
                      </a:r>
                      <a:r>
                        <a:rPr lang="zh-TW" altLang="en-US" sz="1600" b="1" dirty="0">
                          <a:solidFill>
                            <a:schemeClr val="tx1"/>
                          </a:solidFill>
                          <a:effectLst/>
                          <a:latin typeface="+mn-ea"/>
                          <a:ea typeface="+mn-ea"/>
                        </a:rPr>
                        <a:t>千元</a:t>
                      </a:r>
                      <a:r>
                        <a:rPr lang="en-US" sz="1600" b="1" dirty="0">
                          <a:solidFill>
                            <a:schemeClr val="tx1"/>
                          </a:solidFill>
                          <a:effectLst/>
                          <a:latin typeface="+mn-ea"/>
                          <a:ea typeface="+mn-ea"/>
                        </a:rPr>
                        <a:t>)</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4645" algn="ctr">
                        <a:lnSpc>
                          <a:spcPts val="1800"/>
                        </a:lnSpc>
                        <a:spcAft>
                          <a:spcPts val="0"/>
                        </a:spcAft>
                      </a:pPr>
                      <a:r>
                        <a:rPr lang="en-US" sz="1600" b="1" dirty="0">
                          <a:solidFill>
                            <a:schemeClr val="tx1"/>
                          </a:solidFill>
                          <a:effectLst/>
                          <a:latin typeface="+mn-ea"/>
                          <a:ea typeface="+mn-ea"/>
                        </a:rPr>
                        <a:t>(</a:t>
                      </a:r>
                      <a:r>
                        <a:rPr lang="zh-TW" altLang="en-US" sz="1600" b="1" dirty="0">
                          <a:solidFill>
                            <a:schemeClr val="tx1"/>
                          </a:solidFill>
                          <a:effectLst/>
                          <a:latin typeface="+mn-ea"/>
                          <a:ea typeface="+mn-ea"/>
                        </a:rPr>
                        <a:t>千元</a:t>
                      </a:r>
                      <a:r>
                        <a:rPr lang="en-US" sz="1600" b="1" dirty="0">
                          <a:solidFill>
                            <a:schemeClr val="tx1"/>
                          </a:solidFill>
                          <a:effectLst/>
                          <a:latin typeface="+mn-ea"/>
                          <a:ea typeface="+mn-ea"/>
                        </a:rPr>
                        <a:t>)</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4645" algn="ctr">
                        <a:lnSpc>
                          <a:spcPts val="1800"/>
                        </a:lnSpc>
                        <a:spcAft>
                          <a:spcPts val="0"/>
                        </a:spcAft>
                      </a:pPr>
                      <a:r>
                        <a:rPr lang="en-US" sz="1600" b="1" dirty="0">
                          <a:solidFill>
                            <a:schemeClr val="tx1"/>
                          </a:solidFill>
                          <a:effectLst/>
                          <a:latin typeface="+mn-ea"/>
                          <a:ea typeface="+mn-ea"/>
                        </a:rPr>
                        <a:t>(</a:t>
                      </a:r>
                      <a:r>
                        <a:rPr lang="zh-TW" altLang="en-US" sz="1600" b="1" dirty="0">
                          <a:solidFill>
                            <a:schemeClr val="tx1"/>
                          </a:solidFill>
                          <a:effectLst/>
                          <a:latin typeface="+mn-ea"/>
                          <a:ea typeface="+mn-ea"/>
                        </a:rPr>
                        <a:t>千元</a:t>
                      </a:r>
                      <a:r>
                        <a:rPr lang="en-US" sz="1600" b="1" dirty="0">
                          <a:solidFill>
                            <a:schemeClr val="tx1"/>
                          </a:solidFill>
                          <a:effectLst/>
                          <a:latin typeface="+mn-ea"/>
                          <a:ea typeface="+mn-ea"/>
                        </a:rPr>
                        <a:t>)</a:t>
                      </a:r>
                      <a:endParaRPr lang="zh-TW" sz="1200" dirty="0">
                        <a:solidFill>
                          <a:schemeClr val="tx1"/>
                        </a:solidFill>
                        <a:effectLst/>
                        <a:latin typeface="+mn-ea"/>
                        <a:ea typeface="+mn-ea"/>
                      </a:endParaRPr>
                    </a:p>
                  </a:txBody>
                  <a:tcPr marL="89744" marR="89744" marT="44873" marB="44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171545"/>
                  </a:ext>
                </a:extLst>
              </a:tr>
            </a:tbl>
          </a:graphicData>
        </a:graphic>
      </p:graphicFrame>
      <p:sp>
        <p:nvSpPr>
          <p:cNvPr id="9" name="Rectangle 2">
            <a:extLst>
              <a:ext uri="{FF2B5EF4-FFF2-40B4-BE49-F238E27FC236}">
                <a16:creationId xmlns:a16="http://schemas.microsoft.com/office/drawing/2014/main" id="{1543C40A-7169-4B86-938E-CA6F0445D370}"/>
              </a:ext>
            </a:extLst>
          </p:cNvPr>
          <p:cNvSpPr txBox="1">
            <a:spLocks noChangeArrowheads="1"/>
          </p:cNvSpPr>
          <p:nvPr/>
        </p:nvSpPr>
        <p:spPr>
          <a:xfrm>
            <a:off x="1188031" y="188640"/>
            <a:ext cx="770355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sz="3600" kern="0" dirty="0">
                <a:solidFill>
                  <a:schemeClr val="tx1"/>
                </a:solidFill>
                <a:latin typeface="+mn-ea"/>
                <a:ea typeface="+mn-ea"/>
              </a:rPr>
              <a:t>壹、公司概況</a:t>
            </a:r>
            <a:endParaRPr lang="zh-TW" altLang="en-US" sz="3600" b="0" kern="0" dirty="0">
              <a:solidFill>
                <a:schemeClr val="tx1"/>
              </a:solidFill>
              <a:latin typeface="+mn-ea"/>
              <a:ea typeface="+mn-ea"/>
            </a:endParaRPr>
          </a:p>
        </p:txBody>
      </p:sp>
    </p:spTree>
    <p:extLst>
      <p:ext uri="{BB962C8B-B14F-4D97-AF65-F5344CB8AC3E}">
        <p14:creationId xmlns:p14="http://schemas.microsoft.com/office/powerpoint/2010/main" val="236589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19E8E7D-EAD5-413E-A5B2-993537F6F8D4}"/>
              </a:ext>
            </a:extLst>
          </p:cNvPr>
          <p:cNvSpPr>
            <a:spLocks noGrp="1"/>
          </p:cNvSpPr>
          <p:nvPr>
            <p:ph type="sldNum" sz="quarter" idx="12"/>
          </p:nvPr>
        </p:nvSpPr>
        <p:spPr/>
        <p:txBody>
          <a:bodyPr/>
          <a:lstStyle/>
          <a:p>
            <a:pPr>
              <a:defRPr/>
            </a:pPr>
            <a:fld id="{41891D65-17B4-4C4B-865B-282D95EFB1B0}" type="slidenum">
              <a:rPr lang="zh-TW" altLang="en-US" smtClean="0"/>
              <a:pPr>
                <a:defRPr/>
              </a:pPr>
              <a:t>4</a:t>
            </a:fld>
            <a:endParaRPr lang="zh-TW" altLang="en-US" dirty="0"/>
          </a:p>
        </p:txBody>
      </p:sp>
      <p:sp>
        <p:nvSpPr>
          <p:cNvPr id="6" name="矩形 5"/>
          <p:cNvSpPr/>
          <p:nvPr/>
        </p:nvSpPr>
        <p:spPr>
          <a:xfrm>
            <a:off x="128860" y="1182185"/>
            <a:ext cx="9024284" cy="3785652"/>
          </a:xfrm>
          <a:prstGeom prst="rect">
            <a:avLst/>
          </a:prstGeom>
        </p:spPr>
        <p:txBody>
          <a:bodyPr wrap="square">
            <a:spAutoFit/>
          </a:bodyPr>
          <a:lstStyle/>
          <a:p>
            <a:pPr>
              <a:spcAft>
                <a:spcPts val="600"/>
              </a:spcAft>
            </a:pPr>
            <a:r>
              <a:rPr lang="zh-TW" altLang="en-US" sz="2000" b="0" dirty="0">
                <a:latin typeface="微軟正黑體" panose="020B0604030504040204" pitchFamily="34" charset="-120"/>
                <a:ea typeface="微軟正黑體" panose="020B0604030504040204" pitchFamily="34" charset="-120"/>
              </a:rPr>
              <a:t>一、現況分析與轉型目標設定</a:t>
            </a:r>
            <a:endParaRPr lang="en-US" altLang="zh-TW" sz="2000" b="0" dirty="0">
              <a:latin typeface="微軟正黑體" panose="020B0604030504040204" pitchFamily="34" charset="-120"/>
              <a:ea typeface="微軟正黑體" panose="020B0604030504040204" pitchFamily="34" charset="-120"/>
            </a:endParaRPr>
          </a:p>
          <a:p>
            <a:pPr indent="447675">
              <a:spcAft>
                <a:spcPts val="600"/>
              </a:spcAft>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一</a:t>
            </a:r>
            <a:r>
              <a:rPr lang="en-US" altLang="zh-TW" sz="1800" b="0" kern="100" dirty="0">
                <a:solidFill>
                  <a:prstClr val="black"/>
                </a:solidFill>
                <a:latin typeface="微軟正黑體"/>
                <a:ea typeface="微軟正黑體"/>
              </a:rPr>
              <a:t>)</a:t>
            </a:r>
            <a:r>
              <a:rPr lang="zh-CN" altLang="en-US" sz="1800" b="0" dirty="0">
                <a:latin typeface="微軟正黑體" panose="020B0604030504040204" pitchFamily="34" charset="-120"/>
                <a:ea typeface="微軟正黑體" panose="020B0604030504040204" pitchFamily="34" charset="-120"/>
              </a:rPr>
              <a:t>市場競爭分析</a:t>
            </a:r>
            <a:endParaRPr lang="en-US" altLang="zh-CN" sz="1800" b="0" dirty="0">
              <a:latin typeface="微軟正黑體" panose="020B0604030504040204" pitchFamily="34" charset="-120"/>
              <a:ea typeface="微軟正黑體" panose="020B0604030504040204" pitchFamily="34" charset="-120"/>
            </a:endParaRPr>
          </a:p>
          <a:p>
            <a:pPr marL="804863">
              <a:spcAft>
                <a:spcPts val="600"/>
              </a:spcAft>
            </a:pPr>
            <a:r>
              <a:rPr lang="zh-TW" altLang="en-US" sz="1800" b="0" dirty="0">
                <a:latin typeface="微軟正黑體" panose="020B0604030504040204" pitchFamily="34" charset="-120"/>
                <a:ea typeface="微軟正黑體" panose="020B0604030504040204" pitchFamily="34" charset="-120"/>
              </a:rPr>
              <a:t>國內外市場現況及主導客戶、主要競爭同業概況、公司核心競爭力 ，並盤點公司需求 ，連結轉型目標。</a:t>
            </a:r>
            <a:endParaRPr lang="en-US" altLang="zh-CN" sz="1800" b="0" dirty="0">
              <a:latin typeface="微軟正黑體" panose="020B0604030504040204" pitchFamily="34" charset="-120"/>
              <a:ea typeface="微軟正黑體" panose="020B0604030504040204" pitchFamily="34" charset="-120"/>
            </a:endParaRPr>
          </a:p>
          <a:p>
            <a:pPr indent="447675">
              <a:spcAft>
                <a:spcPts val="600"/>
              </a:spcAft>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二</a:t>
            </a:r>
            <a:r>
              <a:rPr lang="en-US" altLang="zh-TW" sz="1800" b="0" kern="100" dirty="0">
                <a:solidFill>
                  <a:prstClr val="black"/>
                </a:solidFill>
                <a:latin typeface="微軟正黑體"/>
                <a:ea typeface="微軟正黑體"/>
              </a:rPr>
              <a:t>)</a:t>
            </a:r>
            <a:r>
              <a:rPr lang="zh-CN" altLang="en-US" sz="1800" b="0" dirty="0">
                <a:latin typeface="微軟正黑體" panose="020B0604030504040204" pitchFamily="34" charset="-120"/>
                <a:ea typeface="微軟正黑體" panose="020B0604030504040204" pitchFamily="34" charset="-120"/>
              </a:rPr>
              <a:t>轉型目標設定</a:t>
            </a:r>
            <a:endParaRPr lang="en-US" altLang="zh-CN" sz="1800" b="0" dirty="0">
              <a:latin typeface="微軟正黑體" panose="020B0604030504040204" pitchFamily="34" charset="-120"/>
              <a:ea typeface="微軟正黑體" panose="020B0604030504040204" pitchFamily="34" charset="-120"/>
            </a:endParaRPr>
          </a:p>
          <a:p>
            <a:pPr marL="804863">
              <a:spcAft>
                <a:spcPts val="600"/>
              </a:spcAft>
            </a:pPr>
            <a:r>
              <a:rPr lang="en-US" altLang="zh-TW" sz="1800" b="0" dirty="0">
                <a:latin typeface="微軟正黑體" panose="020B0604030504040204" pitchFamily="34" charset="-120"/>
                <a:ea typeface="微軟正黑體" panose="020B0604030504040204" pitchFamily="34" charset="-120"/>
              </a:rPr>
              <a:t>1.</a:t>
            </a:r>
            <a:r>
              <a:rPr lang="zh-TW" altLang="en-US" sz="1800" b="0" dirty="0">
                <a:latin typeface="微軟正黑體" panose="020B0604030504040204" pitchFamily="34" charset="-120"/>
                <a:ea typeface="微軟正黑體" panose="020B0604030504040204" pitchFamily="34" charset="-120"/>
              </a:rPr>
              <a:t>轉型動機與方向：為何想轉型？已投入了什麼？有什麼優勢與機會？</a:t>
            </a:r>
          </a:p>
          <a:p>
            <a:pPr marL="804863">
              <a:spcAft>
                <a:spcPts val="600"/>
              </a:spcAft>
            </a:pPr>
            <a:r>
              <a:rPr lang="en-US" altLang="zh-TW" sz="1800" b="0" dirty="0">
                <a:latin typeface="微軟正黑體" panose="020B0604030504040204" pitchFamily="34" charset="-120"/>
                <a:ea typeface="微軟正黑體" panose="020B0604030504040204" pitchFamily="34" charset="-120"/>
              </a:rPr>
              <a:t>2.</a:t>
            </a:r>
            <a:r>
              <a:rPr lang="zh-TW" altLang="en-US" sz="1800" b="0" dirty="0">
                <a:latin typeface="微軟正黑體" panose="020B0604030504040204" pitchFamily="34" charset="-120"/>
                <a:ea typeface="微軟正黑體" panose="020B0604030504040204" pitchFamily="34" charset="-120"/>
              </a:rPr>
              <a:t>願景：中長期</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至少</a:t>
            </a:r>
            <a:r>
              <a:rPr lang="en-US" altLang="zh-TW" sz="1800" b="0" dirty="0">
                <a:latin typeface="微軟正黑體" panose="020B0604030504040204" pitchFamily="34" charset="-120"/>
                <a:ea typeface="微軟正黑體" panose="020B0604030504040204" pitchFamily="34" charset="-120"/>
              </a:rPr>
              <a:t>3</a:t>
            </a:r>
            <a:r>
              <a:rPr lang="zh-TW" altLang="en-US" sz="1800" b="0" dirty="0">
                <a:latin typeface="微軟正黑體" panose="020B0604030504040204" pitchFamily="34" charset="-120"/>
                <a:ea typeface="微軟正黑體" panose="020B0604030504040204" pitchFamily="34" charset="-120"/>
              </a:rPr>
              <a:t>年</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想要變成什麼樣子？通常是實際、可信、具吸引力的。</a:t>
            </a:r>
          </a:p>
          <a:p>
            <a:pPr marL="804863">
              <a:spcAft>
                <a:spcPts val="600"/>
              </a:spcAft>
            </a:pPr>
            <a:r>
              <a:rPr lang="en-US" altLang="zh-TW" sz="1800" b="0" dirty="0">
                <a:latin typeface="微軟正黑體" panose="020B0604030504040204" pitchFamily="34" charset="-120"/>
                <a:ea typeface="微軟正黑體" panose="020B0604030504040204" pitchFamily="34" charset="-120"/>
              </a:rPr>
              <a:t>3.</a:t>
            </a:r>
            <a:r>
              <a:rPr lang="zh-TW" altLang="en-US" sz="1800" b="0" dirty="0">
                <a:latin typeface="微軟正黑體" panose="020B0604030504040204" pitchFamily="34" charset="-120"/>
                <a:ea typeface="微軟正黑體" panose="020B0604030504040204" pitchFamily="34" charset="-120"/>
              </a:rPr>
              <a:t>目標：為達成願景的相對短期階段任務，通常明確、可驗證</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如欲達成之效益值如提升營業額</a:t>
            </a:r>
            <a:r>
              <a:rPr lang="en-US" altLang="zh-TW" sz="1800" b="0" dirty="0">
                <a:latin typeface="微軟正黑體" panose="020B0604030504040204" pitchFamily="34" charset="-120"/>
                <a:ea typeface="微軟正黑體" panose="020B0604030504040204" pitchFamily="34" charset="-120"/>
              </a:rPr>
              <a:t>OO</a:t>
            </a:r>
            <a:r>
              <a:rPr lang="zh-TW" altLang="en-US" sz="1800" b="0" dirty="0">
                <a:latin typeface="微軟正黑體" panose="020B0604030504040204" pitchFamily="34" charset="-120"/>
                <a:ea typeface="微軟正黑體" panose="020B0604030504040204" pitchFamily="34" charset="-120"/>
              </a:rPr>
              <a:t>千元</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海外營收</a:t>
            </a:r>
            <a:r>
              <a:rPr lang="en-US" altLang="zh-TW" sz="1800" b="0" dirty="0">
                <a:latin typeface="微軟正黑體" panose="020B0604030504040204" pitchFamily="34" charset="-120"/>
                <a:ea typeface="微軟正黑體" panose="020B0604030504040204" pitchFamily="34" charset="-120"/>
              </a:rPr>
              <a:t>O%</a:t>
            </a:r>
            <a:r>
              <a:rPr lang="zh-TW" altLang="en-US" sz="1800" b="0" dirty="0">
                <a:latin typeface="微軟正黑體" panose="020B0604030504040204" pitchFamily="34" charset="-120"/>
                <a:ea typeface="微軟正黑體" panose="020B0604030504040204" pitchFamily="34" charset="-120"/>
              </a:rPr>
              <a:t>等</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a:t>
            </a:r>
          </a:p>
          <a:p>
            <a:pPr marL="804863">
              <a:spcAft>
                <a:spcPts val="600"/>
              </a:spcAft>
            </a:pPr>
            <a:endParaRPr lang="en-US" altLang="zh-TW" sz="1800" b="0" dirty="0">
              <a:latin typeface="微軟正黑體" panose="020B0604030504040204" pitchFamily="34" charset="-120"/>
              <a:ea typeface="微軟正黑體" panose="020B0604030504040204" pitchFamily="34" charset="-120"/>
            </a:endParaRPr>
          </a:p>
          <a:p>
            <a:pPr indent="447675">
              <a:spcAft>
                <a:spcPts val="600"/>
              </a:spcAft>
            </a:pPr>
            <a:endParaRPr lang="zh-TW" altLang="en-US" sz="1800" b="0" kern="100" dirty="0">
              <a:solidFill>
                <a:prstClr val="black"/>
              </a:solidFill>
              <a:latin typeface="微軟正黑體"/>
              <a:ea typeface="微軟正黑體"/>
            </a:endParaRPr>
          </a:p>
        </p:txBody>
      </p:sp>
      <p:sp>
        <p:nvSpPr>
          <p:cNvPr id="7" name="Rectangle 2">
            <a:extLst>
              <a:ext uri="{FF2B5EF4-FFF2-40B4-BE49-F238E27FC236}">
                <a16:creationId xmlns:a16="http://schemas.microsoft.com/office/drawing/2014/main" id="{437350F7-9376-4DB6-8E81-458336C7E74E}"/>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(1/9)</a:t>
            </a:r>
            <a:endParaRPr lang="zh-TW" altLang="en-US" b="0" kern="0" dirty="0">
              <a:solidFill>
                <a:schemeClr val="tx1"/>
              </a:solidFill>
              <a:latin typeface="+mn-ea"/>
              <a:ea typeface="+mn-ea"/>
            </a:endParaRPr>
          </a:p>
        </p:txBody>
      </p:sp>
    </p:spTree>
    <p:extLst>
      <p:ext uri="{BB962C8B-B14F-4D97-AF65-F5344CB8AC3E}">
        <p14:creationId xmlns:p14="http://schemas.microsoft.com/office/powerpoint/2010/main" val="1027199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A11C4839-F833-4D02-B376-B8CEC5B403CA}"/>
              </a:ext>
            </a:extLst>
          </p:cNvPr>
          <p:cNvSpPr>
            <a:spLocks noGrp="1"/>
          </p:cNvSpPr>
          <p:nvPr>
            <p:ph type="sldNum" sz="quarter" idx="12"/>
          </p:nvPr>
        </p:nvSpPr>
        <p:spPr/>
        <p:txBody>
          <a:bodyPr/>
          <a:lstStyle/>
          <a:p>
            <a:pPr>
              <a:defRPr/>
            </a:pPr>
            <a:fld id="{41891D65-17B4-4C4B-865B-282D95EFB1B0}" type="slidenum">
              <a:rPr lang="zh-TW" altLang="en-US" smtClean="0"/>
              <a:pPr>
                <a:defRPr/>
              </a:pPr>
              <a:t>5</a:t>
            </a:fld>
            <a:endParaRPr lang="zh-TW" altLang="en-US" dirty="0"/>
          </a:p>
        </p:txBody>
      </p:sp>
      <p:sp>
        <p:nvSpPr>
          <p:cNvPr id="14" name="文字方塊 13"/>
          <p:cNvSpPr txBox="1"/>
          <p:nvPr/>
        </p:nvSpPr>
        <p:spPr>
          <a:xfrm>
            <a:off x="301712" y="1183497"/>
            <a:ext cx="8568952" cy="3132781"/>
          </a:xfrm>
          <a:prstGeom prst="rect">
            <a:avLst/>
          </a:prstGeom>
          <a:noFill/>
        </p:spPr>
        <p:txBody>
          <a:bodyPr wrap="square" rtlCol="0">
            <a:spAutoFit/>
          </a:bodyPr>
          <a:lstStyle/>
          <a:p>
            <a:pPr algn="just" eaLnBrk="0" hangingPunct="0">
              <a:lnSpc>
                <a:spcPts val="3000"/>
              </a:lnSpc>
              <a:spcAft>
                <a:spcPts val="0"/>
              </a:spcAft>
            </a:pPr>
            <a:r>
              <a:rPr lang="zh-TW" altLang="zh-TW" sz="2000" b="0" dirty="0">
                <a:solidFill>
                  <a:prstClr val="black"/>
                </a:solidFill>
                <a:latin typeface="+mn-ea"/>
                <a:ea typeface="+mn-ea"/>
              </a:rPr>
              <a:t>二、</a:t>
            </a:r>
            <a:r>
              <a:rPr lang="zh-TW" altLang="en-US" sz="2000" b="0" dirty="0">
                <a:solidFill>
                  <a:prstClr val="black"/>
                </a:solidFill>
                <a:latin typeface="+mn-ea"/>
                <a:ea typeface="+mn-ea"/>
              </a:rPr>
              <a:t>接班傳承規劃</a:t>
            </a:r>
            <a:endParaRPr lang="en-US" altLang="zh-TW" sz="2000" b="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一</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姓名</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職稱</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條件一、二、三</a:t>
            </a:r>
            <a:r>
              <a:rPr lang="zh-TW" altLang="en-US" sz="1800" b="0" kern="100" baseline="30000" dirty="0">
                <a:solidFill>
                  <a:prstClr val="black"/>
                </a:solidFill>
                <a:latin typeface="+mn-ea"/>
                <a:ea typeface="+mn-ea"/>
              </a:rPr>
              <a:t>註</a:t>
            </a:r>
            <a:r>
              <a:rPr lang="zh-TW" altLang="zh-TW" sz="1800" b="0" kern="100" dirty="0">
                <a:solidFill>
                  <a:prstClr val="black"/>
                </a:solidFill>
                <a:latin typeface="+mn-ea"/>
                <a:ea typeface="+mn-ea"/>
              </a:rPr>
              <a:t>：</a:t>
            </a:r>
            <a:endParaRPr lang="en-US"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二</a:t>
            </a:r>
            <a:r>
              <a:rPr lang="en-US" altLang="zh-TW" sz="1800" b="0" kern="100" dirty="0">
                <a:solidFill>
                  <a:prstClr val="black"/>
                </a:solidFill>
                <a:latin typeface="+mn-ea"/>
                <a:ea typeface="+mn-ea"/>
              </a:rPr>
              <a:t>) </a:t>
            </a:r>
            <a:r>
              <a:rPr lang="zh-TW" altLang="en-US" sz="1800" b="0" kern="100" dirty="0">
                <a:solidFill>
                  <a:prstClr val="black"/>
                </a:solidFill>
                <a:latin typeface="+mn-ea"/>
                <a:ea typeface="+mn-ea"/>
              </a:rPr>
              <a:t>預計接班</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已經接班</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計畫公告日往回起算接班 </a:t>
            </a:r>
            <a:r>
              <a:rPr lang="en-US" altLang="zh-TW" sz="1800" b="0" kern="100" dirty="0">
                <a:solidFill>
                  <a:prstClr val="black"/>
                </a:solidFill>
                <a:latin typeface="+mn-ea"/>
                <a:ea typeface="+mn-ea"/>
              </a:rPr>
              <a:t>3 </a:t>
            </a:r>
            <a:r>
              <a:rPr lang="zh-TW" altLang="en-US" sz="1800" b="0" kern="100" dirty="0">
                <a:solidFill>
                  <a:prstClr val="black"/>
                </a:solidFill>
                <a:latin typeface="+mn-ea"/>
                <a:ea typeface="+mn-ea"/>
              </a:rPr>
              <a:t>年內</a:t>
            </a:r>
            <a:r>
              <a:rPr lang="en-US" altLang="zh-TW" sz="1800" b="0" kern="100" dirty="0">
                <a:solidFill>
                  <a:prstClr val="black"/>
                </a:solidFill>
                <a:latin typeface="+mn-ea"/>
                <a:ea typeface="+mn-ea"/>
              </a:rPr>
              <a:t>)</a:t>
            </a: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三</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出生年</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學經歷</a:t>
            </a:r>
            <a:r>
              <a:rPr lang="zh-TW" altLang="zh-TW" sz="1800" b="0" kern="100" dirty="0">
                <a:solidFill>
                  <a:prstClr val="black"/>
                </a:solidFill>
                <a:latin typeface="+mn-ea"/>
                <a:ea typeface="+mn-ea"/>
              </a:rPr>
              <a:t>：</a:t>
            </a:r>
            <a:r>
              <a:rPr lang="zh-TW" altLang="en-US" sz="1800" b="0" kern="100" dirty="0">
                <a:solidFill>
                  <a:prstClr val="black"/>
                </a:solidFill>
                <a:latin typeface="+mn-ea"/>
                <a:ea typeface="+mn-ea"/>
              </a:rPr>
              <a:t> </a:t>
            </a:r>
            <a:endParaRPr lang="zh-TW"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四</a:t>
            </a:r>
            <a:r>
              <a:rPr lang="en-US" altLang="zh-TW" sz="1800" b="0" kern="100" dirty="0">
                <a:solidFill>
                  <a:prstClr val="black"/>
                </a:solidFill>
                <a:latin typeface="+mn-ea"/>
                <a:ea typeface="+mn-ea"/>
              </a:rPr>
              <a:t>) </a:t>
            </a:r>
            <a:r>
              <a:rPr lang="zh-TW" altLang="en-US" sz="1800" b="0" kern="100" dirty="0">
                <a:solidFill>
                  <a:prstClr val="black"/>
                </a:solidFill>
                <a:latin typeface="+mn-ea"/>
                <a:ea typeface="+mn-ea"/>
              </a:rPr>
              <a:t>企業文化：</a:t>
            </a:r>
            <a:endParaRPr lang="en-US"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五</a:t>
            </a:r>
            <a:r>
              <a:rPr lang="en-US" altLang="zh-TW" sz="1800" b="0" kern="100" dirty="0">
                <a:solidFill>
                  <a:prstClr val="black"/>
                </a:solidFill>
                <a:latin typeface="微軟正黑體"/>
                <a:ea typeface="微軟正黑體"/>
              </a:rPr>
              <a:t>)</a:t>
            </a:r>
            <a:r>
              <a:rPr lang="zh-TW" altLang="en-US" sz="1800" b="0" kern="100" dirty="0">
                <a:solidFill>
                  <a:prstClr val="black"/>
                </a:solidFill>
                <a:latin typeface="微軟正黑體"/>
                <a:ea typeface="微軟正黑體"/>
              </a:rPr>
              <a:t> </a:t>
            </a:r>
            <a:r>
              <a:rPr lang="zh-TW" altLang="en-US" sz="1800" b="0" kern="100" dirty="0">
                <a:solidFill>
                  <a:prstClr val="black"/>
                </a:solidFill>
                <a:latin typeface="+mn-ea"/>
                <a:ea typeface="+mn-ea"/>
              </a:rPr>
              <a:t>接班人參與決策流程及公司治理情形</a:t>
            </a:r>
            <a:r>
              <a:rPr lang="zh-TW" altLang="zh-TW" sz="1800" b="0" kern="100" dirty="0">
                <a:solidFill>
                  <a:prstClr val="black"/>
                </a:solidFill>
                <a:latin typeface="+mn-ea"/>
                <a:ea typeface="+mn-ea"/>
              </a:rPr>
              <a:t>：</a:t>
            </a:r>
            <a:r>
              <a:rPr lang="en-US" altLang="zh-TW" sz="1800" b="0" kern="100" dirty="0">
                <a:solidFill>
                  <a:prstClr val="black"/>
                </a:solidFill>
                <a:latin typeface="+mn-ea"/>
                <a:ea typeface="+mn-ea"/>
              </a:rPr>
              <a:t> </a:t>
            </a:r>
            <a:endParaRPr lang="zh-TW"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六</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a:t>
            </a:r>
            <a:r>
              <a:rPr lang="zh-CN" altLang="en-US" sz="1800" b="0" dirty="0">
                <a:latin typeface="微軟正黑體" panose="020B0604030504040204" pitchFamily="34" charset="-120"/>
                <a:ea typeface="微軟正黑體" panose="020B0604030504040204" pitchFamily="34" charset="-120"/>
              </a:rPr>
              <a:t>人才培育、激勵措施</a:t>
            </a:r>
            <a:r>
              <a:rPr lang="zh-TW" altLang="zh-TW" sz="1800" b="0" kern="100" dirty="0">
                <a:solidFill>
                  <a:prstClr val="black"/>
                </a:solidFill>
                <a:latin typeface="+mn-ea"/>
                <a:ea typeface="+mn-ea"/>
              </a:rPr>
              <a:t>：</a:t>
            </a:r>
            <a:endParaRPr lang="en-US" altLang="zh-TW" sz="1800" b="0" kern="100" dirty="0">
              <a:solidFill>
                <a:prstClr val="black"/>
              </a:solidFill>
              <a:latin typeface="+mn-ea"/>
              <a:ea typeface="+mn-ea"/>
            </a:endParaRPr>
          </a:p>
          <a:p>
            <a:pPr lvl="1" eaLnBrk="0" hangingPunct="0">
              <a:lnSpc>
                <a:spcPts val="3000"/>
              </a:lnSpc>
              <a:buSzPts val="2200"/>
            </a:pP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七</a:t>
            </a:r>
            <a:r>
              <a:rPr lang="en-US" altLang="zh-TW" sz="1800" b="0" kern="100" dirty="0">
                <a:solidFill>
                  <a:prstClr val="black"/>
                </a:solidFill>
                <a:latin typeface="+mn-ea"/>
                <a:ea typeface="+mn-ea"/>
              </a:rPr>
              <a:t>)</a:t>
            </a:r>
            <a:r>
              <a:rPr lang="zh-TW" altLang="en-US" sz="1800" b="0" kern="100" dirty="0">
                <a:solidFill>
                  <a:prstClr val="black"/>
                </a:solidFill>
                <a:latin typeface="+mn-ea"/>
                <a:ea typeface="+mn-ea"/>
              </a:rPr>
              <a:t> 重要事蹟：</a:t>
            </a:r>
            <a:endParaRPr lang="zh-TW" altLang="zh-TW" sz="2000" b="0" kern="100" dirty="0">
              <a:solidFill>
                <a:prstClr val="black"/>
              </a:solidFill>
              <a:latin typeface="+mn-ea"/>
              <a:ea typeface="+mn-ea"/>
            </a:endParaRPr>
          </a:p>
        </p:txBody>
      </p:sp>
      <p:grpSp>
        <p:nvGrpSpPr>
          <p:cNvPr id="15" name="群組 14"/>
          <p:cNvGrpSpPr/>
          <p:nvPr/>
        </p:nvGrpSpPr>
        <p:grpSpPr>
          <a:xfrm>
            <a:off x="7046941" y="1364795"/>
            <a:ext cx="2646504" cy="3709751"/>
            <a:chOff x="6156176" y="1023393"/>
            <a:chExt cx="2646504" cy="3709751"/>
          </a:xfrm>
        </p:grpSpPr>
        <p:pic>
          <p:nvPicPr>
            <p:cNvPr id="16" name="圖片 15" descr="Free photo Suit Boss Businessman Professional People Success - Max Pixe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071" y="1492784"/>
              <a:ext cx="2627609" cy="3240360"/>
            </a:xfrm>
            <a:prstGeom prst="rect">
              <a:avLst/>
            </a:prstGeom>
            <a:ln>
              <a:solidFill>
                <a:srgbClr val="2D669E"/>
              </a:solidFill>
            </a:ln>
          </p:spPr>
        </p:pic>
        <p:sp>
          <p:nvSpPr>
            <p:cNvPr id="17" name="剪去並圓角化單一角落矩形 16"/>
            <p:cNvSpPr/>
            <p:nvPr/>
          </p:nvSpPr>
          <p:spPr>
            <a:xfrm>
              <a:off x="6156176" y="1023393"/>
              <a:ext cx="2232248" cy="461391"/>
            </a:xfrm>
            <a:prstGeom prst="snipRoundRect">
              <a:avLst/>
            </a:prstGeom>
            <a:solidFill>
              <a:srgbClr val="3EC3B9"/>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接班人</a:t>
              </a:r>
              <a:r>
                <a:rPr kumimoji="0" lang="en-US" altLang="zh-TW"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OOO</a:t>
              </a:r>
              <a:r>
                <a:rPr kumimoji="0" lang="zh-TW" altLang="en-US" sz="1800" b="0" i="0" u="none" strike="noStrike" kern="0" cap="none" spc="0" normalizeH="0" baseline="0" noProof="0" dirty="0">
                  <a:ln>
                    <a:solidFill>
                      <a:sysClr val="windowText" lastClr="000000"/>
                    </a:solidFill>
                  </a:ln>
                  <a:solidFill>
                    <a:prstClr val="black"/>
                  </a:solidFill>
                  <a:effectLst/>
                  <a:uLnTx/>
                  <a:uFillTx/>
                  <a:latin typeface="Arial" panose="020B0604020202020204"/>
                  <a:ea typeface="微軟正黑體" panose="020B0604030504040204" pitchFamily="34" charset="-120"/>
                  <a:cs typeface="+mn-cs"/>
                </a:rPr>
                <a:t>照片</a:t>
              </a:r>
            </a:p>
          </p:txBody>
        </p:sp>
      </p:grpSp>
      <p:sp>
        <p:nvSpPr>
          <p:cNvPr id="19" name="矩形 18"/>
          <p:cNvSpPr/>
          <p:nvPr/>
        </p:nvSpPr>
        <p:spPr>
          <a:xfrm>
            <a:off x="534616" y="4344089"/>
            <a:ext cx="6286553" cy="2144177"/>
          </a:xfrm>
          <a:prstGeom prst="rect">
            <a:avLst/>
          </a:prstGeom>
          <a:solidFill>
            <a:sysClr val="window" lastClr="FFFFFF">
              <a:lumMod val="95000"/>
            </a:sysClr>
          </a:solidFill>
        </p:spPr>
        <p:txBody>
          <a:bodyPr wrap="square">
            <a:spAutoFit/>
          </a:bodyPr>
          <a:lstStyle/>
          <a:p>
            <a:pPr marL="306070" marR="0" lvl="0" indent="0" defTabSz="914400" eaLnBrk="0" fontAlgn="auto" latinLnBrk="0" hangingPunct="0">
              <a:lnSpc>
                <a:spcPts val="2000"/>
              </a:lnSpc>
              <a:spcBef>
                <a:spcPts val="0"/>
              </a:spcBef>
              <a:spcAft>
                <a:spcPts val="0"/>
              </a:spcAft>
              <a:buClrTx/>
              <a:buSzTx/>
              <a:buFontTx/>
              <a:buNone/>
              <a:tabLst/>
              <a:defRPr/>
            </a:pP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註</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 </a:t>
            </a:r>
            <a:endPar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endParaRPr>
          </a:p>
          <a:p>
            <a:pPr marL="306070" marR="0" lvl="0" indent="0" defTabSz="914400" eaLnBrk="0" fontAlgn="auto" latinLnBrk="0" hangingPunct="0">
              <a:lnSpc>
                <a:spcPts val="2000"/>
              </a:lnSpc>
              <a:spcBef>
                <a:spcPts val="0"/>
              </a:spcBef>
              <a:spcAft>
                <a:spcPts val="0"/>
              </a:spcAft>
              <a:buClrTx/>
              <a:buSzTx/>
              <a:buFontTx/>
              <a:buNone/>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計畫主持人須符合以下任一條件</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為提案業者之負責人、董監事或持股超過</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10%</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大股東的本人或三等親屬，計畫主持人出具切結書。</a:t>
            </a:r>
            <a:endParaRPr kumimoji="0" lang="zh-TW" altLang="zh-TW" sz="12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加入公司滿</a:t>
            </a:r>
            <a:r>
              <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10</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rPr>
              <a:t>年，且為公司一級主管出具公司相關證明文件，如組織架構圖及勞保投保紀錄。 </a:t>
            </a:r>
            <a:endParaRPr kumimoji="0" lang="en-US"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endParaRPr>
          </a:p>
          <a:p>
            <a:pPr marL="342900" marR="0" lvl="0" indent="-342900" defTabSz="914400" eaLnBrk="0" fontAlgn="auto" latinLnBrk="0" hangingPunct="0">
              <a:lnSpc>
                <a:spcPts val="2000"/>
              </a:lnSpc>
              <a:spcBef>
                <a:spcPts val="0"/>
              </a:spcBef>
              <a:spcAft>
                <a:spcPts val="0"/>
              </a:spcAft>
              <a:buClr>
                <a:srgbClr val="000000"/>
              </a:buClr>
              <a:buSzTx/>
              <a:buFont typeface="+mj-lt"/>
              <a:buAutoNum type="arabicPeriod"/>
              <a:tabLst/>
              <a:defRPr/>
            </a:pP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為集團或公司總部成立獨立的</a:t>
            </a:r>
            <a:r>
              <a:rPr kumimoji="0" lang="zh-TW" altLang="en-US"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相關</a:t>
            </a:r>
            <a:r>
              <a:rPr kumimoji="0" lang="zh-TW" altLang="zh-TW" sz="1400" b="0" i="0" u="none" strike="noStrike" kern="1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「人才發展委員會」接班人名單之一，檢附公司組織章程中具有「人才發展委員會」並含接班人名單。</a:t>
            </a:r>
            <a:endParaRPr kumimoji="0" lang="zh-TW" altLang="en-US" sz="1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endParaRPr>
          </a:p>
        </p:txBody>
      </p:sp>
      <p:sp>
        <p:nvSpPr>
          <p:cNvPr id="11" name="Rectangle 2">
            <a:extLst>
              <a:ext uri="{FF2B5EF4-FFF2-40B4-BE49-F238E27FC236}">
                <a16:creationId xmlns:a16="http://schemas.microsoft.com/office/drawing/2014/main" id="{3348710A-5029-48EA-BC05-D1D1252295D8}"/>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(2/9)</a:t>
            </a:r>
            <a:endParaRPr lang="zh-TW" altLang="en-US" b="0" kern="0" dirty="0">
              <a:solidFill>
                <a:schemeClr val="tx1"/>
              </a:solidFill>
              <a:latin typeface="+mn-ea"/>
              <a:ea typeface="+mn-ea"/>
            </a:endParaRPr>
          </a:p>
        </p:txBody>
      </p:sp>
    </p:spTree>
    <p:extLst>
      <p:ext uri="{BB962C8B-B14F-4D97-AF65-F5344CB8AC3E}">
        <p14:creationId xmlns:p14="http://schemas.microsoft.com/office/powerpoint/2010/main" val="1848705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6</a:t>
            </a:fld>
            <a:endParaRPr lang="zh-TW" altLang="en-US" dirty="0"/>
          </a:p>
        </p:txBody>
      </p:sp>
      <p:graphicFrame>
        <p:nvGraphicFramePr>
          <p:cNvPr id="10" name="表格 9">
            <a:extLst>
              <a:ext uri="{FF2B5EF4-FFF2-40B4-BE49-F238E27FC236}">
                <a16:creationId xmlns:a16="http://schemas.microsoft.com/office/drawing/2014/main" id="{97B7FF7C-0B80-46A4-A59F-026BA8AA3A97}"/>
              </a:ext>
            </a:extLst>
          </p:cNvPr>
          <p:cNvGraphicFramePr>
            <a:graphicFrameLocks noGrp="1"/>
          </p:cNvGraphicFramePr>
          <p:nvPr>
            <p:extLst>
              <p:ext uri="{D42A27DB-BD31-4B8C-83A1-F6EECF244321}">
                <p14:modId xmlns:p14="http://schemas.microsoft.com/office/powerpoint/2010/main" val="2663855937"/>
              </p:ext>
            </p:extLst>
          </p:nvPr>
        </p:nvGraphicFramePr>
        <p:xfrm>
          <a:off x="359531" y="1538143"/>
          <a:ext cx="9232144" cy="4289147"/>
        </p:xfrm>
        <a:graphic>
          <a:graphicData uri="http://schemas.openxmlformats.org/drawingml/2006/table">
            <a:tbl>
              <a:tblPr firstRow="1" bandRow="1"/>
              <a:tblGrid>
                <a:gridCol w="1933227">
                  <a:extLst>
                    <a:ext uri="{9D8B030D-6E8A-4147-A177-3AD203B41FA5}">
                      <a16:colId xmlns:a16="http://schemas.microsoft.com/office/drawing/2014/main" val="863932111"/>
                    </a:ext>
                  </a:extLst>
                </a:gridCol>
                <a:gridCol w="1499237">
                  <a:extLst>
                    <a:ext uri="{9D8B030D-6E8A-4147-A177-3AD203B41FA5}">
                      <a16:colId xmlns:a16="http://schemas.microsoft.com/office/drawing/2014/main" val="3502528482"/>
                    </a:ext>
                  </a:extLst>
                </a:gridCol>
                <a:gridCol w="1025794">
                  <a:extLst>
                    <a:ext uri="{9D8B030D-6E8A-4147-A177-3AD203B41FA5}">
                      <a16:colId xmlns:a16="http://schemas.microsoft.com/office/drawing/2014/main" val="2862849929"/>
                    </a:ext>
                  </a:extLst>
                </a:gridCol>
                <a:gridCol w="1884586">
                  <a:extLst>
                    <a:ext uri="{9D8B030D-6E8A-4147-A177-3AD203B41FA5}">
                      <a16:colId xmlns:a16="http://schemas.microsoft.com/office/drawing/2014/main" val="149425306"/>
                    </a:ext>
                  </a:extLst>
                </a:gridCol>
                <a:gridCol w="956073">
                  <a:extLst>
                    <a:ext uri="{9D8B030D-6E8A-4147-A177-3AD203B41FA5}">
                      <a16:colId xmlns:a16="http://schemas.microsoft.com/office/drawing/2014/main" val="996079268"/>
                    </a:ext>
                  </a:extLst>
                </a:gridCol>
                <a:gridCol w="1933227">
                  <a:extLst>
                    <a:ext uri="{9D8B030D-6E8A-4147-A177-3AD203B41FA5}">
                      <a16:colId xmlns:a16="http://schemas.microsoft.com/office/drawing/2014/main" val="1328211802"/>
                    </a:ext>
                  </a:extLst>
                </a:gridCol>
              </a:tblGrid>
              <a:tr h="783947">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團隊組成人員</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姓名</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職稱</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主要專長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marR="0" lvl="0" indent="0" algn="ctr" defTabSz="914342"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學經歷</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tc>
                  <a:txBody>
                    <a:bodyPr/>
                    <a:lstStyle>
                      <a:lvl1pPr marL="0" algn="l" defTabSz="685800" rtl="0" eaLnBrk="1" latinLnBrk="0" hangingPunct="1">
                        <a:defRPr sz="1350" b="1" kern="1200">
                          <a:solidFill>
                            <a:schemeClr val="lt1"/>
                          </a:solidFill>
                          <a:latin typeface="微軟正黑體"/>
                          <a:ea typeface="微軟正黑體"/>
                        </a:defRPr>
                      </a:lvl1pPr>
                      <a:lvl2pPr marL="342900" algn="l" defTabSz="685800" rtl="0" eaLnBrk="1" latinLnBrk="0" hangingPunct="1">
                        <a:defRPr sz="1350" b="1" kern="1200">
                          <a:solidFill>
                            <a:schemeClr val="lt1"/>
                          </a:solidFill>
                          <a:latin typeface="微軟正黑體"/>
                          <a:ea typeface="微軟正黑體"/>
                        </a:defRPr>
                      </a:lvl2pPr>
                      <a:lvl3pPr marL="685800" algn="l" defTabSz="685800" rtl="0" eaLnBrk="1" latinLnBrk="0" hangingPunct="1">
                        <a:defRPr sz="1350" b="1" kern="1200">
                          <a:solidFill>
                            <a:schemeClr val="lt1"/>
                          </a:solidFill>
                          <a:latin typeface="微軟正黑體"/>
                          <a:ea typeface="微軟正黑體"/>
                        </a:defRPr>
                      </a:lvl3pPr>
                      <a:lvl4pPr marL="1028700" algn="l" defTabSz="685800" rtl="0" eaLnBrk="1" latinLnBrk="0" hangingPunct="1">
                        <a:defRPr sz="1350" b="1" kern="1200">
                          <a:solidFill>
                            <a:schemeClr val="lt1"/>
                          </a:solidFill>
                          <a:latin typeface="微軟正黑體"/>
                          <a:ea typeface="微軟正黑體"/>
                        </a:defRPr>
                      </a:lvl4pPr>
                      <a:lvl5pPr marL="1371600" algn="l" defTabSz="685800" rtl="0" eaLnBrk="1" latinLnBrk="0" hangingPunct="1">
                        <a:defRPr sz="1350" b="1" kern="1200">
                          <a:solidFill>
                            <a:schemeClr val="lt1"/>
                          </a:solidFill>
                          <a:latin typeface="微軟正黑體"/>
                          <a:ea typeface="微軟正黑體"/>
                        </a:defRPr>
                      </a:lvl5pPr>
                      <a:lvl6pPr marL="1714500" algn="l" defTabSz="685800" rtl="0" eaLnBrk="1" latinLnBrk="0" hangingPunct="1">
                        <a:defRPr sz="1350" b="1" kern="1200">
                          <a:solidFill>
                            <a:schemeClr val="lt1"/>
                          </a:solidFill>
                          <a:latin typeface="微軟正黑體"/>
                          <a:ea typeface="微軟正黑體"/>
                        </a:defRPr>
                      </a:lvl6pPr>
                      <a:lvl7pPr marL="2057400" algn="l" defTabSz="685800" rtl="0" eaLnBrk="1" latinLnBrk="0" hangingPunct="1">
                        <a:defRPr sz="1350" b="1" kern="1200">
                          <a:solidFill>
                            <a:schemeClr val="lt1"/>
                          </a:solidFill>
                          <a:latin typeface="微軟正黑體"/>
                          <a:ea typeface="微軟正黑體"/>
                        </a:defRPr>
                      </a:lvl7pPr>
                      <a:lvl8pPr marL="2400300" algn="l" defTabSz="685800" rtl="0" eaLnBrk="1" latinLnBrk="0" hangingPunct="1">
                        <a:defRPr sz="1350" b="1" kern="1200">
                          <a:solidFill>
                            <a:schemeClr val="lt1"/>
                          </a:solidFill>
                          <a:latin typeface="微軟正黑體"/>
                          <a:ea typeface="微軟正黑體"/>
                        </a:defRPr>
                      </a:lvl8pPr>
                      <a:lvl9pPr marL="2743200" algn="l" defTabSz="685800" rtl="0" eaLnBrk="1" latinLnBrk="0" hangingPunct="1">
                        <a:defRPr sz="1350" b="1" kern="1200">
                          <a:solidFill>
                            <a:schemeClr val="lt1"/>
                          </a:solidFill>
                          <a:latin typeface="微軟正黑體"/>
                          <a:ea typeface="微軟正黑體"/>
                        </a:defRPr>
                      </a:lvl9pPr>
                    </a:lstStyle>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參與分項計畫及</a:t>
                      </a: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ctr"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工作項目</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F9F8"/>
                    </a:solidFill>
                  </a:tcPr>
                </a:tc>
                <a:extLst>
                  <a:ext uri="{0D108BD9-81ED-4DB2-BD59-A6C34878D82A}">
                    <a16:rowId xmlns:a16="http://schemas.microsoft.com/office/drawing/2014/main" val="3441791319"/>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indent="0" algn="l"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計畫主持人</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913624"/>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數據治理</a:t>
                      </a:r>
                      <a:endParaRPr lang="en-US" altLang="zh-TW"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altLang="zh-TW" sz="1400" b="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400" b="0" kern="1200" dirty="0">
                          <a:solidFill>
                            <a:schemeClr val="tx1"/>
                          </a:solidFill>
                          <a:latin typeface="微軟正黑體" panose="020B0604030504040204" pitchFamily="34" charset="-120"/>
                          <a:ea typeface="微軟正黑體" panose="020B0604030504040204" pitchFamily="34" charset="-120"/>
                          <a:cs typeface="+mn-cs"/>
                        </a:rPr>
                        <a:t>數據收集、數據分析及資料研究</a:t>
                      </a:r>
                      <a:r>
                        <a:rPr lang="en-US" altLang="zh-TW" sz="1400" b="0"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1400" b="0" kern="1200" dirty="0">
                        <a:solidFill>
                          <a:schemeClr val="tx1"/>
                        </a:solidFill>
                        <a:latin typeface="微軟正黑體" panose="020B0604030504040204" pitchFamily="34" charset="-120"/>
                        <a:ea typeface="微軟正黑體" panose="020B0604030504040204" pitchFamily="34" charset="-120"/>
                        <a:cs typeface="+mn-cs"/>
                      </a:endParaRP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693952"/>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IT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技術</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442753"/>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OT</a:t>
                      </a: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技術</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en-US" sz="1800" b="1" kern="1200" dirty="0">
                          <a:solidFill>
                            <a:schemeClr val="tx1"/>
                          </a:solidFill>
                          <a:latin typeface="微軟正黑體" panose="020B0604030504040204" pitchFamily="34" charset="-120"/>
                          <a:ea typeface="微軟正黑體" panose="020B0604030504040204" pitchFamily="34" charset="-120"/>
                          <a:cs typeface="+mn-cs"/>
                        </a:rPr>
                        <a:t> </a:t>
                      </a: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9458516"/>
                  </a:ext>
                </a:extLst>
              </a:tr>
              <a:tr h="701040">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r>
                        <a:rPr lang="zh-TW" altLang="en-US" sz="1800" b="1" kern="1200" dirty="0">
                          <a:solidFill>
                            <a:schemeClr val="tx1"/>
                          </a:solidFill>
                          <a:latin typeface="微軟正黑體" panose="020B0604030504040204" pitchFamily="34" charset="-120"/>
                          <a:ea typeface="微軟正黑體" panose="020B0604030504040204" pitchFamily="34" charset="-120"/>
                          <a:cs typeface="+mn-cs"/>
                        </a:rPr>
                        <a:t>其他</a:t>
                      </a:r>
                    </a:p>
                  </a:txBody>
                  <a:tcPr marL="25200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微軟正黑體"/>
                          <a:ea typeface="微軟正黑體"/>
                        </a:defRPr>
                      </a:lvl1pPr>
                      <a:lvl2pPr marL="342900" algn="l" defTabSz="685800" rtl="0" eaLnBrk="1" latinLnBrk="0" hangingPunct="1">
                        <a:defRPr sz="1350" kern="1200">
                          <a:solidFill>
                            <a:schemeClr val="dk1"/>
                          </a:solidFill>
                          <a:latin typeface="微軟正黑體"/>
                          <a:ea typeface="微軟正黑體"/>
                        </a:defRPr>
                      </a:lvl2pPr>
                      <a:lvl3pPr marL="685800" algn="l" defTabSz="685800" rtl="0" eaLnBrk="1" latinLnBrk="0" hangingPunct="1">
                        <a:defRPr sz="1350" kern="1200">
                          <a:solidFill>
                            <a:schemeClr val="dk1"/>
                          </a:solidFill>
                          <a:latin typeface="微軟正黑體"/>
                          <a:ea typeface="微軟正黑體"/>
                        </a:defRPr>
                      </a:lvl3pPr>
                      <a:lvl4pPr marL="1028700" algn="l" defTabSz="685800" rtl="0" eaLnBrk="1" latinLnBrk="0" hangingPunct="1">
                        <a:defRPr sz="1350" kern="1200">
                          <a:solidFill>
                            <a:schemeClr val="dk1"/>
                          </a:solidFill>
                          <a:latin typeface="微軟正黑體"/>
                          <a:ea typeface="微軟正黑體"/>
                        </a:defRPr>
                      </a:lvl4pPr>
                      <a:lvl5pPr marL="1371600" algn="l" defTabSz="685800" rtl="0" eaLnBrk="1" latinLnBrk="0" hangingPunct="1">
                        <a:defRPr sz="1350" kern="1200">
                          <a:solidFill>
                            <a:schemeClr val="dk1"/>
                          </a:solidFill>
                          <a:latin typeface="微軟正黑體"/>
                          <a:ea typeface="微軟正黑體"/>
                        </a:defRPr>
                      </a:lvl5pPr>
                      <a:lvl6pPr marL="1714500" algn="l" defTabSz="685800" rtl="0" eaLnBrk="1" latinLnBrk="0" hangingPunct="1">
                        <a:defRPr sz="1350" kern="1200">
                          <a:solidFill>
                            <a:schemeClr val="dk1"/>
                          </a:solidFill>
                          <a:latin typeface="微軟正黑體"/>
                          <a:ea typeface="微軟正黑體"/>
                        </a:defRPr>
                      </a:lvl6pPr>
                      <a:lvl7pPr marL="2057400" algn="l" defTabSz="685800" rtl="0" eaLnBrk="1" latinLnBrk="0" hangingPunct="1">
                        <a:defRPr sz="1350" kern="1200">
                          <a:solidFill>
                            <a:schemeClr val="dk1"/>
                          </a:solidFill>
                          <a:latin typeface="微軟正黑體"/>
                          <a:ea typeface="微軟正黑體"/>
                        </a:defRPr>
                      </a:lvl7pPr>
                      <a:lvl8pPr marL="2400300" algn="l" defTabSz="685800" rtl="0" eaLnBrk="1" latinLnBrk="0" hangingPunct="1">
                        <a:defRPr sz="1350" kern="1200">
                          <a:solidFill>
                            <a:schemeClr val="dk1"/>
                          </a:solidFill>
                          <a:latin typeface="微軟正黑體"/>
                          <a:ea typeface="微軟正黑體"/>
                        </a:defRPr>
                      </a:lvl8pPr>
                      <a:lvl9pPr marL="2743200" algn="l" defTabSz="685800" rtl="0" eaLnBrk="1" latinLnBrk="0" hangingPunct="1">
                        <a:defRPr sz="1350" kern="1200">
                          <a:solidFill>
                            <a:schemeClr val="dk1"/>
                          </a:solidFill>
                          <a:latin typeface="微軟正黑體"/>
                          <a:ea typeface="微軟正黑體"/>
                        </a:defRPr>
                      </a:lvl9pPr>
                    </a:lstStyle>
                    <a:p>
                      <a:pPr marL="0" algn="l" defTabSz="914342" rtl="0" eaLnBrk="1" latinLnBrk="0" hangingPunct="1">
                        <a:spcAft>
                          <a:spcPts val="0"/>
                        </a:spcAft>
                      </a:pPr>
                      <a:endParaRPr lang="zh-TW" altLang="en-US" sz="1800" b="1" kern="1200" dirty="0">
                        <a:solidFill>
                          <a:schemeClr val="tx1"/>
                        </a:solidFill>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8063111"/>
                  </a:ext>
                </a:extLst>
              </a:tr>
            </a:tbl>
          </a:graphicData>
        </a:graphic>
      </p:graphicFrame>
      <p:sp>
        <p:nvSpPr>
          <p:cNvPr id="8" name="矩形 7"/>
          <p:cNvSpPr/>
          <p:nvPr/>
        </p:nvSpPr>
        <p:spPr>
          <a:xfrm>
            <a:off x="315086" y="5926064"/>
            <a:ext cx="9590913" cy="369332"/>
          </a:xfrm>
          <a:prstGeom prst="rect">
            <a:avLst/>
          </a:prstGeom>
        </p:spPr>
        <p:txBody>
          <a:bodyPr wrap="square">
            <a:spAutoFit/>
          </a:bodyPr>
          <a:lstStyle/>
          <a:p>
            <a:pPr eaLnBrk="0" hangingPunct="0"/>
            <a:r>
              <a:rPr lang="zh-TW" altLang="en-US" sz="1800" b="0" dirty="0">
                <a:solidFill>
                  <a:prstClr val="black"/>
                </a:solidFill>
                <a:latin typeface="微軟正黑體" panose="020B0604030504040204" pitchFamily="34" charset="-120"/>
                <a:ea typeface="微軟正黑體" panose="020B0604030504040204" pitchFamily="34" charset="-120"/>
              </a:rPr>
              <a:t>請說明</a:t>
            </a:r>
            <a:r>
              <a:rPr lang="zh-TW" altLang="en-US" sz="1800" dirty="0">
                <a:solidFill>
                  <a:prstClr val="black"/>
                </a:solidFill>
                <a:latin typeface="微軟正黑體" panose="020B0604030504040204" pitchFamily="34" charset="-120"/>
                <a:ea typeface="微軟正黑體" panose="020B0604030504040204" pitchFamily="34" charset="-120"/>
              </a:rPr>
              <a:t>數據治理團隊</a:t>
            </a:r>
            <a:r>
              <a:rPr lang="zh-TW" altLang="en-US" sz="1800" b="0" dirty="0">
                <a:solidFill>
                  <a:prstClr val="black"/>
                </a:solidFill>
                <a:latin typeface="微軟正黑體" panose="020B0604030504040204" pitchFamily="34" charset="-120"/>
                <a:ea typeface="微軟正黑體" panose="020B0604030504040204" pitchFamily="34" charset="-120"/>
              </a:rPr>
              <a:t>及</a:t>
            </a:r>
            <a:r>
              <a:rPr lang="zh-TW" altLang="en-US" sz="1800" dirty="0">
                <a:solidFill>
                  <a:prstClr val="black"/>
                </a:solidFill>
                <a:latin typeface="微軟正黑體" panose="020B0604030504040204" pitchFamily="34" charset="-120"/>
                <a:ea typeface="微軟正黑體" panose="020B0604030504040204" pitchFamily="34" charset="-120"/>
              </a:rPr>
              <a:t>計畫後續於組織架構內之數據治理因應做法</a:t>
            </a:r>
            <a:r>
              <a:rPr lang="zh-TW" altLang="en-US" sz="1800" b="0" dirty="0">
                <a:solidFill>
                  <a:prstClr val="black"/>
                </a:solidFill>
                <a:latin typeface="微軟正黑體" panose="020B0604030504040204" pitchFamily="34" charset="-120"/>
                <a:ea typeface="微軟正黑體" panose="020B0604030504040204" pitchFamily="34" charset="-120"/>
              </a:rPr>
              <a:t>，如成立新部門、小組等。</a:t>
            </a:r>
          </a:p>
        </p:txBody>
      </p:sp>
      <p:sp>
        <p:nvSpPr>
          <p:cNvPr id="9" name="矩形 8"/>
          <p:cNvSpPr/>
          <p:nvPr/>
        </p:nvSpPr>
        <p:spPr>
          <a:xfrm>
            <a:off x="315086" y="1115173"/>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三、計畫團隊組成</a:t>
            </a:r>
          </a:p>
        </p:txBody>
      </p:sp>
      <p:sp>
        <p:nvSpPr>
          <p:cNvPr id="41" name="橢圓形圖說文字 40"/>
          <p:cNvSpPr/>
          <p:nvPr/>
        </p:nvSpPr>
        <p:spPr bwMode="auto">
          <a:xfrm>
            <a:off x="10036556" y="592638"/>
            <a:ext cx="962600" cy="925703"/>
          </a:xfrm>
          <a:prstGeom prst="wedgeEllipseCallout">
            <a:avLst>
              <a:gd name="adj1" fmla="val -93288"/>
              <a:gd name="adj2" fmla="val 5791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
        <p:nvSpPr>
          <p:cNvPr id="13" name="Rectangle 2">
            <a:extLst>
              <a:ext uri="{FF2B5EF4-FFF2-40B4-BE49-F238E27FC236}">
                <a16:creationId xmlns:a16="http://schemas.microsoft.com/office/drawing/2014/main" id="{42517D43-CB26-4D69-8D1C-A1E9CE219B44}"/>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(3/9)</a:t>
            </a:r>
            <a:endParaRPr lang="zh-TW" altLang="en-US" b="0" kern="0" dirty="0">
              <a:solidFill>
                <a:schemeClr val="tx1"/>
              </a:solidFill>
              <a:latin typeface="+mn-ea"/>
              <a:ea typeface="+mn-ea"/>
            </a:endParaRPr>
          </a:p>
        </p:txBody>
      </p:sp>
    </p:spTree>
    <p:extLst>
      <p:ext uri="{BB962C8B-B14F-4D97-AF65-F5344CB8AC3E}">
        <p14:creationId xmlns:p14="http://schemas.microsoft.com/office/powerpoint/2010/main" val="12742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7</a:t>
            </a:fld>
            <a:endParaRPr lang="zh-TW" altLang="en-US" dirty="0"/>
          </a:p>
        </p:txBody>
      </p:sp>
      <p:sp>
        <p:nvSpPr>
          <p:cNvPr id="4" name="矩形 3"/>
          <p:cNvSpPr/>
          <p:nvPr/>
        </p:nvSpPr>
        <p:spPr>
          <a:xfrm>
            <a:off x="868679" y="1551917"/>
            <a:ext cx="9037321" cy="646331"/>
          </a:xfrm>
          <a:prstGeom prst="rect">
            <a:avLst/>
          </a:prstGeom>
        </p:spPr>
        <p:txBody>
          <a:bodyPr wrap="square">
            <a:spAutoFit/>
          </a:bodyPr>
          <a:lstStyle/>
          <a:p>
            <a:r>
              <a:rPr lang="zh-TW" altLang="zh-TW" sz="1800" b="0" dirty="0">
                <a:latin typeface="微軟正黑體" panose="020B0604030504040204" pitchFamily="34" charset="-120"/>
                <a:ea typeface="微軟正黑體" panose="020B0604030504040204" pitchFamily="34" charset="-120"/>
              </a:rPr>
              <a:t>說明轉型方向</a:t>
            </a:r>
            <a:r>
              <a:rPr lang="zh-TW" altLang="zh-TW" sz="1800" b="0" kern="100" dirty="0">
                <a:latin typeface="微軟正黑體" panose="020B0604030504040204" pitchFamily="34" charset="-120"/>
                <a:ea typeface="微軟正黑體" panose="020B0604030504040204" pitchFamily="34" charset="-120"/>
              </a:rPr>
              <a:t>規劃小規模或小範圍的導入</a:t>
            </a:r>
            <a:r>
              <a:rPr lang="en-US" altLang="zh-TW" sz="1800" b="0" kern="100" dirty="0">
                <a:latin typeface="微軟正黑體" panose="020B0604030504040204" pitchFamily="34" charset="-120"/>
                <a:ea typeface="微軟正黑體" panose="020B0604030504040204" pitchFamily="34" charset="-120"/>
              </a:rPr>
              <a:t>(</a:t>
            </a:r>
            <a:r>
              <a:rPr lang="zh-TW" altLang="zh-TW" sz="1800" b="0" kern="100" dirty="0">
                <a:latin typeface="微軟正黑體" panose="020B0604030504040204" pitchFamily="34" charset="-120"/>
                <a:ea typeface="微軟正黑體" panose="020B0604030504040204" pitchFamily="34" charset="-120"/>
              </a:rPr>
              <a:t>如挑一個</a:t>
            </a:r>
            <a:r>
              <a:rPr lang="zh-TW" altLang="zh-TW" sz="1800" b="0" dirty="0">
                <a:latin typeface="微軟正黑體" panose="020B0604030504040204" pitchFamily="34" charset="-120"/>
                <a:ea typeface="微軟正黑體" panose="020B0604030504040204" pitchFamily="34" charset="-120"/>
              </a:rPr>
              <a:t>產品線</a:t>
            </a:r>
            <a:r>
              <a:rPr lang="zh-TW" altLang="zh-TW" sz="1800" b="0" kern="100" dirty="0">
                <a:latin typeface="微軟正黑體" panose="020B0604030504040204" pitchFamily="34" charset="-120"/>
                <a:ea typeface="微軟正黑體" panose="020B0604030504040204" pitchFamily="34" charset="-120"/>
              </a:rPr>
              <a:t>、一個</a:t>
            </a:r>
            <a:r>
              <a:rPr lang="zh-TW" altLang="zh-TW" sz="1800" b="0" dirty="0">
                <a:latin typeface="微軟正黑體" panose="020B0604030504040204" pitchFamily="34" charset="-120"/>
                <a:ea typeface="微軟正黑體" panose="020B0604030504040204" pitchFamily="34" charset="-120"/>
              </a:rPr>
              <a:t>營業部門</a:t>
            </a:r>
            <a:r>
              <a:rPr lang="zh-TW" altLang="en-US" sz="1800" b="0" kern="100" dirty="0">
                <a:latin typeface="微軟正黑體" panose="020B0604030504040204" pitchFamily="34" charset="-120"/>
                <a:ea typeface="微軟正黑體" panose="020B0604030504040204" pitchFamily="34" charset="-120"/>
              </a:rPr>
              <a:t>、</a:t>
            </a:r>
            <a:r>
              <a:rPr lang="zh-TW" altLang="zh-TW" sz="1800" b="0" kern="100" dirty="0">
                <a:latin typeface="微軟正黑體" panose="020B0604030504040204" pitchFamily="34" charset="-120"/>
                <a:ea typeface="微軟正黑體" panose="020B0604030504040204" pitchFamily="34" charset="-120"/>
              </a:rPr>
              <a:t>一個</a:t>
            </a:r>
            <a:r>
              <a:rPr lang="zh-TW" altLang="zh-TW" sz="1800" b="0" dirty="0">
                <a:latin typeface="微軟正黑體" panose="020B0604030504040204" pitchFamily="34" charset="-120"/>
                <a:ea typeface="微軟正黑體" panose="020B0604030504040204" pitchFamily="34" charset="-120"/>
              </a:rPr>
              <a:t>通路據點</a:t>
            </a:r>
            <a:r>
              <a:rPr lang="zh-TW" altLang="en-US" sz="1800" b="0" dirty="0">
                <a:latin typeface="微軟正黑體" panose="020B0604030504040204" pitchFamily="34" charset="-120"/>
                <a:ea typeface="微軟正黑體" panose="020B0604030504040204" pitchFamily="34" charset="-120"/>
              </a:rPr>
              <a:t>或任一市場</a:t>
            </a:r>
            <a:r>
              <a:rPr lang="zh-TW" altLang="zh-TW" sz="1800" b="0" kern="100" dirty="0">
                <a:latin typeface="微軟正黑體" panose="020B0604030504040204" pitchFamily="34" charset="-120"/>
                <a:ea typeface="微軟正黑體" panose="020B0604030504040204" pitchFamily="34" charset="-120"/>
              </a:rPr>
              <a:t>等</a:t>
            </a:r>
            <a:r>
              <a:rPr lang="en-US" altLang="zh-TW" sz="1800" b="0" kern="100" dirty="0">
                <a:latin typeface="微軟正黑體" panose="020B0604030504040204" pitchFamily="34" charset="-120"/>
                <a:ea typeface="微軟正黑體" panose="020B0604030504040204" pitchFamily="34" charset="-120"/>
              </a:rPr>
              <a:t>)</a:t>
            </a:r>
            <a:r>
              <a:rPr lang="zh-TW" altLang="en-US" sz="1800" b="0" kern="100" dirty="0">
                <a:latin typeface="微軟正黑體" panose="020B0604030504040204" pitchFamily="34" charset="-120"/>
                <a:ea typeface="微軟正黑體" panose="020B0604030504040204" pitchFamily="34" charset="-120"/>
              </a:rPr>
              <a:t>，</a:t>
            </a:r>
            <a:r>
              <a:rPr lang="zh-TW" altLang="en-US" sz="1800" kern="100" dirty="0">
                <a:solidFill>
                  <a:srgbClr val="26619C"/>
                </a:solidFill>
                <a:latin typeface="微軟正黑體" panose="020B0604030504040204" pitchFamily="34" charset="-120"/>
                <a:ea typeface="微軟正黑體" panose="020B0604030504040204" pitchFamily="34" charset="-120"/>
              </a:rPr>
              <a:t>訂定驗證指標與其目標值</a:t>
            </a:r>
            <a:r>
              <a:rPr lang="zh-TW" altLang="zh-TW" sz="1800" kern="100" dirty="0">
                <a:solidFill>
                  <a:srgbClr val="26619C"/>
                </a:solidFill>
                <a:latin typeface="微軟正黑體" panose="020B0604030504040204" pitchFamily="34" charset="-120"/>
                <a:ea typeface="微軟正黑體" panose="020B0604030504040204" pitchFamily="34" charset="-120"/>
              </a:rPr>
              <a:t>進行概念驗證</a:t>
            </a:r>
            <a:r>
              <a:rPr lang="zh-TW" altLang="zh-TW" sz="1800" b="0" kern="100" dirty="0">
                <a:latin typeface="微軟正黑體" panose="020B0604030504040204" pitchFamily="34" charset="-120"/>
                <a:ea typeface="微軟正黑體" panose="020B0604030504040204" pitchFamily="34" charset="-120"/>
              </a:rPr>
              <a:t>，以驗證轉型方向之可行性</a:t>
            </a:r>
            <a:r>
              <a:rPr lang="zh-TW" altLang="en-US" sz="1800" b="0" dirty="0">
                <a:latin typeface="微軟正黑體" panose="020B0604030504040204" pitchFamily="34" charset="-120"/>
                <a:ea typeface="微軟正黑體" panose="020B0604030504040204" pitchFamily="34" charset="-120"/>
              </a:rPr>
              <a:t>。</a:t>
            </a:r>
          </a:p>
        </p:txBody>
      </p:sp>
      <p:sp>
        <p:nvSpPr>
          <p:cNvPr id="6" name="矩形 5"/>
          <p:cNvSpPr/>
          <p:nvPr/>
        </p:nvSpPr>
        <p:spPr>
          <a:xfrm>
            <a:off x="348316" y="1127321"/>
            <a:ext cx="2919389"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四、商業驗證</a:t>
            </a:r>
            <a:r>
              <a:rPr lang="en-US" altLang="zh-TW" sz="2000" b="0" dirty="0">
                <a:latin typeface="微軟正黑體" panose="020B0604030504040204" pitchFamily="34" charset="-120"/>
                <a:ea typeface="微軟正黑體" panose="020B0604030504040204" pitchFamily="34" charset="-120"/>
              </a:rPr>
              <a:t>(POB)</a:t>
            </a:r>
            <a:r>
              <a:rPr lang="zh-TW" altLang="en-US" sz="2000" b="0" dirty="0">
                <a:latin typeface="微軟正黑體" panose="020B0604030504040204" pitchFamily="34" charset="-120"/>
                <a:ea typeface="微軟正黑體" panose="020B0604030504040204" pitchFamily="34" charset="-120"/>
              </a:rPr>
              <a:t>規劃</a:t>
            </a:r>
          </a:p>
        </p:txBody>
      </p:sp>
      <p:sp>
        <p:nvSpPr>
          <p:cNvPr id="8" name="Rectangle 2">
            <a:extLst>
              <a:ext uri="{FF2B5EF4-FFF2-40B4-BE49-F238E27FC236}">
                <a16:creationId xmlns:a16="http://schemas.microsoft.com/office/drawing/2014/main" id="{CEA08455-4408-4555-BBBE-AE032C00FFE2}"/>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(4/9)</a:t>
            </a:r>
            <a:endParaRPr lang="zh-TW" altLang="en-US" b="0" kern="0" dirty="0">
              <a:solidFill>
                <a:schemeClr val="tx1"/>
              </a:solidFill>
              <a:latin typeface="+mn-ea"/>
              <a:ea typeface="+mn-ea"/>
            </a:endParaRPr>
          </a:p>
        </p:txBody>
      </p:sp>
      <p:graphicFrame>
        <p:nvGraphicFramePr>
          <p:cNvPr id="9" name="表格 8">
            <a:extLst>
              <a:ext uri="{FF2B5EF4-FFF2-40B4-BE49-F238E27FC236}">
                <a16:creationId xmlns:a16="http://schemas.microsoft.com/office/drawing/2014/main" id="{1933ED5A-862C-4A33-A654-63B45CDA94E5}"/>
              </a:ext>
            </a:extLst>
          </p:cNvPr>
          <p:cNvGraphicFramePr>
            <a:graphicFrameLocks noGrp="1"/>
          </p:cNvGraphicFramePr>
          <p:nvPr>
            <p:extLst>
              <p:ext uri="{D42A27DB-BD31-4B8C-83A1-F6EECF244321}">
                <p14:modId xmlns:p14="http://schemas.microsoft.com/office/powerpoint/2010/main" val="2478683404"/>
              </p:ext>
            </p:extLst>
          </p:nvPr>
        </p:nvGraphicFramePr>
        <p:xfrm>
          <a:off x="559308" y="2295144"/>
          <a:ext cx="8933688" cy="4284852"/>
        </p:xfrm>
        <a:graphic>
          <a:graphicData uri="http://schemas.openxmlformats.org/drawingml/2006/table">
            <a:tbl>
              <a:tblPr firstRow="1" bandRow="1"/>
              <a:tblGrid>
                <a:gridCol w="2257044">
                  <a:extLst>
                    <a:ext uri="{9D8B030D-6E8A-4147-A177-3AD203B41FA5}">
                      <a16:colId xmlns:a16="http://schemas.microsoft.com/office/drawing/2014/main" val="253733158"/>
                    </a:ext>
                  </a:extLst>
                </a:gridCol>
                <a:gridCol w="6676644">
                  <a:extLst>
                    <a:ext uri="{9D8B030D-6E8A-4147-A177-3AD203B41FA5}">
                      <a16:colId xmlns:a16="http://schemas.microsoft.com/office/drawing/2014/main" val="3895106009"/>
                    </a:ext>
                  </a:extLst>
                </a:gridCol>
              </a:tblGrid>
              <a:tr h="714142">
                <a:tc>
                  <a:txBody>
                    <a:bodyPr/>
                    <a:lstStyle/>
                    <a:p>
                      <a:endParaRPr lang="zh-TW" sz="1200" dirty="0">
                        <a:solidFill>
                          <a:schemeClr val="tx1"/>
                        </a:solidFill>
                        <a:effectLst/>
                        <a:latin typeface="+mn-ea"/>
                        <a:ea typeface="+mn-ea"/>
                      </a:endParaRPr>
                    </a:p>
                  </a:txBody>
                  <a:tcPr marL="67444" marR="67444" marT="33722" marB="33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lgn="ctr">
                        <a:spcAft>
                          <a:spcPts val="0"/>
                        </a:spcAft>
                      </a:pPr>
                      <a:r>
                        <a:rPr lang="zh-TW" sz="2000" b="0" kern="1200" dirty="0">
                          <a:solidFill>
                            <a:schemeClr val="tx1"/>
                          </a:solidFill>
                          <a:effectLst/>
                          <a:latin typeface="+mn-ea"/>
                          <a:ea typeface="+mn-ea"/>
                          <a:cs typeface="Arial" panose="020B0604020202020204" pitchFamily="34" charset="0"/>
                        </a:rPr>
                        <a:t>內容</a:t>
                      </a:r>
                      <a:r>
                        <a:rPr lang="en-US" sz="2000" b="0" kern="1200" dirty="0">
                          <a:solidFill>
                            <a:schemeClr val="tx1"/>
                          </a:solidFill>
                          <a:effectLst/>
                          <a:latin typeface="+mn-ea"/>
                          <a:ea typeface="+mn-ea"/>
                          <a:cs typeface="Arial" panose="020B0604020202020204" pitchFamily="34" charset="0"/>
                        </a:rPr>
                        <a:t>(</a:t>
                      </a:r>
                      <a:r>
                        <a:rPr lang="zh-TW" sz="2000" b="0" kern="1200" dirty="0">
                          <a:solidFill>
                            <a:schemeClr val="tx1"/>
                          </a:solidFill>
                          <a:effectLst/>
                          <a:latin typeface="+mn-ea"/>
                          <a:ea typeface="+mn-ea"/>
                          <a:cs typeface="Arial" panose="020B0604020202020204" pitchFamily="34" charset="0"/>
                        </a:rPr>
                        <a:t>可以圖或表說明</a:t>
                      </a:r>
                      <a:r>
                        <a:rPr lang="en-US" sz="2000" b="0" kern="1200" dirty="0">
                          <a:solidFill>
                            <a:schemeClr val="tx1"/>
                          </a:solidFill>
                          <a:effectLst/>
                          <a:latin typeface="+mn-ea"/>
                          <a:ea typeface="+mn-ea"/>
                          <a:cs typeface="Arial" panose="020B0604020202020204" pitchFamily="34" charset="0"/>
                        </a:rPr>
                        <a:t>)</a:t>
                      </a:r>
                      <a:endParaRPr lang="zh-TW" sz="20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extLst>
                  <a:ext uri="{0D108BD9-81ED-4DB2-BD59-A6C34878D82A}">
                    <a16:rowId xmlns:a16="http://schemas.microsoft.com/office/drawing/2014/main" val="3290592088"/>
                  </a:ext>
                </a:extLst>
              </a:tr>
              <a:tr h="714142">
                <a:tc>
                  <a:txBody>
                    <a:bodyPr/>
                    <a:lstStyle/>
                    <a:p>
                      <a:pPr>
                        <a:spcAft>
                          <a:spcPts val="0"/>
                        </a:spcAft>
                      </a:pPr>
                      <a:r>
                        <a:rPr lang="zh-TW" altLang="en-US" sz="1800" b="0" kern="1200" dirty="0">
                          <a:solidFill>
                            <a:schemeClr val="tx1"/>
                          </a:solidFill>
                          <a:effectLst/>
                          <a:latin typeface="+mn-ea"/>
                          <a:ea typeface="+mn-ea"/>
                          <a:cs typeface="Arial" panose="020B0604020202020204" pitchFamily="34" charset="0"/>
                        </a:rPr>
                        <a:t>預計</a:t>
                      </a:r>
                      <a:r>
                        <a:rPr lang="zh-TW" sz="1800" b="0" kern="1200" dirty="0">
                          <a:solidFill>
                            <a:schemeClr val="tx1"/>
                          </a:solidFill>
                          <a:effectLst/>
                          <a:latin typeface="+mn-ea"/>
                          <a:ea typeface="+mn-ea"/>
                          <a:cs typeface="Arial" panose="020B0604020202020204" pitchFamily="34" charset="0"/>
                        </a:rPr>
                        <a:t>驗證時程</a:t>
                      </a:r>
                      <a:endParaRPr lang="zh-TW" sz="18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en-US" sz="1600" kern="1200" dirty="0">
                          <a:solidFill>
                            <a:srgbClr val="000000"/>
                          </a:solidFill>
                          <a:effectLst/>
                          <a:latin typeface="+mn-ea"/>
                          <a:ea typeface="+mn-ea"/>
                          <a:cs typeface="Arial" panose="020B0604020202020204" pitchFamily="34" charset="0"/>
                        </a:rPr>
                        <a:t>OO</a:t>
                      </a:r>
                      <a:r>
                        <a:rPr lang="zh-CN" sz="1600" kern="1200" dirty="0">
                          <a:solidFill>
                            <a:srgbClr val="000000"/>
                          </a:solidFill>
                          <a:effectLst/>
                          <a:latin typeface="+mn-ea"/>
                          <a:ea typeface="+mn-ea"/>
                          <a:cs typeface="Arial" panose="020B0604020202020204" pitchFamily="34" charset="0"/>
                        </a:rPr>
                        <a:t>月</a:t>
                      </a:r>
                      <a:r>
                        <a:rPr lang="en-US" sz="1600" kern="1200" dirty="0">
                          <a:solidFill>
                            <a:srgbClr val="000000"/>
                          </a:solidFill>
                          <a:effectLst/>
                          <a:latin typeface="+mn-ea"/>
                          <a:ea typeface="+mn-ea"/>
                          <a:cs typeface="Arial" panose="020B0604020202020204" pitchFamily="34" charset="0"/>
                        </a:rPr>
                        <a:t>OO</a:t>
                      </a:r>
                      <a:r>
                        <a:rPr lang="zh-TW" sz="1600" kern="1200" dirty="0">
                          <a:solidFill>
                            <a:srgbClr val="000000"/>
                          </a:solidFill>
                          <a:effectLst/>
                          <a:latin typeface="+mn-ea"/>
                          <a:ea typeface="+mn-ea"/>
                          <a:cs typeface="Arial" panose="020B0604020202020204" pitchFamily="34" charset="0"/>
                        </a:rPr>
                        <a:t>日</a:t>
                      </a:r>
                      <a:r>
                        <a:rPr lang="en-US" sz="1600" kern="1200" dirty="0">
                          <a:solidFill>
                            <a:srgbClr val="000000"/>
                          </a:solidFill>
                          <a:effectLst/>
                          <a:latin typeface="+mn-ea"/>
                          <a:ea typeface="+mn-ea"/>
                          <a:cs typeface="Arial" panose="020B0604020202020204" pitchFamily="34" charset="0"/>
                        </a:rPr>
                        <a:t>~OO</a:t>
                      </a:r>
                      <a:r>
                        <a:rPr lang="zh-TW" sz="1600" kern="1200" dirty="0">
                          <a:solidFill>
                            <a:srgbClr val="000000"/>
                          </a:solidFill>
                          <a:effectLst/>
                          <a:latin typeface="+mn-ea"/>
                          <a:ea typeface="+mn-ea"/>
                          <a:cs typeface="Arial" panose="020B0604020202020204" pitchFamily="34" charset="0"/>
                        </a:rPr>
                        <a:t>月</a:t>
                      </a:r>
                      <a:r>
                        <a:rPr lang="en-US" sz="1600" kern="1200" dirty="0">
                          <a:solidFill>
                            <a:srgbClr val="000000"/>
                          </a:solidFill>
                          <a:effectLst/>
                          <a:latin typeface="+mn-ea"/>
                          <a:ea typeface="+mn-ea"/>
                          <a:cs typeface="Arial" panose="020B0604020202020204" pitchFamily="34" charset="0"/>
                        </a:rPr>
                        <a:t>OO</a:t>
                      </a:r>
                      <a:r>
                        <a:rPr lang="zh-TW" sz="1600" kern="1200" dirty="0">
                          <a:solidFill>
                            <a:srgbClr val="000000"/>
                          </a:solidFill>
                          <a:effectLst/>
                          <a:latin typeface="+mn-ea"/>
                          <a:ea typeface="+mn-ea"/>
                          <a:cs typeface="Arial" panose="020B0604020202020204" pitchFamily="34" charset="0"/>
                        </a:rPr>
                        <a:t>日</a:t>
                      </a:r>
                      <a:endParaRPr lang="zh-TW" sz="1600" kern="100" dirty="0">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8949752"/>
                  </a:ext>
                </a:extLst>
              </a:tr>
              <a:tr h="714142">
                <a:tc>
                  <a:txBody>
                    <a:bodyPr/>
                    <a:lstStyle/>
                    <a:p>
                      <a:pPr>
                        <a:spcAft>
                          <a:spcPts val="0"/>
                        </a:spcAft>
                      </a:pPr>
                      <a:r>
                        <a:rPr lang="zh-TW" sz="1800" b="0" kern="1200" dirty="0">
                          <a:solidFill>
                            <a:schemeClr val="tx1"/>
                          </a:solidFill>
                          <a:effectLst/>
                          <a:latin typeface="+mn-ea"/>
                          <a:ea typeface="+mn-ea"/>
                          <a:cs typeface="Arial" panose="020B0604020202020204" pitchFamily="34" charset="0"/>
                        </a:rPr>
                        <a:t>驗證範疇與場域</a:t>
                      </a:r>
                      <a:endParaRPr lang="zh-TW" sz="18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Bef>
                          <a:spcPts val="600"/>
                        </a:spcBef>
                        <a:spcAft>
                          <a:spcPts val="0"/>
                        </a:spcAft>
                      </a:pPr>
                      <a:r>
                        <a:rPr lang="zh-TW" altLang="zh-TW" sz="1600" kern="1200" dirty="0">
                          <a:solidFill>
                            <a:srgbClr val="000000"/>
                          </a:solidFill>
                          <a:effectLst/>
                          <a:latin typeface="+mn-ea"/>
                          <a:ea typeface="+mn-ea"/>
                          <a:cs typeface="Arial" panose="020B0604020202020204" pitchFamily="34" charset="0"/>
                        </a:rPr>
                        <a:t>請</a:t>
                      </a:r>
                      <a:r>
                        <a:rPr lang="zh-TW" altLang="zh-TW" sz="1600" b="0" dirty="0">
                          <a:latin typeface="微軟正黑體" panose="020B0604030504040204" pitchFamily="34" charset="-120"/>
                          <a:ea typeface="微軟正黑體" panose="020B0604030504040204" pitchFamily="34" charset="-120"/>
                        </a:rPr>
                        <a:t>說明轉型方向</a:t>
                      </a:r>
                      <a:r>
                        <a:rPr lang="zh-TW" altLang="zh-TW" sz="1600" b="0" kern="100" dirty="0">
                          <a:latin typeface="微軟正黑體" panose="020B0604030504040204" pitchFamily="34" charset="-120"/>
                          <a:ea typeface="微軟正黑體" panose="020B0604030504040204" pitchFamily="34" charset="-120"/>
                        </a:rPr>
                        <a:t>規劃小規模或小範圍的導入</a:t>
                      </a:r>
                      <a:r>
                        <a:rPr lang="en-US" altLang="zh-TW" sz="1600" b="0" kern="100" dirty="0">
                          <a:latin typeface="微軟正黑體" panose="020B0604030504040204" pitchFamily="34" charset="-120"/>
                          <a:ea typeface="微軟正黑體" panose="020B0604030504040204" pitchFamily="34" charset="-120"/>
                        </a:rPr>
                        <a:t>(</a:t>
                      </a:r>
                      <a:r>
                        <a:rPr lang="zh-TW" altLang="zh-TW" sz="1600" b="0" kern="100" dirty="0">
                          <a:latin typeface="微軟正黑體" panose="020B0604030504040204" pitchFamily="34" charset="-120"/>
                          <a:ea typeface="微軟正黑體" panose="020B0604030504040204" pitchFamily="34" charset="-120"/>
                        </a:rPr>
                        <a:t>如挑一個</a:t>
                      </a:r>
                      <a:r>
                        <a:rPr lang="zh-TW" altLang="zh-TW" sz="1600" b="0" dirty="0">
                          <a:latin typeface="微軟正黑體" panose="020B0604030504040204" pitchFamily="34" charset="-120"/>
                          <a:ea typeface="微軟正黑體" panose="020B0604030504040204" pitchFamily="34" charset="-120"/>
                        </a:rPr>
                        <a:t>產品線</a:t>
                      </a:r>
                      <a:r>
                        <a:rPr lang="zh-TW" altLang="zh-TW" sz="1600" b="0" kern="100" dirty="0">
                          <a:latin typeface="微軟正黑體" panose="020B0604030504040204" pitchFamily="34" charset="-120"/>
                          <a:ea typeface="微軟正黑體" panose="020B0604030504040204" pitchFamily="34" charset="-120"/>
                        </a:rPr>
                        <a:t>、一個</a:t>
                      </a:r>
                      <a:r>
                        <a:rPr lang="zh-TW" altLang="zh-TW" sz="1600" b="0">
                          <a:latin typeface="微軟正黑體" panose="020B0604030504040204" pitchFamily="34" charset="-120"/>
                          <a:ea typeface="微軟正黑體" panose="020B0604030504040204" pitchFamily="34" charset="-120"/>
                        </a:rPr>
                        <a:t>營業部門</a:t>
                      </a:r>
                      <a:r>
                        <a:rPr lang="zh-TW" altLang="en-US" sz="1600" b="0" kern="100" dirty="0">
                          <a:latin typeface="微軟正黑體" panose="020B0604030504040204" pitchFamily="34" charset="-120"/>
                          <a:ea typeface="微軟正黑體" panose="020B0604030504040204" pitchFamily="34" charset="-120"/>
                        </a:rPr>
                        <a:t>、</a:t>
                      </a:r>
                      <a:r>
                        <a:rPr lang="zh-TW" altLang="zh-TW" sz="1600" b="0" kern="100">
                          <a:latin typeface="微軟正黑體" panose="020B0604030504040204" pitchFamily="34" charset="-120"/>
                          <a:ea typeface="微軟正黑體" panose="020B0604030504040204" pitchFamily="34" charset="-120"/>
                        </a:rPr>
                        <a:t>一個</a:t>
                      </a:r>
                      <a:r>
                        <a:rPr lang="zh-TW" altLang="zh-TW" sz="1600" b="0">
                          <a:latin typeface="微軟正黑體" panose="020B0604030504040204" pitchFamily="34" charset="-120"/>
                          <a:ea typeface="微軟正黑體" panose="020B0604030504040204" pitchFamily="34" charset="-120"/>
                        </a:rPr>
                        <a:t>通路據點</a:t>
                      </a:r>
                      <a:r>
                        <a:rPr lang="zh-TW" altLang="en-US" sz="1600" b="0">
                          <a:latin typeface="微軟正黑體" panose="020B0604030504040204" pitchFamily="34" charset="-120"/>
                          <a:ea typeface="微軟正黑體" panose="020B0604030504040204" pitchFamily="34" charset="-120"/>
                        </a:rPr>
                        <a:t>或任一市場</a:t>
                      </a:r>
                      <a:r>
                        <a:rPr lang="zh-TW" altLang="zh-TW" sz="1600" b="0" kern="100">
                          <a:latin typeface="微軟正黑體" panose="020B0604030504040204" pitchFamily="34" charset="-120"/>
                          <a:ea typeface="微軟正黑體" panose="020B0604030504040204" pitchFamily="34" charset="-120"/>
                        </a:rPr>
                        <a:t>等</a:t>
                      </a:r>
                      <a:r>
                        <a:rPr lang="en-US" altLang="zh-TW" sz="1600" b="0" kern="100" dirty="0">
                          <a:latin typeface="微軟正黑體" panose="020B0604030504040204" pitchFamily="34" charset="-120"/>
                          <a:ea typeface="微軟正黑體" panose="020B0604030504040204" pitchFamily="34" charset="-120"/>
                        </a:rPr>
                        <a:t>)</a:t>
                      </a:r>
                      <a:r>
                        <a:rPr lang="zh-TW" altLang="zh-TW" sz="1600" kern="1200" dirty="0">
                          <a:solidFill>
                            <a:srgbClr val="000000"/>
                          </a:solidFill>
                          <a:effectLst/>
                          <a:latin typeface="+mn-ea"/>
                          <a:ea typeface="+mn-ea"/>
                          <a:cs typeface="Arial" panose="020B0604020202020204" pitchFamily="34" charset="0"/>
                        </a:rPr>
                        <a:t> 。</a:t>
                      </a:r>
                      <a:endParaRPr lang="zh-TW" sz="1600" kern="100" dirty="0">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241982"/>
                  </a:ext>
                </a:extLst>
              </a:tr>
              <a:tr h="714142">
                <a:tc>
                  <a:txBody>
                    <a:bodyPr/>
                    <a:lstStyle/>
                    <a:p>
                      <a:pPr>
                        <a:spcAft>
                          <a:spcPts val="0"/>
                        </a:spcAft>
                      </a:pPr>
                      <a:r>
                        <a:rPr lang="zh-TW" altLang="en-US" sz="1800" b="0" kern="1200" dirty="0">
                          <a:solidFill>
                            <a:schemeClr val="tx1"/>
                          </a:solidFill>
                          <a:effectLst/>
                          <a:latin typeface="+mn-ea"/>
                          <a:ea typeface="+mn-ea"/>
                          <a:cs typeface="Arial" panose="020B0604020202020204" pitchFamily="34" charset="0"/>
                        </a:rPr>
                        <a:t>驗證指標與其目標值</a:t>
                      </a:r>
                      <a:endParaRPr lang="zh-TW" sz="1800" b="0" kern="100" dirty="0">
                        <a:solidFill>
                          <a:schemeClr val="tx1"/>
                        </a:solidFill>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sz="1600" kern="1200" dirty="0">
                          <a:solidFill>
                            <a:srgbClr val="000000"/>
                          </a:solidFill>
                          <a:effectLst/>
                          <a:latin typeface="+mn-ea"/>
                          <a:ea typeface="+mn-ea"/>
                          <a:cs typeface="Arial" panose="020B0604020202020204" pitchFamily="34" charset="0"/>
                        </a:rPr>
                        <a:t>請敘明</a:t>
                      </a:r>
                      <a:r>
                        <a:rPr lang="zh-TW" altLang="en-US" sz="1600" kern="1200" dirty="0">
                          <a:solidFill>
                            <a:srgbClr val="000000"/>
                          </a:solidFill>
                          <a:effectLst/>
                          <a:latin typeface="+mn-ea"/>
                          <a:ea typeface="+mn-ea"/>
                          <a:cs typeface="Arial" panose="020B0604020202020204" pitchFamily="34" charset="0"/>
                        </a:rPr>
                        <a:t>驗證指標與其目標值</a:t>
                      </a:r>
                      <a:r>
                        <a:rPr lang="zh-TW" sz="1600" kern="1200" dirty="0">
                          <a:solidFill>
                            <a:srgbClr val="000000"/>
                          </a:solidFill>
                          <a:effectLst/>
                          <a:latin typeface="+mn-ea"/>
                          <a:ea typeface="+mn-ea"/>
                          <a:cs typeface="Arial" panose="020B0604020202020204" pitchFamily="34" charset="0"/>
                        </a:rPr>
                        <a:t>，及驗證轉型方向之方式。</a:t>
                      </a:r>
                      <a:endParaRPr lang="zh-TW" sz="1600" kern="100" dirty="0">
                        <a:effectLst/>
                        <a:latin typeface="+mn-ea"/>
                        <a:ea typeface="+mn-ea"/>
                      </a:endParaRPr>
                    </a:p>
                  </a:txBody>
                  <a:tcPr marL="67444" marR="67444" marT="33722" marB="3372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485952"/>
                  </a:ext>
                </a:extLst>
              </a:tr>
              <a:tr h="714142">
                <a:tc>
                  <a:txBody>
                    <a:bodyPr/>
                    <a:lstStyle/>
                    <a:p>
                      <a:pPr>
                        <a:spcAft>
                          <a:spcPts val="0"/>
                        </a:spcAft>
                      </a:pPr>
                      <a:r>
                        <a:rPr lang="zh-TW" altLang="en-US" sz="1800" b="0" kern="1200" dirty="0">
                          <a:solidFill>
                            <a:schemeClr val="tx1"/>
                          </a:solidFill>
                          <a:effectLst/>
                          <a:latin typeface="+mn-ea"/>
                          <a:ea typeface="+mn-ea"/>
                          <a:cs typeface="Arial" panose="020B0604020202020204" pitchFamily="34" charset="0"/>
                        </a:rPr>
                        <a:t>雲端與數位科技系統預計建置範疇</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a:spcAft>
                          <a:spcPts val="0"/>
                        </a:spcAft>
                      </a:pPr>
                      <a:r>
                        <a:rPr lang="zh-TW" altLang="zh-TW" sz="1600" kern="1200" dirty="0">
                          <a:solidFill>
                            <a:srgbClr val="000000"/>
                          </a:solidFill>
                          <a:effectLst/>
                          <a:latin typeface="+mn-ea"/>
                          <a:ea typeface="+mn-ea"/>
                          <a:cs typeface="Arial" panose="020B0604020202020204" pitchFamily="34" charset="0"/>
                        </a:rPr>
                        <a:t>請</a:t>
                      </a:r>
                      <a:r>
                        <a:rPr lang="zh-TW" altLang="zh-TW" sz="1600" b="0" dirty="0">
                          <a:latin typeface="微軟正黑體" panose="020B0604030504040204" pitchFamily="34" charset="-120"/>
                          <a:ea typeface="微軟正黑體" panose="020B0604030504040204" pitchFamily="34" charset="-120"/>
                        </a:rPr>
                        <a:t>說明</a:t>
                      </a:r>
                      <a:r>
                        <a:rPr lang="zh-CN" altLang="en-US" sz="1600" kern="1200" dirty="0">
                          <a:solidFill>
                            <a:srgbClr val="000000"/>
                          </a:solidFill>
                          <a:effectLst/>
                          <a:latin typeface="+mn-ea"/>
                          <a:ea typeface="+mn-ea"/>
                          <a:cs typeface="Arial" panose="020B0604020202020204" pitchFamily="34" charset="0"/>
                        </a:rPr>
                        <a:t>結案時可驗證之雲端與數位科技建置範疇</a:t>
                      </a:r>
                      <a:r>
                        <a:rPr lang="zh-TW" altLang="zh-TW" sz="1600" kern="1200" dirty="0">
                          <a:solidFill>
                            <a:srgbClr val="000000"/>
                          </a:solidFill>
                          <a:effectLst/>
                          <a:latin typeface="+mn-ea"/>
                          <a:ea typeface="+mn-ea"/>
                          <a:cs typeface="Arial" panose="020B0604020202020204" pitchFamily="34" charset="0"/>
                        </a:rPr>
                        <a:t>。</a:t>
                      </a:r>
                      <a:endParaRPr lang="zh-TW" altLang="en-US" sz="1600" kern="1200" dirty="0">
                        <a:solidFill>
                          <a:srgbClr val="000000"/>
                        </a:solidFill>
                        <a:effectLst/>
                        <a:latin typeface="+mn-ea"/>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1793529"/>
                  </a:ext>
                </a:extLst>
              </a:tr>
              <a:tr h="714142">
                <a:tc>
                  <a:txBody>
                    <a:bodyPr/>
                    <a:lstStyle/>
                    <a:p>
                      <a:pPr>
                        <a:spcAft>
                          <a:spcPts val="0"/>
                        </a:spcAft>
                      </a:pPr>
                      <a:r>
                        <a:rPr lang="en-US" sz="1800" b="0" kern="1200" dirty="0">
                          <a:solidFill>
                            <a:schemeClr val="tx1"/>
                          </a:solidFill>
                          <a:effectLst/>
                          <a:latin typeface="+mn-ea"/>
                          <a:ea typeface="+mn-ea"/>
                          <a:cs typeface="Arial" panose="020B0604020202020204" pitchFamily="34" charset="0"/>
                        </a:rPr>
                        <a:t>PO</a:t>
                      </a:r>
                      <a:r>
                        <a:rPr lang="en-US" altLang="zh-TW" sz="1800" b="0" kern="1200" dirty="0">
                          <a:solidFill>
                            <a:schemeClr val="tx1"/>
                          </a:solidFill>
                          <a:effectLst/>
                          <a:latin typeface="+mn-ea"/>
                          <a:ea typeface="+mn-ea"/>
                          <a:cs typeface="Arial" panose="020B0604020202020204" pitchFamily="34" charset="0"/>
                        </a:rPr>
                        <a:t>B</a:t>
                      </a:r>
                      <a:r>
                        <a:rPr lang="zh-TW" altLang="en-US" sz="1800" b="0" kern="1200" dirty="0">
                          <a:solidFill>
                            <a:schemeClr val="tx1"/>
                          </a:solidFill>
                          <a:effectLst/>
                          <a:latin typeface="+mn-ea"/>
                          <a:ea typeface="+mn-ea"/>
                          <a:cs typeface="Arial" panose="020B0604020202020204" pitchFamily="34" charset="0"/>
                        </a:rPr>
                        <a:t>達成效益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F9F8"/>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600" kern="1200" dirty="0">
                          <a:solidFill>
                            <a:srgbClr val="000000"/>
                          </a:solidFill>
                          <a:effectLst/>
                          <a:latin typeface="+mn-ea"/>
                          <a:ea typeface="+mn-ea"/>
                          <a:cs typeface="Arial" panose="020B0604020202020204" pitchFamily="34" charset="0"/>
                        </a:rPr>
                        <a:t>如本計畫預期效益等</a:t>
                      </a:r>
                      <a:r>
                        <a:rPr lang="zh-TW" altLang="zh-TW" sz="1600" kern="1200" dirty="0">
                          <a:solidFill>
                            <a:srgbClr val="000000"/>
                          </a:solidFill>
                          <a:effectLst/>
                          <a:latin typeface="+mn-ea"/>
                          <a:ea typeface="+mn-ea"/>
                          <a:cs typeface="Arial" panose="020B0604020202020204" pitchFamily="34" charset="0"/>
                        </a:rPr>
                        <a:t>。</a:t>
                      </a:r>
                      <a:endParaRPr lang="zh-TW" altLang="en-US" sz="1600" kern="1200" dirty="0">
                        <a:solidFill>
                          <a:srgbClr val="000000"/>
                        </a:solidFill>
                        <a:effectLst/>
                        <a:latin typeface="+mn-ea"/>
                        <a:ea typeface="+mn-ea"/>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570623"/>
                  </a:ext>
                </a:extLst>
              </a:tr>
            </a:tbl>
          </a:graphicData>
        </a:graphic>
      </p:graphicFrame>
      <p:sp>
        <p:nvSpPr>
          <p:cNvPr id="10" name="橢圓形圖說文字 40">
            <a:extLst>
              <a:ext uri="{FF2B5EF4-FFF2-40B4-BE49-F238E27FC236}">
                <a16:creationId xmlns:a16="http://schemas.microsoft.com/office/drawing/2014/main" id="{A7DE5CBB-4FEA-4E28-9340-CB4024841DC2}"/>
              </a:ext>
            </a:extLst>
          </p:cNvPr>
          <p:cNvSpPr/>
          <p:nvPr/>
        </p:nvSpPr>
        <p:spPr bwMode="auto">
          <a:xfrm>
            <a:off x="9972548" y="1452174"/>
            <a:ext cx="962600" cy="925703"/>
          </a:xfrm>
          <a:prstGeom prst="wedgeEllipseCallout">
            <a:avLst>
              <a:gd name="adj1" fmla="val -93288"/>
              <a:gd name="adj2" fmla="val 5791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423100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1891D65-17B4-4C4B-865B-282D95EFB1B0}" type="slidenum">
              <a:rPr lang="zh-TW" altLang="en-US" smtClean="0"/>
              <a:pPr>
                <a:defRPr/>
              </a:pPr>
              <a:t>8</a:t>
            </a:fld>
            <a:endParaRPr lang="zh-TW" altLang="en-US" dirty="0"/>
          </a:p>
        </p:txBody>
      </p:sp>
      <p:sp>
        <p:nvSpPr>
          <p:cNvPr id="4" name="矩形 3"/>
          <p:cNvSpPr/>
          <p:nvPr/>
        </p:nvSpPr>
        <p:spPr>
          <a:xfrm>
            <a:off x="859535" y="1524485"/>
            <a:ext cx="8686801" cy="923330"/>
          </a:xfrm>
          <a:prstGeom prst="rect">
            <a:avLst/>
          </a:prstGeom>
        </p:spPr>
        <p:txBody>
          <a:bodyPr wrap="square">
            <a:spAutoFit/>
          </a:bodyPr>
          <a:lstStyle/>
          <a:p>
            <a:r>
              <a:rPr lang="zh-TW" altLang="en-US" sz="1800" b="0" dirty="0">
                <a:latin typeface="微軟正黑體" panose="020B0604030504040204" pitchFamily="34" charset="-120"/>
                <a:ea typeface="微軟正黑體" panose="020B0604030504040204" pitchFamily="34" charset="-120"/>
              </a:rPr>
              <a:t>扣合轉型目標，選定關鍵客戶，以新通路或新市場觀點預擬創新商業模式，至少須包含價值主張及其因應之關鍵活動。建議可以參考商業模式圖</a:t>
            </a:r>
            <a:r>
              <a:rPr lang="en-US" altLang="zh-TW" sz="1800" b="0" dirty="0">
                <a:latin typeface="微軟正黑體" panose="020B0604030504040204" pitchFamily="34" charset="-120"/>
                <a:ea typeface="微軟正黑體" panose="020B0604030504040204" pitchFamily="34" charset="-120"/>
              </a:rPr>
              <a:t>(BMC)</a:t>
            </a:r>
            <a:r>
              <a:rPr lang="zh-TW" altLang="en-US" sz="1800" b="0" dirty="0">
                <a:latin typeface="微軟正黑體" panose="020B0604030504040204" pitchFamily="34" charset="-120"/>
                <a:ea typeface="微軟正黑體" panose="020B0604030504040204" pitchFamily="34" charset="-120"/>
              </a:rPr>
              <a:t>作說明：</a:t>
            </a:r>
          </a:p>
          <a:p>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請說明</a:t>
            </a:r>
            <a:r>
              <a:rPr lang="zh-TW" altLang="en-US" sz="1800" dirty="0">
                <a:solidFill>
                  <a:srgbClr val="2D669E"/>
                </a:solidFill>
                <a:latin typeface="微軟正黑體" panose="020B0604030504040204" pitchFamily="34" charset="-120"/>
                <a:ea typeface="微軟正黑體" panose="020B0604030504040204" pitchFamily="34" charset="-120"/>
              </a:rPr>
              <a:t>原商業模式</a:t>
            </a:r>
            <a:r>
              <a:rPr lang="zh-TW" altLang="en-US" sz="1800" b="0" dirty="0">
                <a:latin typeface="微軟正黑體" panose="020B0604030504040204" pitchFamily="34" charset="-120"/>
                <a:ea typeface="微軟正黑體" panose="020B0604030504040204" pitchFamily="34" charset="-120"/>
              </a:rPr>
              <a:t>與目前</a:t>
            </a:r>
            <a:r>
              <a:rPr lang="zh-TW" altLang="en-US" sz="1800" dirty="0">
                <a:solidFill>
                  <a:srgbClr val="2D669E"/>
                </a:solidFill>
                <a:latin typeface="微軟正黑體" panose="020B0604030504040204" pitchFamily="34" charset="-120"/>
                <a:ea typeface="微軟正黑體" panose="020B0604030504040204" pitchFamily="34" charset="-120"/>
              </a:rPr>
              <a:t>初擬創新商業模式的比較</a:t>
            </a:r>
            <a:r>
              <a:rPr lang="zh-TW" altLang="en-US" sz="1800" b="0" dirty="0">
                <a:latin typeface="微軟正黑體" panose="020B0604030504040204" pitchFamily="34" charset="-120"/>
                <a:ea typeface="微軟正黑體" panose="020B0604030504040204" pitchFamily="34" charset="-120"/>
              </a:rPr>
              <a:t>說明。</a:t>
            </a:r>
          </a:p>
        </p:txBody>
      </p:sp>
      <p:sp>
        <p:nvSpPr>
          <p:cNvPr id="6" name="矩形 5"/>
          <p:cNvSpPr/>
          <p:nvPr/>
        </p:nvSpPr>
        <p:spPr>
          <a:xfrm>
            <a:off x="348316" y="1154753"/>
            <a:ext cx="2236510" cy="400110"/>
          </a:xfrm>
          <a:prstGeom prst="rect">
            <a:avLst/>
          </a:prstGeom>
        </p:spPr>
        <p:txBody>
          <a:bodyPr wrap="none">
            <a:spAutoFit/>
          </a:bodyPr>
          <a:lstStyle/>
          <a:p>
            <a:r>
              <a:rPr lang="zh-TW" altLang="en-US" sz="2000" b="0" dirty="0">
                <a:latin typeface="微軟正黑體" panose="020B0604030504040204" pitchFamily="34" charset="-120"/>
                <a:ea typeface="微軟正黑體" panose="020B0604030504040204" pitchFamily="34" charset="-120"/>
              </a:rPr>
              <a:t>五、轉型創新商模</a:t>
            </a:r>
          </a:p>
        </p:txBody>
      </p:sp>
      <p:sp>
        <p:nvSpPr>
          <p:cNvPr id="8" name="Rectangle 2">
            <a:extLst>
              <a:ext uri="{FF2B5EF4-FFF2-40B4-BE49-F238E27FC236}">
                <a16:creationId xmlns:a16="http://schemas.microsoft.com/office/drawing/2014/main" id="{CEA08455-4408-4555-BBBE-AE032C00FFE2}"/>
              </a:ext>
            </a:extLst>
          </p:cNvPr>
          <p:cNvSpPr txBox="1">
            <a:spLocks noChangeArrowheads="1"/>
          </p:cNvSpPr>
          <p:nvPr/>
        </p:nvSpPr>
        <p:spPr>
          <a:xfrm>
            <a:off x="2249423" y="152064"/>
            <a:ext cx="7717537" cy="831850"/>
          </a:xfrm>
          <a:prstGeom prst="rect">
            <a:avLst/>
          </a:prstGeom>
        </p:spPr>
        <p:txBody>
          <a:bodyPr/>
          <a:lstStyle>
            <a:lvl1pPr algn="ctr" rtl="0" eaLnBrk="0" fontAlgn="base" hangingPunct="0">
              <a:spcBef>
                <a:spcPct val="0"/>
              </a:spcBef>
              <a:spcAft>
                <a:spcPct val="0"/>
              </a:spcAft>
              <a:defRPr kumimoji="1" sz="3200" b="1">
                <a:solidFill>
                  <a:srgbClr val="CC0000"/>
                </a:solidFill>
                <a:effectLst/>
                <a:latin typeface="+mj-lt"/>
                <a:ea typeface="微軟正黑體" panose="020B0604030504040204" pitchFamily="34" charset="-120"/>
                <a:cs typeface="+mj-cs"/>
              </a:defRPr>
            </a:lvl1pPr>
            <a:lvl2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200" b="1">
                <a:solidFill>
                  <a:srgbClr val="CC0000"/>
                </a:solidFill>
                <a:effectLst>
                  <a:outerShdw blurRad="38100" dist="38100" dir="2700000" algn="tl">
                    <a:srgbClr val="C0C0C0"/>
                  </a:outerShdw>
                </a:effectLst>
                <a:latin typeface="Times New Roman" pitchFamily="18" charset="0"/>
                <a:ea typeface="標楷體" pitchFamily="65" charset="-120"/>
              </a:defRPr>
            </a:lvl9pPr>
          </a:lstStyle>
          <a:p>
            <a:pPr eaLnBrk="1" hangingPunct="1">
              <a:defRPr/>
            </a:pPr>
            <a:r>
              <a:rPr lang="zh-TW" altLang="en-US" kern="0" dirty="0">
                <a:solidFill>
                  <a:schemeClr val="tx1"/>
                </a:solidFill>
                <a:latin typeface="+mn-ea"/>
                <a:ea typeface="+mn-ea"/>
              </a:rPr>
              <a:t>貳、計畫內容</a:t>
            </a:r>
            <a:r>
              <a:rPr lang="zh-TW" altLang="en-US" sz="2800" kern="0" dirty="0">
                <a:solidFill>
                  <a:schemeClr val="tx1"/>
                </a:solidFill>
                <a:latin typeface="+mn-ea"/>
                <a:ea typeface="+mn-ea"/>
              </a:rPr>
              <a:t>、</a:t>
            </a:r>
            <a:r>
              <a:rPr lang="zh-TW" altLang="en-US" kern="0" dirty="0">
                <a:solidFill>
                  <a:schemeClr val="tx1"/>
                </a:solidFill>
                <a:latin typeface="+mn-ea"/>
                <a:ea typeface="+mn-ea"/>
              </a:rPr>
              <a:t>團隊組成與可行性分析</a:t>
            </a:r>
            <a:r>
              <a:rPr lang="en-US" altLang="zh-TW" sz="2400" b="0" kern="0" dirty="0">
                <a:solidFill>
                  <a:schemeClr val="tx1"/>
                </a:solidFill>
                <a:latin typeface="+mn-ea"/>
                <a:ea typeface="+mn-ea"/>
              </a:rPr>
              <a:t>(5/9)</a:t>
            </a:r>
            <a:endParaRPr lang="zh-TW" altLang="en-US" b="0" kern="0" dirty="0">
              <a:solidFill>
                <a:schemeClr val="tx1"/>
              </a:solidFill>
              <a:latin typeface="+mn-ea"/>
              <a:ea typeface="+mn-ea"/>
            </a:endParaRPr>
          </a:p>
        </p:txBody>
      </p:sp>
      <p:grpSp>
        <p:nvGrpSpPr>
          <p:cNvPr id="7" name="群組 6">
            <a:extLst>
              <a:ext uri="{FF2B5EF4-FFF2-40B4-BE49-F238E27FC236}">
                <a16:creationId xmlns:a16="http://schemas.microsoft.com/office/drawing/2014/main" id="{820E2D5A-6181-4CAB-A9D4-B8D790057EEB}"/>
              </a:ext>
            </a:extLst>
          </p:cNvPr>
          <p:cNvGrpSpPr/>
          <p:nvPr/>
        </p:nvGrpSpPr>
        <p:grpSpPr>
          <a:xfrm>
            <a:off x="340117" y="3050002"/>
            <a:ext cx="4120560" cy="2625903"/>
            <a:chOff x="490843" y="1421387"/>
            <a:chExt cx="9100832" cy="5446963"/>
          </a:xfrm>
        </p:grpSpPr>
        <p:pic>
          <p:nvPicPr>
            <p:cNvPr id="9" name="圖片 8">
              <a:extLst>
                <a:ext uri="{FF2B5EF4-FFF2-40B4-BE49-F238E27FC236}">
                  <a16:creationId xmlns:a16="http://schemas.microsoft.com/office/drawing/2014/main" id="{12DE5EE6-0702-4ECC-B7F3-638D893CF8E0}"/>
                </a:ext>
              </a:extLst>
            </p:cNvPr>
            <p:cNvPicPr>
              <a:picLocks noChangeAspect="1"/>
            </p:cNvPicPr>
            <p:nvPr/>
          </p:nvPicPr>
          <p:blipFill>
            <a:blip r:embed="rId2"/>
            <a:stretch>
              <a:fillRect/>
            </a:stretch>
          </p:blipFill>
          <p:spPr>
            <a:xfrm>
              <a:off x="490843" y="1421389"/>
              <a:ext cx="9100832" cy="5446961"/>
            </a:xfrm>
            <a:prstGeom prst="rect">
              <a:avLst/>
            </a:prstGeom>
          </p:spPr>
        </p:pic>
        <p:sp>
          <p:nvSpPr>
            <p:cNvPr id="10" name="矩形 9">
              <a:extLst>
                <a:ext uri="{FF2B5EF4-FFF2-40B4-BE49-F238E27FC236}">
                  <a16:creationId xmlns:a16="http://schemas.microsoft.com/office/drawing/2014/main" id="{46D9DD42-CDE6-412F-8A37-498F7834DD17}"/>
                </a:ext>
              </a:extLst>
            </p:cNvPr>
            <p:cNvSpPr/>
            <p:nvPr/>
          </p:nvSpPr>
          <p:spPr>
            <a:xfrm>
              <a:off x="4068135" y="1421387"/>
              <a:ext cx="1799266" cy="404596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3239AAC0-CF2E-49B5-9704-8BAA7EEA2E16}"/>
                </a:ext>
              </a:extLst>
            </p:cNvPr>
            <p:cNvSpPr/>
            <p:nvPr/>
          </p:nvSpPr>
          <p:spPr>
            <a:xfrm>
              <a:off x="7690366" y="1421387"/>
              <a:ext cx="1832676" cy="4045963"/>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ACFD13F2-18EF-4388-B1B1-1E203FA5BD92}"/>
                </a:ext>
              </a:extLst>
            </p:cNvPr>
            <p:cNvSpPr/>
            <p:nvPr/>
          </p:nvSpPr>
          <p:spPr>
            <a:xfrm>
              <a:off x="2249819" y="1438410"/>
              <a:ext cx="1764000" cy="1981065"/>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矩形 2">
            <a:extLst>
              <a:ext uri="{FF2B5EF4-FFF2-40B4-BE49-F238E27FC236}">
                <a16:creationId xmlns:a16="http://schemas.microsoft.com/office/drawing/2014/main" id="{81B1A996-E045-4125-8717-F801FEB47C65}"/>
              </a:ext>
            </a:extLst>
          </p:cNvPr>
          <p:cNvSpPr/>
          <p:nvPr/>
        </p:nvSpPr>
        <p:spPr>
          <a:xfrm>
            <a:off x="346619" y="2631239"/>
            <a:ext cx="859531" cy="400110"/>
          </a:xfrm>
          <a:prstGeom prst="rect">
            <a:avLst/>
          </a:prstGeom>
          <a:solidFill>
            <a:schemeClr val="accent4">
              <a:lumMod val="20000"/>
              <a:lumOff val="80000"/>
            </a:schemeClr>
          </a:solidFill>
        </p:spPr>
        <p:txBody>
          <a:bodyPr wrap="non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AS-IS</a:t>
            </a:r>
            <a:endParaRPr lang="zh-TW" altLang="en-US" sz="2000" b="0" dirty="0">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0DBB37ED-12C8-4F99-A4BE-57AB79B7C1BF}"/>
              </a:ext>
            </a:extLst>
          </p:cNvPr>
          <p:cNvSpPr/>
          <p:nvPr/>
        </p:nvSpPr>
        <p:spPr>
          <a:xfrm>
            <a:off x="4717451" y="2631239"/>
            <a:ext cx="1006693" cy="400110"/>
          </a:xfrm>
          <a:prstGeom prst="rect">
            <a:avLst/>
          </a:prstGeom>
          <a:solidFill>
            <a:schemeClr val="accent5">
              <a:lumMod val="20000"/>
              <a:lumOff val="80000"/>
            </a:schemeClr>
          </a:solidFill>
        </p:spPr>
        <p:txBody>
          <a:bodyPr wrap="square">
            <a:spAutoFit/>
          </a:bodyPr>
          <a:lstStyle/>
          <a:p>
            <a:r>
              <a:rPr lang="en-US" altLang="zh-TW" sz="2000" b="0" dirty="0">
                <a:solidFill>
                  <a:srgbClr val="000000"/>
                </a:solidFill>
                <a:latin typeface="微軟正黑體" panose="020B0604030504040204" pitchFamily="34" charset="-120"/>
                <a:ea typeface="微軟正黑體" panose="020B0604030504040204" pitchFamily="34" charset="-120"/>
              </a:rPr>
              <a:t>TO-BE</a:t>
            </a:r>
            <a:endParaRPr lang="zh-TW" altLang="en-US" sz="2000" b="0" dirty="0">
              <a:latin typeface="微軟正黑體" panose="020B0604030504040204" pitchFamily="34" charset="-120"/>
              <a:ea typeface="微軟正黑體" panose="020B0604030504040204" pitchFamily="34" charset="-120"/>
            </a:endParaRPr>
          </a:p>
        </p:txBody>
      </p:sp>
      <p:grpSp>
        <p:nvGrpSpPr>
          <p:cNvPr id="14" name="群組 13">
            <a:extLst>
              <a:ext uri="{FF2B5EF4-FFF2-40B4-BE49-F238E27FC236}">
                <a16:creationId xmlns:a16="http://schemas.microsoft.com/office/drawing/2014/main" id="{BE12580A-3A1A-41C7-9F56-C954C249F845}"/>
              </a:ext>
            </a:extLst>
          </p:cNvPr>
          <p:cNvGrpSpPr/>
          <p:nvPr/>
        </p:nvGrpSpPr>
        <p:grpSpPr>
          <a:xfrm>
            <a:off x="4695701" y="3040123"/>
            <a:ext cx="4960364" cy="3161084"/>
            <a:chOff x="490843" y="1421387"/>
            <a:chExt cx="9100832" cy="5446963"/>
          </a:xfrm>
        </p:grpSpPr>
        <p:pic>
          <p:nvPicPr>
            <p:cNvPr id="15" name="圖片 14">
              <a:extLst>
                <a:ext uri="{FF2B5EF4-FFF2-40B4-BE49-F238E27FC236}">
                  <a16:creationId xmlns:a16="http://schemas.microsoft.com/office/drawing/2014/main" id="{E7067D95-E6F5-4635-A3F6-D47D60ECC5C3}"/>
                </a:ext>
              </a:extLst>
            </p:cNvPr>
            <p:cNvPicPr>
              <a:picLocks noChangeAspect="1"/>
            </p:cNvPicPr>
            <p:nvPr/>
          </p:nvPicPr>
          <p:blipFill>
            <a:blip r:embed="rId2"/>
            <a:stretch>
              <a:fillRect/>
            </a:stretch>
          </p:blipFill>
          <p:spPr>
            <a:xfrm>
              <a:off x="490843" y="1421389"/>
              <a:ext cx="9100832" cy="5446961"/>
            </a:xfrm>
            <a:prstGeom prst="rect">
              <a:avLst/>
            </a:prstGeom>
          </p:spPr>
        </p:pic>
        <p:sp>
          <p:nvSpPr>
            <p:cNvPr id="16" name="矩形 15">
              <a:extLst>
                <a:ext uri="{FF2B5EF4-FFF2-40B4-BE49-F238E27FC236}">
                  <a16:creationId xmlns:a16="http://schemas.microsoft.com/office/drawing/2014/main" id="{429FDFD0-ADD3-49C4-B591-6D79204FC1D6}"/>
                </a:ext>
              </a:extLst>
            </p:cNvPr>
            <p:cNvSpPr/>
            <p:nvPr/>
          </p:nvSpPr>
          <p:spPr>
            <a:xfrm>
              <a:off x="4068135" y="1421387"/>
              <a:ext cx="1799266" cy="4045963"/>
            </a:xfrm>
            <a:prstGeom prst="rect">
              <a:avLst/>
            </a:prstGeom>
            <a:noFill/>
            <a:ln w="38100">
              <a:solidFill>
                <a:srgbClr val="316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E51D4F48-404D-453A-9F1C-2407B293F52E}"/>
                </a:ext>
              </a:extLst>
            </p:cNvPr>
            <p:cNvSpPr/>
            <p:nvPr/>
          </p:nvSpPr>
          <p:spPr>
            <a:xfrm>
              <a:off x="7690366" y="1421387"/>
              <a:ext cx="1832676" cy="4045963"/>
            </a:xfrm>
            <a:prstGeom prst="rect">
              <a:avLst/>
            </a:prstGeom>
            <a:noFill/>
            <a:ln w="38100">
              <a:solidFill>
                <a:srgbClr val="316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8A4371E-B170-492D-BFF8-5CCB62CF2A1B}"/>
                </a:ext>
              </a:extLst>
            </p:cNvPr>
            <p:cNvSpPr/>
            <p:nvPr/>
          </p:nvSpPr>
          <p:spPr>
            <a:xfrm>
              <a:off x="2249819" y="1438410"/>
              <a:ext cx="1764000" cy="1981065"/>
            </a:xfrm>
            <a:prstGeom prst="rect">
              <a:avLst/>
            </a:prstGeom>
            <a:noFill/>
            <a:ln w="38100">
              <a:solidFill>
                <a:srgbClr val="316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橢圓形圖說文字 40">
            <a:extLst>
              <a:ext uri="{FF2B5EF4-FFF2-40B4-BE49-F238E27FC236}">
                <a16:creationId xmlns:a16="http://schemas.microsoft.com/office/drawing/2014/main" id="{1D1593A8-26D6-482C-ADF9-5C66E7442DBE}"/>
              </a:ext>
            </a:extLst>
          </p:cNvPr>
          <p:cNvSpPr/>
          <p:nvPr/>
        </p:nvSpPr>
        <p:spPr bwMode="auto">
          <a:xfrm>
            <a:off x="9759250" y="1878126"/>
            <a:ext cx="1008000" cy="969363"/>
          </a:xfrm>
          <a:prstGeom prst="wedgeEllipseCallout">
            <a:avLst>
              <a:gd name="adj1" fmla="val -44151"/>
              <a:gd name="adj2" fmla="val 53983"/>
            </a:avLst>
          </a:prstGeom>
          <a:ln w="25400">
            <a:prstDash val="sysDash"/>
          </a:ln>
        </p:spPr>
        <p:style>
          <a:lnRef idx="2">
            <a:schemeClr val="accent6"/>
          </a:lnRef>
          <a:fillRef idx="1">
            <a:schemeClr val="lt1"/>
          </a:fillRef>
          <a:effectRef idx="0">
            <a:schemeClr val="accent6"/>
          </a:effectRef>
          <a:fontRef idx="minor">
            <a:schemeClr val="dk1"/>
          </a:fontRef>
        </p:style>
        <p:txBody>
          <a:bodyPr vert="horz" wrap="square" lIns="18000" tIns="10800" rIns="18000" bIns="10800" numCol="1" rtlCol="0" anchor="ctr" anchorCtr="0" compatLnSpc="1">
            <a:prstTxWarp prst="textNoShape">
              <a:avLst/>
            </a:prstTxWarp>
          </a:bodyPr>
          <a:lstStyle/>
          <a:p>
            <a:pPr marL="900113" marR="0" indent="-900113" algn="ctr" defTabSz="914400" rtl="0" eaLnBrk="1" fontAlgn="base" latinLnBrk="0" hangingPunct="1">
              <a:spcAft>
                <a:spcPct val="0"/>
              </a:spcAft>
              <a:buClr>
                <a:srgbClr val="1B34B1"/>
              </a:buClr>
              <a:buSzPct val="80000"/>
              <a:buFont typeface="Wingdings" pitchFamily="2" charset="2"/>
              <a:buNone/>
              <a:tabLst>
                <a:tab pos="1074738" algn="l"/>
              </a:tabLst>
            </a:pPr>
            <a:r>
              <a:rPr kumimoji="0" lang="zh-TW" altLang="en-US" b="1" i="0" u="none" strike="noStrike" cap="none" normalizeH="0" baseline="0" dirty="0">
                <a:ln>
                  <a:noFill/>
                </a:ln>
                <a:solidFill>
                  <a:schemeClr val="tx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324979543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訂 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2D10C8E4F0AA45BF6789DE132D5E72" ma:contentTypeVersion="13" ma:contentTypeDescription="Create a new document." ma:contentTypeScope="" ma:versionID="c66493a43953efec92b6f3aa142eedce">
  <xsd:schema xmlns:xsd="http://www.w3.org/2001/XMLSchema" xmlns:xs="http://www.w3.org/2001/XMLSchema" xmlns:p="http://schemas.microsoft.com/office/2006/metadata/properties" xmlns:ns3="61c54714-a422-4a59-a601-1285a0fcc157" xmlns:ns4="042bb2e5-7ee4-4991-af61-e83b53d910ae" targetNamespace="http://schemas.microsoft.com/office/2006/metadata/properties" ma:root="true" ma:fieldsID="40e43cd418dbdd455b15b8dd4e50906c" ns3:_="" ns4:_="">
    <xsd:import namespace="61c54714-a422-4a59-a601-1285a0fcc157"/>
    <xsd:import namespace="042bb2e5-7ee4-4991-af61-e83b53d910a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c54714-a422-4a59-a601-1285a0fcc1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2bb2e5-7ee4-4991-af61-e83b53d910a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1CF6B8-63F7-448F-98E8-4B92EBF86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c54714-a422-4a59-a601-1285a0fcc157"/>
    <ds:schemaRef ds:uri="042bb2e5-7ee4-4991-af61-e83b53d91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FCBC6-4A4D-45B5-B3F9-4D86E905DEA7}">
  <ds:schemaRefs>
    <ds:schemaRef ds:uri="http://www.w3.org/XML/1998/namespace"/>
    <ds:schemaRef ds:uri="http://schemas.microsoft.com/office/2006/metadata/properties"/>
    <ds:schemaRef ds:uri="61c54714-a422-4a59-a601-1285a0fcc157"/>
    <ds:schemaRef ds:uri="http://purl.org/dc/dcmitype/"/>
    <ds:schemaRef ds:uri="http://purl.org/dc/elements/1.1/"/>
    <ds:schemaRef ds:uri="042bb2e5-7ee4-4991-af61-e83b53d910a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701E100-A84E-4877-AC4F-FEBB1EF7F5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21851</TotalTime>
  <Words>2536</Words>
  <Application>Microsoft Office PowerPoint</Application>
  <PresentationFormat>A4 紙張 (210x297 公釐)</PresentationFormat>
  <Paragraphs>649</Paragraphs>
  <Slides>19</Slides>
  <Notes>6</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19</vt:i4>
      </vt:variant>
    </vt:vector>
  </HeadingPairs>
  <TitlesOfParts>
    <vt:vector size="26" baseType="lpstr">
      <vt:lpstr>微軟正黑體</vt:lpstr>
      <vt:lpstr>標楷體</vt:lpstr>
      <vt:lpstr>Arial</vt:lpstr>
      <vt:lpstr>Calibri</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mhwu</dc:creator>
  <cp:lastModifiedBy>03415黃鈺棋</cp:lastModifiedBy>
  <cp:revision>1395</cp:revision>
  <cp:lastPrinted>2021-10-27T05:32:51Z</cp:lastPrinted>
  <dcterms:modified xsi:type="dcterms:W3CDTF">2025-06-09T07:28:21Z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0x010100C82D10C8E4F0AA45BF6789DE132D5E72</vt:lpwstr>
  </property>
</Properties>
</file>